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82" r:id="rId5"/>
    <p:sldId id="283" r:id="rId6"/>
    <p:sldId id="276" r:id="rId7"/>
    <p:sldId id="307" r:id="rId8"/>
    <p:sldId id="309" r:id="rId9"/>
    <p:sldId id="315" r:id="rId10"/>
    <p:sldId id="303" r:id="rId11"/>
    <p:sldId id="316" r:id="rId12"/>
    <p:sldId id="317" r:id="rId13"/>
    <p:sldId id="318" r:id="rId14"/>
    <p:sldId id="304" r:id="rId15"/>
    <p:sldId id="319" r:id="rId16"/>
    <p:sldId id="288" r:id="rId17"/>
    <p:sldId id="277" r:id="rId18"/>
    <p:sldId id="311" r:id="rId19"/>
    <p:sldId id="286" r:id="rId20"/>
    <p:sldId id="310" r:id="rId21"/>
    <p:sldId id="313" r:id="rId22"/>
    <p:sldId id="301" r:id="rId23"/>
    <p:sldId id="302" r:id="rId24"/>
    <p:sldId id="312" r:id="rId2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ktioner" id="{6E6E6ECD-356C-4D49-9D22-22C3E7AF66C1}">
          <p14:sldIdLst>
            <p14:sldId id="282"/>
            <p14:sldId id="283"/>
          </p14:sldIdLst>
        </p14:section>
        <p14:section name="Exempelsidor" id="{B7755078-7B47-409F-83D8-E85998059676}">
          <p14:sldIdLst/>
        </p14:section>
        <p14:section name="Presentation" id="{B972C155-D5BF-46A7-B591-A42909CFC1FA}">
          <p14:sldIdLst>
            <p14:sldId id="276"/>
            <p14:sldId id="307"/>
            <p14:sldId id="309"/>
            <p14:sldId id="315"/>
            <p14:sldId id="303"/>
            <p14:sldId id="316"/>
            <p14:sldId id="317"/>
            <p14:sldId id="318"/>
            <p14:sldId id="304"/>
            <p14:sldId id="319"/>
            <p14:sldId id="288"/>
            <p14:sldId id="277"/>
            <p14:sldId id="311"/>
            <p14:sldId id="286"/>
            <p14:sldId id="310"/>
            <p14:sldId id="313"/>
            <p14:sldId id="301"/>
            <p14:sldId id="302"/>
            <p14:sldId id="31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54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FCC16A-734F-BB46-FD1A-18E41DCCA8D4}" v="145" dt="2024-05-06T19:34:13.654"/>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33" autoAdjust="0"/>
    <p:restoredTop sz="92713" autoAdjust="0"/>
  </p:normalViewPr>
  <p:slideViewPr>
    <p:cSldViewPr snapToGrid="0">
      <p:cViewPr varScale="1">
        <p:scale>
          <a:sx n="62" d="100"/>
          <a:sy n="62" d="100"/>
        </p:scale>
        <p:origin x="48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37117C-C988-4BA0-80DB-1A3B80ABF77D}" type="datetimeFigureOut">
              <a:rPr lang="en-GB" smtClean="0"/>
              <a:t>06/05/2024</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D52E79-3EF7-4C19-AD58-CF446FD4450C}" type="slidenum">
              <a:rPr lang="en-GB" smtClean="0"/>
              <a:t>‹#›</a:t>
            </a:fld>
            <a:endParaRPr lang="en-GB"/>
          </a:p>
        </p:txBody>
      </p:sp>
    </p:spTree>
    <p:extLst>
      <p:ext uri="{BB962C8B-B14F-4D97-AF65-F5344CB8AC3E}">
        <p14:creationId xmlns:p14="http://schemas.microsoft.com/office/powerpoint/2010/main" val="166129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D52E79-3EF7-4C19-AD58-CF446FD4450C}" type="slidenum">
              <a:rPr lang="sv-SE" smtClean="0"/>
              <a:t>1</a:t>
            </a:fld>
            <a:endParaRPr lang="sv-SE"/>
          </a:p>
        </p:txBody>
      </p:sp>
    </p:spTree>
    <p:extLst>
      <p:ext uri="{BB962C8B-B14F-4D97-AF65-F5344CB8AC3E}">
        <p14:creationId xmlns:p14="http://schemas.microsoft.com/office/powerpoint/2010/main" val="3213426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GB"/>
              <a:t>Consists of 10 adult (over 22) voluntary scout leaders who combined spend approximately 40-50 hours a month working on sustainability initiatives in co-operation with the other scout volunteers across the organisation</a:t>
            </a:r>
            <a:endParaRPr lang="en-US"/>
          </a:p>
          <a:p>
            <a:pPr marL="285750" indent="-285750">
              <a:buFont typeface="Arial"/>
              <a:buChar char="•"/>
            </a:pPr>
            <a:r>
              <a:rPr lang="en-GB">
                <a:cs typeface="Calibri"/>
              </a:rPr>
              <a:t>All team members are volunteers. In addition their employee of central organization</a:t>
            </a:r>
          </a:p>
          <a:p>
            <a:pPr marL="285750" indent="-285750">
              <a:buFont typeface="Arial"/>
              <a:buChar char="•"/>
            </a:pPr>
            <a:r>
              <a:rPr lang="en-GB"/>
              <a:t>The group is also supported by an advisory board that consists of 10 experts from universities, research institutes and government. They all donate their time (</a:t>
            </a:r>
            <a:r>
              <a:rPr lang="en-GB" err="1"/>
              <a:t>approx</a:t>
            </a:r>
            <a:r>
              <a:rPr lang="en-GB"/>
              <a:t> 45h / year) to the cause. </a:t>
            </a:r>
            <a:endParaRPr lang="en-GB">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1473933-845B-4000-84FD-A62DF8FCA8AB}" type="slidenum">
              <a:rPr lang="fi-FI" smtClean="0"/>
              <a:t>10</a:t>
            </a:fld>
            <a:endParaRPr lang="fi-FI"/>
          </a:p>
        </p:txBody>
      </p:sp>
    </p:spTree>
    <p:extLst>
      <p:ext uri="{BB962C8B-B14F-4D97-AF65-F5344CB8AC3E}">
        <p14:creationId xmlns:p14="http://schemas.microsoft.com/office/powerpoint/2010/main" val="5655993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Projektet är på 2 år, men vi hoppas såklart att detta är starten på något längre och varaktigt.</a:t>
            </a:r>
          </a:p>
        </p:txBody>
      </p:sp>
      <p:sp>
        <p:nvSpPr>
          <p:cNvPr id="4" name="Platshållare för bildnummer 3"/>
          <p:cNvSpPr>
            <a:spLocks noGrp="1"/>
          </p:cNvSpPr>
          <p:nvPr>
            <p:ph type="sldNum" sz="quarter" idx="5"/>
          </p:nvPr>
        </p:nvSpPr>
        <p:spPr/>
        <p:txBody>
          <a:bodyPr/>
          <a:lstStyle/>
          <a:p>
            <a:fld id="{39D52E79-3EF7-4C19-AD58-CF446FD4450C}" type="slidenum">
              <a:rPr lang="en-GB" smtClean="0"/>
              <a:t>5</a:t>
            </a:fld>
            <a:endParaRPr lang="en-GB"/>
          </a:p>
        </p:txBody>
      </p:sp>
    </p:spTree>
    <p:extLst>
      <p:ext uri="{BB962C8B-B14F-4D97-AF65-F5344CB8AC3E}">
        <p14:creationId xmlns:p14="http://schemas.microsoft.com/office/powerpoint/2010/main" val="821206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Scouterna har kommit ganska långt inom social hållbarhet (även om vi fortfarande kan göra mer) med projekt inom t.ex. psykisk hälsa, Trygga Möten, inkludering och tillgänglighet på olika sätt. Vi tror att vi kan göra lika stort skillnad inom miljömässig hållbarhet. Därför kommer det här projektet har fokus på den området, även om allting hänger ihop! För att bli bättre på miljön måste vi t.ex. också konsumera på ett mer hållbart sätt.</a:t>
            </a:r>
          </a:p>
        </p:txBody>
      </p:sp>
      <p:sp>
        <p:nvSpPr>
          <p:cNvPr id="4" name="Platshållare för bildnummer 3"/>
          <p:cNvSpPr>
            <a:spLocks noGrp="1"/>
          </p:cNvSpPr>
          <p:nvPr>
            <p:ph type="sldNum" sz="quarter" idx="5"/>
          </p:nvPr>
        </p:nvSpPr>
        <p:spPr/>
        <p:txBody>
          <a:bodyPr/>
          <a:lstStyle/>
          <a:p>
            <a:fld id="{39D52E79-3EF7-4C19-AD58-CF446FD4450C}" type="slidenum">
              <a:rPr lang="sv-SE" smtClean="0"/>
              <a:t>6</a:t>
            </a:fld>
            <a:endParaRPr lang="sv-SE"/>
          </a:p>
        </p:txBody>
      </p:sp>
    </p:spTree>
    <p:extLst>
      <p:ext uri="{BB962C8B-B14F-4D97-AF65-F5344CB8AC3E}">
        <p14:creationId xmlns:p14="http://schemas.microsoft.com/office/powerpoint/2010/main" val="2160943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Våra effektmål handlar mycket om att skapa en känsla av tilltro till sin egen förmåga, engagemang och gemenskap kring de här frågorna. Det ska vara tydligt, enkelt och fungera i alla led. Hållbarhet ska vara något som vi kan, vi gör tillsammans och det blir skillnad på riktigt. Mindre ångest och mer stolthet!</a:t>
            </a:r>
          </a:p>
        </p:txBody>
      </p:sp>
      <p:sp>
        <p:nvSpPr>
          <p:cNvPr id="4" name="Platshållare för bildnummer 3"/>
          <p:cNvSpPr>
            <a:spLocks noGrp="1"/>
          </p:cNvSpPr>
          <p:nvPr>
            <p:ph type="sldNum" sz="quarter" idx="5"/>
          </p:nvPr>
        </p:nvSpPr>
        <p:spPr/>
        <p:txBody>
          <a:bodyPr/>
          <a:lstStyle/>
          <a:p>
            <a:fld id="{39D52E79-3EF7-4C19-AD58-CF446FD4450C}" type="slidenum">
              <a:rPr lang="sv-SE" smtClean="0"/>
              <a:t>7</a:t>
            </a:fld>
            <a:endParaRPr lang="sv-SE"/>
          </a:p>
        </p:txBody>
      </p:sp>
    </p:spTree>
    <p:extLst>
      <p:ext uri="{BB962C8B-B14F-4D97-AF65-F5344CB8AC3E}">
        <p14:creationId xmlns:p14="http://schemas.microsoft.com/office/powerpoint/2010/main" val="30656607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Syftet mer projekt är därför följande. Göra vår verksamhet mer hållbar, involvera våra unga scouter, stötta våra ledare och göra allt mer lustfyllt. I detta ingår att även lyfta upp allt bra som redan görs, för att inspirera andra och heja på!</a:t>
            </a:r>
          </a:p>
        </p:txBody>
      </p:sp>
      <p:sp>
        <p:nvSpPr>
          <p:cNvPr id="4" name="Platshållare för bildnummer 3"/>
          <p:cNvSpPr>
            <a:spLocks noGrp="1"/>
          </p:cNvSpPr>
          <p:nvPr>
            <p:ph type="sldNum" sz="quarter" idx="5"/>
          </p:nvPr>
        </p:nvSpPr>
        <p:spPr/>
        <p:txBody>
          <a:bodyPr/>
          <a:lstStyle/>
          <a:p>
            <a:fld id="{39D52E79-3EF7-4C19-AD58-CF446FD4450C}" type="slidenum">
              <a:rPr lang="sv-SE" smtClean="0"/>
              <a:t>8</a:t>
            </a:fld>
            <a:endParaRPr lang="sv-SE"/>
          </a:p>
        </p:txBody>
      </p:sp>
    </p:spTree>
    <p:extLst>
      <p:ext uri="{BB962C8B-B14F-4D97-AF65-F5344CB8AC3E}">
        <p14:creationId xmlns:p14="http://schemas.microsoft.com/office/powerpoint/2010/main" val="2308099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118 kårer i Finland. Länk till hemsidan. Visa diplomet!</a:t>
            </a:r>
          </a:p>
          <a:p>
            <a:r>
              <a:rPr lang="sv-SE" dirty="0">
                <a:ea typeface="Calibri"/>
                <a:cs typeface="Calibri"/>
              </a:rPr>
              <a:t>Hur kommer det att se ut på webben?</a:t>
            </a:r>
          </a:p>
          <a:p>
            <a:pPr marL="228600" indent="-228600">
              <a:buAutoNum type="arabicPeriod"/>
            </a:pPr>
            <a:r>
              <a:rPr lang="sv-SE" dirty="0">
                <a:ea typeface="Calibri"/>
                <a:cs typeface="Calibri"/>
              </a:rPr>
              <a:t>Var kommer detta ifrån?</a:t>
            </a:r>
          </a:p>
          <a:p>
            <a:pPr marL="228600" indent="-228600">
              <a:buAutoNum type="arabicPeriod"/>
            </a:pPr>
            <a:r>
              <a:rPr lang="sv-SE" dirty="0">
                <a:ea typeface="Calibri"/>
                <a:cs typeface="Calibri"/>
              </a:rPr>
              <a:t>Hur går det till rent praktiskt? Visa filmen.</a:t>
            </a:r>
          </a:p>
          <a:p>
            <a:pPr marL="228600" indent="-228600">
              <a:buAutoNum type="arabicPeriod"/>
            </a:pPr>
            <a:r>
              <a:rPr lang="sv-SE" dirty="0">
                <a:ea typeface="Calibri"/>
                <a:cs typeface="Calibri"/>
              </a:rPr>
              <a:t>Vad händer sen?</a:t>
            </a:r>
          </a:p>
        </p:txBody>
      </p:sp>
      <p:sp>
        <p:nvSpPr>
          <p:cNvPr id="4" name="Platshållare för bildnummer 3"/>
          <p:cNvSpPr>
            <a:spLocks noGrp="1"/>
          </p:cNvSpPr>
          <p:nvPr>
            <p:ph type="sldNum" sz="quarter" idx="5"/>
          </p:nvPr>
        </p:nvSpPr>
        <p:spPr/>
        <p:txBody>
          <a:bodyPr/>
          <a:lstStyle/>
          <a:p>
            <a:fld id="{39D52E79-3EF7-4C19-AD58-CF446FD4450C}" type="slidenum">
              <a:rPr lang="en-GB" smtClean="0"/>
              <a:t>11</a:t>
            </a:fld>
            <a:endParaRPr lang="en-GB"/>
          </a:p>
        </p:txBody>
      </p:sp>
    </p:spTree>
    <p:extLst>
      <p:ext uri="{BB962C8B-B14F-4D97-AF65-F5344CB8AC3E}">
        <p14:creationId xmlns:p14="http://schemas.microsoft.com/office/powerpoint/2010/main" val="901347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9D52E79-3EF7-4C19-AD58-CF446FD4450C}" type="slidenum">
              <a:rPr lang="en-GB" smtClean="0"/>
              <a:t>12</a:t>
            </a:fld>
            <a:endParaRPr lang="en-GB"/>
          </a:p>
        </p:txBody>
      </p:sp>
    </p:spTree>
    <p:extLst>
      <p:ext uri="{BB962C8B-B14F-4D97-AF65-F5344CB8AC3E}">
        <p14:creationId xmlns:p14="http://schemas.microsoft.com/office/powerpoint/2010/main" val="2455448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D52E79-3EF7-4C19-AD58-CF446FD4450C}" type="slidenum">
              <a:rPr lang="sv-SE" smtClean="0"/>
              <a:t>2</a:t>
            </a:fld>
            <a:endParaRPr lang="sv-SE"/>
          </a:p>
        </p:txBody>
      </p:sp>
    </p:spTree>
    <p:extLst>
      <p:ext uri="{BB962C8B-B14F-4D97-AF65-F5344CB8AC3E}">
        <p14:creationId xmlns:p14="http://schemas.microsoft.com/office/powerpoint/2010/main" val="3697791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39D52E79-3EF7-4C19-AD58-CF446FD4450C}" type="slidenum">
              <a:rPr lang="sv-SE" smtClean="0"/>
              <a:t>3</a:t>
            </a:fld>
            <a:endParaRPr lang="sv-SE"/>
          </a:p>
        </p:txBody>
      </p:sp>
    </p:spTree>
    <p:extLst>
      <p:ext uri="{BB962C8B-B14F-4D97-AF65-F5344CB8AC3E}">
        <p14:creationId xmlns:p14="http://schemas.microsoft.com/office/powerpoint/2010/main" val="1765686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GB"/>
              <a:t>Consists of 10 adult (over 22) voluntary scout leaders who combined spend approximately 40-50 hours a month working on sustainability initiatives in co-operation with the other scout volunteers across the organisation</a:t>
            </a:r>
            <a:endParaRPr lang="en-US"/>
          </a:p>
          <a:p>
            <a:pPr marL="285750" indent="-285750">
              <a:buFont typeface="Arial"/>
              <a:buChar char="•"/>
            </a:pPr>
            <a:r>
              <a:rPr lang="en-GB">
                <a:cs typeface="Calibri"/>
              </a:rPr>
              <a:t>All team members are volunteers. In addition their employee of central organization</a:t>
            </a:r>
          </a:p>
          <a:p>
            <a:pPr marL="285750" indent="-285750">
              <a:buFont typeface="Arial"/>
              <a:buChar char="•"/>
            </a:pPr>
            <a:r>
              <a:rPr lang="en-GB"/>
              <a:t>The group is also supported by an advisory board that consists of 10 experts from universities, research institutes and government. They all donate their time (</a:t>
            </a:r>
            <a:r>
              <a:rPr lang="en-GB" err="1"/>
              <a:t>approx</a:t>
            </a:r>
            <a:r>
              <a:rPr lang="en-GB"/>
              <a:t> 45h / year) to the cause. </a:t>
            </a:r>
            <a:endParaRPr lang="en-GB">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1473933-845B-4000-84FD-A62DF8FCA8AB}" type="slidenum">
              <a:rPr lang="fi-FI" smtClean="0"/>
              <a:t>4</a:t>
            </a:fld>
            <a:endParaRPr lang="fi-FI"/>
          </a:p>
        </p:txBody>
      </p:sp>
    </p:spTree>
    <p:extLst>
      <p:ext uri="{BB962C8B-B14F-4D97-AF65-F5344CB8AC3E}">
        <p14:creationId xmlns:p14="http://schemas.microsoft.com/office/powerpoint/2010/main" val="3746996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GB"/>
              <a:t>Consists of 10 adult (over 22) voluntary scout leaders who combined spend approximately 40-50 hours a month working on sustainability initiatives in co-operation with the other scout volunteers across the organisation</a:t>
            </a:r>
            <a:endParaRPr lang="en-US"/>
          </a:p>
          <a:p>
            <a:pPr marL="285750" indent="-285750">
              <a:buFont typeface="Arial"/>
              <a:buChar char="•"/>
            </a:pPr>
            <a:r>
              <a:rPr lang="en-GB">
                <a:cs typeface="Calibri"/>
              </a:rPr>
              <a:t>All team members are volunteers. In addition their employee of central organization</a:t>
            </a:r>
          </a:p>
          <a:p>
            <a:pPr marL="285750" indent="-285750">
              <a:buFont typeface="Arial"/>
              <a:buChar char="•"/>
            </a:pPr>
            <a:r>
              <a:rPr lang="en-GB"/>
              <a:t>The group is also supported by an advisory board that consists of 10 experts from universities, research institutes and government. They all donate their time (</a:t>
            </a:r>
            <a:r>
              <a:rPr lang="en-GB" err="1"/>
              <a:t>approx</a:t>
            </a:r>
            <a:r>
              <a:rPr lang="en-GB"/>
              <a:t> 45h / year) to the cause. </a:t>
            </a:r>
            <a:endParaRPr lang="en-GB">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1473933-845B-4000-84FD-A62DF8FCA8AB}" type="slidenum">
              <a:rPr lang="fi-FI" smtClean="0"/>
              <a:t>5</a:t>
            </a:fld>
            <a:endParaRPr lang="fi-FI"/>
          </a:p>
        </p:txBody>
      </p:sp>
    </p:spTree>
    <p:extLst>
      <p:ext uri="{BB962C8B-B14F-4D97-AF65-F5344CB8AC3E}">
        <p14:creationId xmlns:p14="http://schemas.microsoft.com/office/powerpoint/2010/main" val="2776254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GB"/>
              <a:t>Consists of 10 adult (over 22) voluntary scout leaders who combined spend approximately 40-50 hours a month working on sustainability initiatives in co-operation with the other scout volunteers across the organisation</a:t>
            </a:r>
            <a:endParaRPr lang="en-US"/>
          </a:p>
          <a:p>
            <a:pPr marL="285750" indent="-285750">
              <a:buFont typeface="Arial"/>
              <a:buChar char="•"/>
            </a:pPr>
            <a:r>
              <a:rPr lang="en-GB">
                <a:cs typeface="Calibri"/>
              </a:rPr>
              <a:t>All team members are volunteers. In addition their employee of central organization</a:t>
            </a:r>
          </a:p>
          <a:p>
            <a:pPr marL="285750" indent="-285750">
              <a:buFont typeface="Arial"/>
              <a:buChar char="•"/>
            </a:pPr>
            <a:r>
              <a:rPr lang="en-GB"/>
              <a:t>The group is also supported by an advisory board that consists of 10 experts from universities, research institutes and government. They all donate their time (</a:t>
            </a:r>
            <a:r>
              <a:rPr lang="en-GB" err="1"/>
              <a:t>approx</a:t>
            </a:r>
            <a:r>
              <a:rPr lang="en-GB"/>
              <a:t> 45h / year) to the cause. </a:t>
            </a:r>
            <a:endParaRPr lang="en-GB">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1473933-845B-4000-84FD-A62DF8FCA8AB}" type="slidenum">
              <a:rPr lang="fi-FI" smtClean="0"/>
              <a:t>6</a:t>
            </a:fld>
            <a:endParaRPr lang="fi-FI"/>
          </a:p>
        </p:txBody>
      </p:sp>
    </p:spTree>
    <p:extLst>
      <p:ext uri="{BB962C8B-B14F-4D97-AF65-F5344CB8AC3E}">
        <p14:creationId xmlns:p14="http://schemas.microsoft.com/office/powerpoint/2010/main" val="1910791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GB"/>
              <a:t>Consists of 10 adult (over 22) voluntary scout leaders who combined spend approximately 40-50 hours a month working on sustainability initiatives in co-operation with the other scout volunteers across the organisation</a:t>
            </a:r>
            <a:endParaRPr lang="en-US"/>
          </a:p>
          <a:p>
            <a:pPr marL="285750" indent="-285750">
              <a:buFont typeface="Arial"/>
              <a:buChar char="•"/>
            </a:pPr>
            <a:r>
              <a:rPr lang="en-GB">
                <a:cs typeface="Calibri"/>
              </a:rPr>
              <a:t>All team members are volunteers. In addition their employee of central organization</a:t>
            </a:r>
          </a:p>
          <a:p>
            <a:pPr marL="285750" indent="-285750">
              <a:buFont typeface="Arial"/>
              <a:buChar char="•"/>
            </a:pPr>
            <a:r>
              <a:rPr lang="en-GB"/>
              <a:t>The group is also supported by an advisory board that consists of 10 experts from universities, research institutes and government. They all donate their time (</a:t>
            </a:r>
            <a:r>
              <a:rPr lang="en-GB" err="1"/>
              <a:t>approx</a:t>
            </a:r>
            <a:r>
              <a:rPr lang="en-GB"/>
              <a:t> 45h / year) to the cause. </a:t>
            </a:r>
            <a:endParaRPr lang="en-GB">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1473933-845B-4000-84FD-A62DF8FCA8AB}" type="slidenum">
              <a:rPr lang="fi-FI" smtClean="0"/>
              <a:t>7</a:t>
            </a:fld>
            <a:endParaRPr lang="fi-FI"/>
          </a:p>
        </p:txBody>
      </p:sp>
    </p:spTree>
    <p:extLst>
      <p:ext uri="{BB962C8B-B14F-4D97-AF65-F5344CB8AC3E}">
        <p14:creationId xmlns:p14="http://schemas.microsoft.com/office/powerpoint/2010/main" val="16645139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GB"/>
              <a:t>Consists of 10 adult (over 22) voluntary scout leaders who combined spend approximately 40-50 hours a month working on sustainability initiatives in co-operation with the other scout volunteers across the organisation</a:t>
            </a:r>
            <a:endParaRPr lang="en-US"/>
          </a:p>
          <a:p>
            <a:pPr marL="285750" indent="-285750">
              <a:buFont typeface="Arial"/>
              <a:buChar char="•"/>
            </a:pPr>
            <a:r>
              <a:rPr lang="en-GB">
                <a:cs typeface="Calibri"/>
              </a:rPr>
              <a:t>All team members are volunteers. In addition their employee of central organization</a:t>
            </a:r>
          </a:p>
          <a:p>
            <a:pPr marL="285750" indent="-285750">
              <a:buFont typeface="Arial"/>
              <a:buChar char="•"/>
            </a:pPr>
            <a:r>
              <a:rPr lang="en-GB"/>
              <a:t>The group is also supported by an advisory board that consists of 10 experts from universities, research institutes and government. They all donate their time (</a:t>
            </a:r>
            <a:r>
              <a:rPr lang="en-GB" err="1"/>
              <a:t>approx</a:t>
            </a:r>
            <a:r>
              <a:rPr lang="en-GB"/>
              <a:t> 45h / year) to the cause. </a:t>
            </a:r>
            <a:endParaRPr lang="en-GB">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1473933-845B-4000-84FD-A62DF8FCA8AB}" type="slidenum">
              <a:rPr lang="fi-FI" smtClean="0"/>
              <a:t>8</a:t>
            </a:fld>
            <a:endParaRPr lang="fi-FI"/>
          </a:p>
        </p:txBody>
      </p:sp>
    </p:spTree>
    <p:extLst>
      <p:ext uri="{BB962C8B-B14F-4D97-AF65-F5344CB8AC3E}">
        <p14:creationId xmlns:p14="http://schemas.microsoft.com/office/powerpoint/2010/main" val="889605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GB"/>
              <a:t>Consists of 10 adult (over 22) voluntary scout leaders who combined spend approximately 40-50 hours a month working on sustainability initiatives in co-operation with the other scout volunteers across the organisation</a:t>
            </a:r>
            <a:endParaRPr lang="en-US"/>
          </a:p>
          <a:p>
            <a:pPr marL="285750" indent="-285750">
              <a:buFont typeface="Arial"/>
              <a:buChar char="•"/>
            </a:pPr>
            <a:r>
              <a:rPr lang="en-GB">
                <a:cs typeface="Calibri"/>
              </a:rPr>
              <a:t>All team members are volunteers. In addition their employee of central organization</a:t>
            </a:r>
          </a:p>
          <a:p>
            <a:pPr marL="285750" indent="-285750">
              <a:buFont typeface="Arial"/>
              <a:buChar char="•"/>
            </a:pPr>
            <a:r>
              <a:rPr lang="en-GB"/>
              <a:t>The group is also supported by an advisory board that consists of 10 experts from universities, research institutes and government. They all donate their time (</a:t>
            </a:r>
            <a:r>
              <a:rPr lang="en-GB" err="1"/>
              <a:t>approx</a:t>
            </a:r>
            <a:r>
              <a:rPr lang="en-GB"/>
              <a:t> 45h / year) to the cause. </a:t>
            </a:r>
            <a:endParaRPr lang="en-GB">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F1473933-845B-4000-84FD-A62DF8FCA8AB}" type="slidenum">
              <a:rPr lang="fi-FI" smtClean="0"/>
              <a:t>9</a:t>
            </a:fld>
            <a:endParaRPr lang="fi-FI"/>
          </a:p>
        </p:txBody>
      </p:sp>
    </p:spTree>
    <p:extLst>
      <p:ext uri="{BB962C8B-B14F-4D97-AF65-F5344CB8AC3E}">
        <p14:creationId xmlns:p14="http://schemas.microsoft.com/office/powerpoint/2010/main" val="26461910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2CEBD421-FC91-8701-84AE-F1F54C21A551}"/>
              </a:ext>
            </a:extLst>
          </p:cNvPr>
          <p:cNvSpPr>
            <a:spLocks noGrp="1"/>
          </p:cNvSpPr>
          <p:nvPr>
            <p:ph type="pic" sz="quarter" idx="10" hasCustomPrompt="1"/>
          </p:nvPr>
        </p:nvSpPr>
        <p:spPr>
          <a:xfrm>
            <a:off x="0" y="0"/>
            <a:ext cx="12192000" cy="6858000"/>
          </a:xfrm>
          <a:solidFill>
            <a:schemeClr val="tx2"/>
          </a:solidFill>
        </p:spPr>
        <p:txBody>
          <a:bodyPr tIns="180000"/>
          <a:lstStyle>
            <a:lvl1pPr marL="0" indent="0" algn="ctr">
              <a:buNone/>
              <a:defRPr sz="1200">
                <a:solidFill>
                  <a:schemeClr val="bg1">
                    <a:alpha val="32000"/>
                  </a:schemeClr>
                </a:solidFill>
              </a:defRPr>
            </a:lvl1pPr>
          </a:lstStyle>
          <a:p>
            <a:r>
              <a:rPr lang="sv-SE"/>
              <a:t>Ytan går att fylla med bild. Denna text syns inte I visningsläge</a:t>
            </a:r>
          </a:p>
        </p:txBody>
      </p:sp>
      <p:sp>
        <p:nvSpPr>
          <p:cNvPr id="12" name="Platshållare för text 11">
            <a:extLst>
              <a:ext uri="{FF2B5EF4-FFF2-40B4-BE49-F238E27FC236}">
                <a16:creationId xmlns:a16="http://schemas.microsoft.com/office/drawing/2014/main" id="{F0A0A9D4-DAC5-2F20-C086-13B3D92B8F75}"/>
              </a:ext>
            </a:extLst>
          </p:cNvPr>
          <p:cNvSpPr>
            <a:spLocks noGrp="1"/>
          </p:cNvSpPr>
          <p:nvPr>
            <p:ph type="body" sz="quarter" idx="11" hasCustomPrompt="1"/>
          </p:nvPr>
        </p:nvSpPr>
        <p:spPr>
          <a:xfrm>
            <a:off x="3128965" y="2554267"/>
            <a:ext cx="5932800" cy="17532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stStyle>
          <a:p>
            <a:pPr lvl="0"/>
            <a:r>
              <a:rPr lang="sv-SE"/>
              <a:t> </a:t>
            </a:r>
          </a:p>
        </p:txBody>
      </p:sp>
    </p:spTree>
    <p:extLst>
      <p:ext uri="{BB962C8B-B14F-4D97-AF65-F5344CB8AC3E}">
        <p14:creationId xmlns:p14="http://schemas.microsoft.com/office/powerpoint/2010/main" val="37200590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p>
            <a:fld id="{FD403CD0-842C-4BCD-83D3-BB78B185EE38}" type="datetimeFigureOut">
              <a:rPr lang="sv-SE" smtClean="0"/>
              <a:t>2024-05-06</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193212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p:txBody>
          <a:bodyPr/>
          <a:lstStyle/>
          <a:p>
            <a:fld id="{FD403CD0-842C-4BCD-83D3-BB78B185EE38}" type="datetimeFigureOut">
              <a:rPr lang="sv-SE" smtClean="0"/>
              <a:t>2024-05-06</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800422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SISÄLTÖ ots + teksti">
    <p:bg>
      <p:bgPr>
        <a:solidFill>
          <a:schemeClr val="tx2"/>
        </a:solidFill>
        <a:effectLst/>
      </p:bgPr>
    </p:bg>
    <p:spTree>
      <p:nvGrpSpPr>
        <p:cNvPr id="1" name=""/>
        <p:cNvGrpSpPr/>
        <p:nvPr/>
      </p:nvGrpSpPr>
      <p:grpSpPr>
        <a:xfrm>
          <a:off x="0" y="0"/>
          <a:ext cx="0" cy="0"/>
          <a:chOff x="0" y="0"/>
          <a:chExt cx="0" cy="0"/>
        </a:xfrm>
      </p:grpSpPr>
      <p:sp>
        <p:nvSpPr>
          <p:cNvPr id="12" name="Suorakulmio 11"/>
          <p:cNvSpPr/>
          <p:nvPr userDrawn="1"/>
        </p:nvSpPr>
        <p:spPr>
          <a:xfrm>
            <a:off x="240000" y="171000"/>
            <a:ext cx="11712000" cy="65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ln>
                <a:noFill/>
              </a:ln>
            </a:endParaRPr>
          </a:p>
        </p:txBody>
      </p:sp>
      <p:sp>
        <p:nvSpPr>
          <p:cNvPr id="9" name="Otsikko 1"/>
          <p:cNvSpPr>
            <a:spLocks noGrp="1"/>
          </p:cNvSpPr>
          <p:nvPr>
            <p:ph type="title" hasCustomPrompt="1"/>
          </p:nvPr>
        </p:nvSpPr>
        <p:spPr>
          <a:xfrm>
            <a:off x="5375920" y="548680"/>
            <a:ext cx="4694312" cy="1728192"/>
          </a:xfrm>
        </p:spPr>
        <p:txBody>
          <a:bodyPr anchor="b"/>
          <a:lstStyle>
            <a:lvl1pPr algn="l">
              <a:lnSpc>
                <a:spcPts val="4000"/>
              </a:lnSpc>
              <a:defRPr baseline="0">
                <a:solidFill>
                  <a:schemeClr val="tx2"/>
                </a:solidFill>
              </a:defRPr>
            </a:lvl1pPr>
          </a:lstStyle>
          <a:p>
            <a:r>
              <a:rPr lang="fi-FI"/>
              <a:t>Otsikko </a:t>
            </a:r>
            <a:br>
              <a:rPr lang="fi-FI"/>
            </a:br>
            <a:r>
              <a:rPr lang="fi-FI" err="1"/>
              <a:t>xxxxxxxxx</a:t>
            </a:r>
            <a:endParaRPr lang="fi-FI"/>
          </a:p>
        </p:txBody>
      </p:sp>
      <p:sp>
        <p:nvSpPr>
          <p:cNvPr id="3" name="Alatunnisteen paikkamerkki 2">
            <a:extLst>
              <a:ext uri="{FF2B5EF4-FFF2-40B4-BE49-F238E27FC236}">
                <a16:creationId xmlns:a16="http://schemas.microsoft.com/office/drawing/2014/main" id="{0883F595-F2ED-4708-B021-295E1DC96292}"/>
              </a:ext>
            </a:extLst>
          </p:cNvPr>
          <p:cNvSpPr>
            <a:spLocks noGrp="1"/>
          </p:cNvSpPr>
          <p:nvPr>
            <p:ph type="ftr" sz="quarter" idx="10"/>
          </p:nvPr>
        </p:nvSpPr>
        <p:spPr/>
        <p:txBody>
          <a:bodyPr/>
          <a:lstStyle/>
          <a:p>
            <a:r>
              <a:rPr lang="fi-FI"/>
              <a:t>Suomen Partiolaiset – Finlands Scouter ry</a:t>
            </a:r>
          </a:p>
        </p:txBody>
      </p:sp>
      <p:sp>
        <p:nvSpPr>
          <p:cNvPr id="5" name="Kuvan paikkamerkki 4">
            <a:extLst>
              <a:ext uri="{FF2B5EF4-FFF2-40B4-BE49-F238E27FC236}">
                <a16:creationId xmlns:a16="http://schemas.microsoft.com/office/drawing/2014/main" id="{C74BFE84-A3C1-4510-9616-B38929055162}"/>
              </a:ext>
            </a:extLst>
          </p:cNvPr>
          <p:cNvSpPr>
            <a:spLocks noGrp="1"/>
          </p:cNvSpPr>
          <p:nvPr>
            <p:ph type="pic" sz="quarter" idx="11"/>
          </p:nvPr>
        </p:nvSpPr>
        <p:spPr>
          <a:xfrm>
            <a:off x="240000" y="171001"/>
            <a:ext cx="4617974" cy="6516000"/>
          </a:xfrm>
        </p:spPr>
        <p:txBody>
          <a:bodyPr/>
          <a:lstStyle/>
          <a:p>
            <a:endParaRPr lang="fi-FI"/>
          </a:p>
        </p:txBody>
      </p:sp>
      <p:pic>
        <p:nvPicPr>
          <p:cNvPr id="14" name="Kuva 13">
            <a:extLst>
              <a:ext uri="{FF2B5EF4-FFF2-40B4-BE49-F238E27FC236}">
                <a16:creationId xmlns:a16="http://schemas.microsoft.com/office/drawing/2014/main" id="{B7DBA953-649B-4C21-9381-15A35C2313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0595" y="425086"/>
            <a:ext cx="1155386" cy="442800"/>
          </a:xfrm>
          <a:prstGeom prst="rect">
            <a:avLst/>
          </a:prstGeom>
        </p:spPr>
      </p:pic>
      <p:pic>
        <p:nvPicPr>
          <p:cNvPr id="13" name="Kuva 12">
            <a:extLst>
              <a:ext uri="{FF2B5EF4-FFF2-40B4-BE49-F238E27FC236}">
                <a16:creationId xmlns:a16="http://schemas.microsoft.com/office/drawing/2014/main" id="{3BD3A019-CBAF-4BFF-9644-1F9F0F2DF6B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8488" y="4826109"/>
            <a:ext cx="958268" cy="1606805"/>
          </a:xfrm>
          <a:prstGeom prst="rect">
            <a:avLst/>
          </a:prstGeom>
        </p:spPr>
      </p:pic>
      <p:sp>
        <p:nvSpPr>
          <p:cNvPr id="16" name="Sisällön paikkamerkki 2">
            <a:extLst>
              <a:ext uri="{FF2B5EF4-FFF2-40B4-BE49-F238E27FC236}">
                <a16:creationId xmlns:a16="http://schemas.microsoft.com/office/drawing/2014/main" id="{A63E3125-90B7-4ABA-A232-58AC35D54BE2}"/>
              </a:ext>
            </a:extLst>
          </p:cNvPr>
          <p:cNvSpPr>
            <a:spLocks noGrp="1"/>
          </p:cNvSpPr>
          <p:nvPr>
            <p:ph idx="1" hasCustomPrompt="1"/>
          </p:nvPr>
        </p:nvSpPr>
        <p:spPr>
          <a:xfrm>
            <a:off x="5375920" y="2339654"/>
            <a:ext cx="4863787" cy="3982221"/>
          </a:xfrm>
        </p:spPr>
        <p:txBody>
          <a:bodyPr>
            <a:noAutofit/>
          </a:bodyPr>
          <a:lstStyle>
            <a:lvl1pPr marL="342900" indent="-342900">
              <a:lnSpc>
                <a:spcPts val="2000"/>
              </a:lnSpc>
              <a:spcBef>
                <a:spcPts val="0"/>
              </a:spcBef>
              <a:spcAft>
                <a:spcPts val="1200"/>
              </a:spcAft>
              <a:buFontTx/>
              <a:buBlip>
                <a:blip r:embed="rId4"/>
              </a:buBlip>
              <a:defRPr sz="1800"/>
            </a:lvl1pPr>
            <a:lvl2pPr>
              <a:lnSpc>
                <a:spcPts val="2000"/>
              </a:lnSpc>
              <a:spcAft>
                <a:spcPts val="1200"/>
              </a:spcAft>
              <a:defRPr sz="1600"/>
            </a:lvl2pPr>
            <a:lvl3pPr>
              <a:lnSpc>
                <a:spcPts val="2000"/>
              </a:lnSpc>
              <a:spcAft>
                <a:spcPts val="1200"/>
              </a:spcAft>
              <a:defRPr sz="1600"/>
            </a:lvl3pPr>
            <a:lvl4pPr>
              <a:lnSpc>
                <a:spcPts val="2000"/>
              </a:lnSpc>
              <a:spcAft>
                <a:spcPts val="1200"/>
              </a:spcAft>
              <a:defRPr sz="1600"/>
            </a:lvl4pPr>
            <a:lvl5pPr>
              <a:lnSpc>
                <a:spcPts val="2000"/>
              </a:lnSpc>
              <a:spcAft>
                <a:spcPts val="1200"/>
              </a:spcAft>
              <a:defRPr sz="1600"/>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12407292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SION ALKU väripohjalla">
    <p:spTree>
      <p:nvGrpSpPr>
        <p:cNvPr id="1" name=""/>
        <p:cNvGrpSpPr/>
        <p:nvPr/>
      </p:nvGrpSpPr>
      <p:grpSpPr>
        <a:xfrm>
          <a:off x="0" y="0"/>
          <a:ext cx="0" cy="0"/>
          <a:chOff x="0" y="0"/>
          <a:chExt cx="0" cy="0"/>
        </a:xfrm>
      </p:grpSpPr>
      <p:sp>
        <p:nvSpPr>
          <p:cNvPr id="11" name="Suorakulmio 10"/>
          <p:cNvSpPr/>
          <p:nvPr userDrawn="1"/>
        </p:nvSpPr>
        <p:spPr>
          <a:xfrm>
            <a:off x="240000" y="171000"/>
            <a:ext cx="11712000" cy="6516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800">
              <a:ln>
                <a:noFill/>
              </a:ln>
            </a:endParaRPr>
          </a:p>
        </p:txBody>
      </p:sp>
      <p:sp>
        <p:nvSpPr>
          <p:cNvPr id="13" name="Otsikko 1"/>
          <p:cNvSpPr>
            <a:spLocks noGrp="1"/>
          </p:cNvSpPr>
          <p:nvPr>
            <p:ph type="ctrTitle" hasCustomPrompt="1"/>
          </p:nvPr>
        </p:nvSpPr>
        <p:spPr>
          <a:xfrm>
            <a:off x="336000" y="3356992"/>
            <a:ext cx="11520000" cy="1080120"/>
          </a:xfrm>
        </p:spPr>
        <p:txBody>
          <a:bodyPr>
            <a:noAutofit/>
          </a:bodyPr>
          <a:lstStyle>
            <a:lvl1pPr algn="ctr">
              <a:lnSpc>
                <a:spcPts val="5200"/>
              </a:lnSpc>
              <a:defRPr sz="5000" cap="all" spc="100" baseline="0">
                <a:solidFill>
                  <a:schemeClr val="bg1"/>
                </a:solidFill>
                <a:latin typeface="Tondu Beta" panose="02000000000000000000" pitchFamily="2" charset="0"/>
              </a:defRPr>
            </a:lvl1pPr>
          </a:lstStyle>
          <a:p>
            <a:r>
              <a:rPr lang="fi-FI"/>
              <a:t>Uuden osion alku</a:t>
            </a:r>
          </a:p>
        </p:txBody>
      </p:sp>
      <p:sp>
        <p:nvSpPr>
          <p:cNvPr id="14" name="Alaotsikko 2"/>
          <p:cNvSpPr>
            <a:spLocks noGrp="1"/>
          </p:cNvSpPr>
          <p:nvPr>
            <p:ph type="subTitle" idx="1" hasCustomPrompt="1"/>
          </p:nvPr>
        </p:nvSpPr>
        <p:spPr>
          <a:xfrm>
            <a:off x="336000" y="4797152"/>
            <a:ext cx="11520000" cy="648072"/>
          </a:xfrm>
        </p:spPr>
        <p:txBody>
          <a:bodyPr>
            <a:normAutofit/>
          </a:bodyPr>
          <a:lstStyle>
            <a:lvl1pPr marL="0" indent="0" algn="ctr">
              <a:buNone/>
              <a:defRPr sz="1800" baseline="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Välilehti esityksen eri osille</a:t>
            </a:r>
          </a:p>
        </p:txBody>
      </p:sp>
      <p:pic>
        <p:nvPicPr>
          <p:cNvPr id="10" name="Kuva 9">
            <a:extLst>
              <a:ext uri="{FF2B5EF4-FFF2-40B4-BE49-F238E27FC236}">
                <a16:creationId xmlns:a16="http://schemas.microsoft.com/office/drawing/2014/main" id="{489E2B9E-0C83-476C-A900-559824FCE8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3350043">
            <a:off x="81252" y="-376822"/>
            <a:ext cx="1213155" cy="2490714"/>
          </a:xfrm>
          <a:prstGeom prst="rect">
            <a:avLst/>
          </a:prstGeom>
        </p:spPr>
      </p:pic>
      <p:pic>
        <p:nvPicPr>
          <p:cNvPr id="12" name="Kuva 11">
            <a:extLst>
              <a:ext uri="{FF2B5EF4-FFF2-40B4-BE49-F238E27FC236}">
                <a16:creationId xmlns:a16="http://schemas.microsoft.com/office/drawing/2014/main" id="{668F5BC3-87FF-42D0-8999-864198FEA77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88488" y="464970"/>
            <a:ext cx="1156350" cy="443750"/>
          </a:xfrm>
          <a:prstGeom prst="rect">
            <a:avLst/>
          </a:prstGeom>
        </p:spPr>
      </p:pic>
      <p:sp>
        <p:nvSpPr>
          <p:cNvPr id="2" name="Alatunnisteen paikkamerkki 1">
            <a:extLst>
              <a:ext uri="{FF2B5EF4-FFF2-40B4-BE49-F238E27FC236}">
                <a16:creationId xmlns:a16="http://schemas.microsoft.com/office/drawing/2014/main" id="{CA7B9200-409D-4344-AAA2-C627FBF67C23}"/>
              </a:ext>
            </a:extLst>
          </p:cNvPr>
          <p:cNvSpPr>
            <a:spLocks noGrp="1"/>
          </p:cNvSpPr>
          <p:nvPr>
            <p:ph type="ftr" sz="quarter" idx="10"/>
          </p:nvPr>
        </p:nvSpPr>
        <p:spPr/>
        <p:txBody>
          <a:bodyPr/>
          <a:lstStyle/>
          <a:p>
            <a:r>
              <a:rPr lang="fi-FI"/>
              <a:t>Suomen Partiolaiset – Finlands Scouter ry</a:t>
            </a:r>
          </a:p>
        </p:txBody>
      </p:sp>
    </p:spTree>
    <p:extLst>
      <p:ext uri="{BB962C8B-B14F-4D97-AF65-F5344CB8AC3E}">
        <p14:creationId xmlns:p14="http://schemas.microsoft.com/office/powerpoint/2010/main" val="3403759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2024-05-06</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05451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Rubrik och innehåll - blå">
    <p:bg>
      <p:bgRef idx="1001">
        <a:schemeClr val="bg2"/>
      </p:bgRef>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lvl1pPr>
              <a:defRPr>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lvl1pPr>
              <a:defRPr>
                <a:solidFill>
                  <a:schemeClr val="tx1"/>
                </a:solidFill>
              </a:defRPr>
            </a:lvl1pPr>
          </a:lstStyle>
          <a:p>
            <a:fld id="{FD403CD0-842C-4BCD-83D3-BB78B185EE38}" type="datetimeFigureOut">
              <a:rPr lang="sv-SE" smtClean="0"/>
              <a:pPr/>
              <a:t>2024-05-06</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lvl1pPr>
              <a:defRPr>
                <a:solidFill>
                  <a:schemeClr val="tx1"/>
                </a:solidFill>
              </a:defRPr>
            </a:lvl1p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lvl1pPr>
              <a:defRPr>
                <a:solidFill>
                  <a:schemeClr val="tx1"/>
                </a:solidFill>
              </a:defRPr>
            </a:lvl1pPr>
          </a:lstStyle>
          <a:p>
            <a:fld id="{AE086683-F536-42AB-ABBC-F4803DFE8DBC}" type="slidenum">
              <a:rPr lang="sv-SE" smtClean="0"/>
              <a:pPr/>
              <a:t>‹#›</a:t>
            </a:fld>
            <a:endParaRPr lang="sv-SE"/>
          </a:p>
        </p:txBody>
      </p:sp>
      <p:pic>
        <p:nvPicPr>
          <p:cNvPr id="7" name="Bild 6">
            <a:extLst>
              <a:ext uri="{FF2B5EF4-FFF2-40B4-BE49-F238E27FC236}">
                <a16:creationId xmlns:a16="http://schemas.microsoft.com/office/drawing/2014/main" id="{920BF20F-9F8B-874C-DAB8-FA6F9EDE24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7225" y="559595"/>
            <a:ext cx="1672242" cy="494506"/>
          </a:xfrm>
          <a:prstGeom prst="rect">
            <a:avLst/>
          </a:prstGeom>
        </p:spPr>
      </p:pic>
    </p:spTree>
    <p:extLst>
      <p:ext uri="{BB962C8B-B14F-4D97-AF65-F5344CB8AC3E}">
        <p14:creationId xmlns:p14="http://schemas.microsoft.com/office/powerpoint/2010/main" val="402043812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e bilder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p:txBody>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2024-05-06</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8" name="Platshållare för bild 7">
            <a:extLst>
              <a:ext uri="{FF2B5EF4-FFF2-40B4-BE49-F238E27FC236}">
                <a16:creationId xmlns:a16="http://schemas.microsoft.com/office/drawing/2014/main" id="{0654ED67-2FC0-1D20-0690-E3DAF15F7ACA}"/>
              </a:ext>
            </a:extLst>
          </p:cNvPr>
          <p:cNvSpPr>
            <a:spLocks noGrp="1"/>
          </p:cNvSpPr>
          <p:nvPr>
            <p:ph type="pic" sz="quarter" idx="13"/>
          </p:nvPr>
        </p:nvSpPr>
        <p:spPr>
          <a:xfrm>
            <a:off x="623888" y="2247900"/>
            <a:ext cx="3551238" cy="1920875"/>
          </a:xfrm>
        </p:spPr>
        <p:txBody>
          <a:bodyPr/>
          <a:lstStyle/>
          <a:p>
            <a:endParaRPr lang="sv-SE"/>
          </a:p>
        </p:txBody>
      </p:sp>
      <p:sp>
        <p:nvSpPr>
          <p:cNvPr id="11" name="Platshållare för bild 7">
            <a:extLst>
              <a:ext uri="{FF2B5EF4-FFF2-40B4-BE49-F238E27FC236}">
                <a16:creationId xmlns:a16="http://schemas.microsoft.com/office/drawing/2014/main" id="{2694D444-5113-AD01-9DD8-E9CEF017523D}"/>
              </a:ext>
            </a:extLst>
          </p:cNvPr>
          <p:cNvSpPr>
            <a:spLocks noGrp="1"/>
          </p:cNvSpPr>
          <p:nvPr>
            <p:ph type="pic" sz="quarter" idx="14"/>
          </p:nvPr>
        </p:nvSpPr>
        <p:spPr>
          <a:xfrm>
            <a:off x="4319588" y="2247900"/>
            <a:ext cx="3551236" cy="1920875"/>
          </a:xfrm>
        </p:spPr>
        <p:txBody>
          <a:bodyPr/>
          <a:lstStyle/>
          <a:p>
            <a:endParaRPr lang="sv-SE"/>
          </a:p>
        </p:txBody>
      </p:sp>
      <p:sp>
        <p:nvSpPr>
          <p:cNvPr id="12" name="Platshållare för bild 7">
            <a:extLst>
              <a:ext uri="{FF2B5EF4-FFF2-40B4-BE49-F238E27FC236}">
                <a16:creationId xmlns:a16="http://schemas.microsoft.com/office/drawing/2014/main" id="{D2CAD9D8-5FAB-8F9E-D09C-764A702E0C1E}"/>
              </a:ext>
            </a:extLst>
          </p:cNvPr>
          <p:cNvSpPr>
            <a:spLocks noGrp="1"/>
          </p:cNvSpPr>
          <p:nvPr>
            <p:ph type="pic" sz="quarter" idx="15"/>
          </p:nvPr>
        </p:nvSpPr>
        <p:spPr>
          <a:xfrm>
            <a:off x="8015287" y="2247900"/>
            <a:ext cx="3552825" cy="1920875"/>
          </a:xfrm>
        </p:spPr>
        <p:txBody>
          <a:bodyPr/>
          <a:lstStyle/>
          <a:p>
            <a:endParaRPr lang="sv-SE"/>
          </a:p>
        </p:txBody>
      </p:sp>
      <p:sp>
        <p:nvSpPr>
          <p:cNvPr id="13" name="Platshållare för innehåll 2">
            <a:extLst>
              <a:ext uri="{FF2B5EF4-FFF2-40B4-BE49-F238E27FC236}">
                <a16:creationId xmlns:a16="http://schemas.microsoft.com/office/drawing/2014/main" id="{674994A5-EF80-FAB9-2CE2-3A389D8386AE}"/>
              </a:ext>
            </a:extLst>
          </p:cNvPr>
          <p:cNvSpPr>
            <a:spLocks noGrp="1"/>
          </p:cNvSpPr>
          <p:nvPr>
            <p:ph idx="1"/>
          </p:nvPr>
        </p:nvSpPr>
        <p:spPr>
          <a:xfrm>
            <a:off x="623888" y="4311650"/>
            <a:ext cx="10944224" cy="19256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6683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brik, innehåll och tre bil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p:nvPr>
        </p:nvSpPr>
        <p:spPr>
          <a:xfrm>
            <a:off x="623887" y="1149291"/>
            <a:ext cx="7246937" cy="970021"/>
          </a:xfrm>
        </p:spPr>
        <p:txBody>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FD403CD0-842C-4BCD-83D3-BB78B185EE38}" type="datetimeFigureOut">
              <a:rPr lang="sv-SE" smtClean="0"/>
              <a:t>2024-05-06</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3" name="Platshållare för innehåll 2">
            <a:extLst>
              <a:ext uri="{FF2B5EF4-FFF2-40B4-BE49-F238E27FC236}">
                <a16:creationId xmlns:a16="http://schemas.microsoft.com/office/drawing/2014/main" id="{674994A5-EF80-FAB9-2CE2-3A389D8386AE}"/>
              </a:ext>
            </a:extLst>
          </p:cNvPr>
          <p:cNvSpPr>
            <a:spLocks noGrp="1"/>
          </p:cNvSpPr>
          <p:nvPr>
            <p:ph idx="1"/>
          </p:nvPr>
        </p:nvSpPr>
        <p:spPr>
          <a:xfrm>
            <a:off x="623888" y="2246313"/>
            <a:ext cx="7246937" cy="399097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bild 7">
            <a:extLst>
              <a:ext uri="{FF2B5EF4-FFF2-40B4-BE49-F238E27FC236}">
                <a16:creationId xmlns:a16="http://schemas.microsoft.com/office/drawing/2014/main" id="{B96D0EBC-9F1C-F608-A4A7-6047EA06B8FC}"/>
              </a:ext>
            </a:extLst>
          </p:cNvPr>
          <p:cNvSpPr>
            <a:spLocks noGrp="1"/>
          </p:cNvSpPr>
          <p:nvPr>
            <p:ph type="pic" sz="quarter" idx="13"/>
          </p:nvPr>
        </p:nvSpPr>
        <p:spPr>
          <a:xfrm>
            <a:off x="8016875" y="2247900"/>
            <a:ext cx="3551238" cy="1920875"/>
          </a:xfrm>
        </p:spPr>
        <p:txBody>
          <a:bodyPr/>
          <a:lstStyle/>
          <a:p>
            <a:endParaRPr lang="sv-SE"/>
          </a:p>
        </p:txBody>
      </p:sp>
      <p:sp>
        <p:nvSpPr>
          <p:cNvPr id="7" name="Platshållare för bild 7">
            <a:extLst>
              <a:ext uri="{FF2B5EF4-FFF2-40B4-BE49-F238E27FC236}">
                <a16:creationId xmlns:a16="http://schemas.microsoft.com/office/drawing/2014/main" id="{F68CD2E8-1AD5-59DB-8A73-93A053DF397B}"/>
              </a:ext>
            </a:extLst>
          </p:cNvPr>
          <p:cNvSpPr>
            <a:spLocks noGrp="1"/>
          </p:cNvSpPr>
          <p:nvPr>
            <p:ph type="pic" sz="quarter" idx="14"/>
          </p:nvPr>
        </p:nvSpPr>
        <p:spPr>
          <a:xfrm>
            <a:off x="8016875" y="188853"/>
            <a:ext cx="3551238" cy="1920875"/>
          </a:xfrm>
        </p:spPr>
        <p:txBody>
          <a:bodyPr/>
          <a:lstStyle/>
          <a:p>
            <a:endParaRPr lang="sv-SE"/>
          </a:p>
        </p:txBody>
      </p:sp>
      <p:sp>
        <p:nvSpPr>
          <p:cNvPr id="9" name="Platshållare för bild 7">
            <a:extLst>
              <a:ext uri="{FF2B5EF4-FFF2-40B4-BE49-F238E27FC236}">
                <a16:creationId xmlns:a16="http://schemas.microsoft.com/office/drawing/2014/main" id="{FE88E8ED-4AD7-0B10-0AF6-FDB74F1628BD}"/>
              </a:ext>
            </a:extLst>
          </p:cNvPr>
          <p:cNvSpPr>
            <a:spLocks noGrp="1"/>
          </p:cNvSpPr>
          <p:nvPr>
            <p:ph type="pic" sz="quarter" idx="15"/>
          </p:nvPr>
        </p:nvSpPr>
        <p:spPr>
          <a:xfrm>
            <a:off x="8016875" y="4313238"/>
            <a:ext cx="3551238" cy="1920875"/>
          </a:xfrm>
        </p:spPr>
        <p:txBody>
          <a:bodyPr/>
          <a:lstStyle/>
          <a:p>
            <a:endParaRPr lang="sv-SE"/>
          </a:p>
        </p:txBody>
      </p:sp>
    </p:spTree>
    <p:extLst>
      <p:ext uri="{BB962C8B-B14F-4D97-AF65-F5344CB8AC3E}">
        <p14:creationId xmlns:p14="http://schemas.microsoft.com/office/powerpoint/2010/main" val="1797723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vsnittsrubrik">
    <p:spTree>
      <p:nvGrpSpPr>
        <p:cNvPr id="1" name=""/>
        <p:cNvGrpSpPr/>
        <p:nvPr/>
      </p:nvGrpSpPr>
      <p:grpSpPr>
        <a:xfrm>
          <a:off x="0" y="0"/>
          <a:ext cx="0" cy="0"/>
          <a:chOff x="0" y="0"/>
          <a:chExt cx="0" cy="0"/>
        </a:xfrm>
      </p:grpSpPr>
      <p:sp>
        <p:nvSpPr>
          <p:cNvPr id="10" name="Platshållare för bild 9">
            <a:extLst>
              <a:ext uri="{FF2B5EF4-FFF2-40B4-BE49-F238E27FC236}">
                <a16:creationId xmlns:a16="http://schemas.microsoft.com/office/drawing/2014/main" id="{B608B8B7-7559-6B46-6A37-41D1ABCA0DEA}"/>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marL="0" indent="0" algn="ctr">
              <a:buNone/>
              <a:defRPr sz="1200">
                <a:solidFill>
                  <a:schemeClr val="bg1">
                    <a:lumMod val="65000"/>
                  </a:schemeClr>
                </a:solidFill>
              </a:defRPr>
            </a:lvl1pPr>
          </a:lstStyle>
          <a:p>
            <a:r>
              <a:rPr lang="sv-SE"/>
              <a:t>Bildplatshållare</a:t>
            </a:r>
          </a:p>
        </p:txBody>
      </p:sp>
      <p:sp>
        <p:nvSpPr>
          <p:cNvPr id="2" name="Rubrik 1">
            <a:extLst>
              <a:ext uri="{FF2B5EF4-FFF2-40B4-BE49-F238E27FC236}">
                <a16:creationId xmlns:a16="http://schemas.microsoft.com/office/drawing/2014/main" id="{2D6EA362-9137-45DF-BEE4-B691A8719BDE}"/>
              </a:ext>
            </a:extLst>
          </p:cNvPr>
          <p:cNvSpPr>
            <a:spLocks noGrp="1"/>
          </p:cNvSpPr>
          <p:nvPr>
            <p:ph type="title"/>
          </p:nvPr>
        </p:nvSpPr>
        <p:spPr>
          <a:xfrm>
            <a:off x="2470150" y="1790700"/>
            <a:ext cx="7251700" cy="2378075"/>
          </a:xfrm>
        </p:spPr>
        <p:txBody>
          <a:bodyPr bIns="198000" anchor="b"/>
          <a:lstStyle>
            <a:lvl1pPr algn="ctr">
              <a:lnSpc>
                <a:spcPct val="85000"/>
              </a:lnSpc>
              <a:defRPr sz="4150">
                <a:solidFill>
                  <a:schemeClr val="bg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p:txBody>
          <a:bodyPr/>
          <a:lstStyle/>
          <a:p>
            <a:fld id="{FD403CD0-842C-4BCD-83D3-BB78B185EE38}" type="datetimeFigureOut">
              <a:rPr lang="sv-SE" smtClean="0"/>
              <a:t>2024-05-06</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p:txBody>
          <a:bodyPr/>
          <a:lstStyle/>
          <a:p>
            <a:fld id="{AE086683-F536-42AB-ABBC-F4803DFE8DBC}" type="slidenum">
              <a:rPr lang="sv-SE" smtClean="0"/>
              <a:t>‹#›</a:t>
            </a:fld>
            <a:endParaRPr lang="sv-SE"/>
          </a:p>
        </p:txBody>
      </p:sp>
      <p:sp>
        <p:nvSpPr>
          <p:cNvPr id="15" name="Platshållare för text 2">
            <a:extLst>
              <a:ext uri="{FF2B5EF4-FFF2-40B4-BE49-F238E27FC236}">
                <a16:creationId xmlns:a16="http://schemas.microsoft.com/office/drawing/2014/main" id="{319D2E96-3928-E9EC-071C-978EFA2ABFA7}"/>
              </a:ext>
            </a:extLst>
          </p:cNvPr>
          <p:cNvSpPr>
            <a:spLocks noGrp="1"/>
          </p:cNvSpPr>
          <p:nvPr>
            <p:ph type="body" idx="1"/>
          </p:nvPr>
        </p:nvSpPr>
        <p:spPr>
          <a:xfrm>
            <a:off x="2470149" y="4311651"/>
            <a:ext cx="7250113" cy="1778000"/>
          </a:xfrm>
        </p:spPr>
        <p:txBody>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3601858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623887" y="2247899"/>
            <a:ext cx="5400676" cy="39290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6167437" y="2247899"/>
            <a:ext cx="5400675" cy="39290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2024-05-06</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143030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7A035BC3-05F4-34D5-82FB-E053F126B78E}"/>
              </a:ext>
            </a:extLst>
          </p:cNvPr>
          <p:cNvSpPr>
            <a:spLocks noGrp="1"/>
          </p:cNvSpPr>
          <p:nvPr>
            <p:ph type="pic" sz="quarter" idx="13" hasCustomPrompt="1"/>
          </p:nvPr>
        </p:nvSpPr>
        <p:spPr>
          <a:xfrm>
            <a:off x="6040882" y="0"/>
            <a:ext cx="6151118" cy="6858000"/>
          </a:xfrm>
          <a:custGeom>
            <a:avLst/>
            <a:gdLst>
              <a:gd name="connsiteX0" fmla="*/ 55118 w 6151118"/>
              <a:gd name="connsiteY0" fmla="*/ 0 h 6858000"/>
              <a:gd name="connsiteX1" fmla="*/ 6151118 w 6151118"/>
              <a:gd name="connsiteY1" fmla="*/ 0 h 6858000"/>
              <a:gd name="connsiteX2" fmla="*/ 6151118 w 6151118"/>
              <a:gd name="connsiteY2" fmla="*/ 6858000 h 6858000"/>
              <a:gd name="connsiteX3" fmla="*/ 55118 w 6151118"/>
              <a:gd name="connsiteY3" fmla="*/ 6858000 h 6858000"/>
              <a:gd name="connsiteX4" fmla="*/ 101029 w 6151118"/>
              <a:gd name="connsiteY4" fmla="*/ 5213477 h 6858000"/>
              <a:gd name="connsiteX5" fmla="*/ 0 w 6151118"/>
              <a:gd name="connsiteY5" fmla="*/ 1812989 h 6858000"/>
              <a:gd name="connsiteX6" fmla="*/ 55118 w 615111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1118" h="6858000">
                <a:moveTo>
                  <a:pt x="55118" y="0"/>
                </a:moveTo>
                <a:lnTo>
                  <a:pt x="6151118" y="0"/>
                </a:lnTo>
                <a:lnTo>
                  <a:pt x="6151118" y="6858000"/>
                </a:lnTo>
                <a:lnTo>
                  <a:pt x="55118" y="6858000"/>
                </a:lnTo>
                <a:cubicBezTo>
                  <a:pt x="55118" y="6858000"/>
                  <a:pt x="101029" y="6497193"/>
                  <a:pt x="101029" y="5213477"/>
                </a:cubicBezTo>
                <a:cubicBezTo>
                  <a:pt x="101029" y="3929761"/>
                  <a:pt x="0" y="2733358"/>
                  <a:pt x="0" y="1812989"/>
                </a:cubicBezTo>
                <a:cubicBezTo>
                  <a:pt x="0" y="892620"/>
                  <a:pt x="55118" y="0"/>
                  <a:pt x="55118" y="0"/>
                </a:cubicBezTo>
                <a:close/>
              </a:path>
            </a:pathLst>
          </a:custGeom>
          <a:solidFill>
            <a:schemeClr val="bg1">
              <a:lumMod val="95000"/>
            </a:schemeClr>
          </a:solidFill>
        </p:spPr>
        <p:txBody>
          <a:bodyPr wrap="square">
            <a:noAutofit/>
          </a:bodyPr>
          <a:lstStyle>
            <a:lvl1pPr marL="0" indent="0" algn="ctr">
              <a:buNone/>
              <a:defRPr sz="1200">
                <a:solidFill>
                  <a:schemeClr val="bg1">
                    <a:lumMod val="65000"/>
                  </a:schemeClr>
                </a:solidFill>
              </a:defRPr>
            </a:lvl1pPr>
          </a:lstStyle>
          <a:p>
            <a:r>
              <a:rPr lang="sv-SE"/>
              <a:t>Bildplatshållare</a:t>
            </a:r>
          </a:p>
        </p:txBody>
      </p:sp>
      <p:sp>
        <p:nvSpPr>
          <p:cNvPr id="2" name="Rubrik 1">
            <a:extLst>
              <a:ext uri="{FF2B5EF4-FFF2-40B4-BE49-F238E27FC236}">
                <a16:creationId xmlns:a16="http://schemas.microsoft.com/office/drawing/2014/main" id="{8B15A51B-F5FD-46C6-BB50-13243C98858E}"/>
              </a:ext>
            </a:extLst>
          </p:cNvPr>
          <p:cNvSpPr>
            <a:spLocks noGrp="1"/>
          </p:cNvSpPr>
          <p:nvPr>
            <p:ph type="title"/>
          </p:nvPr>
        </p:nvSpPr>
        <p:spPr>
          <a:xfrm>
            <a:off x="623887" y="1149291"/>
            <a:ext cx="5254399" cy="970021"/>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623887" y="2247899"/>
            <a:ext cx="5254399" cy="39290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p>
            <a:fld id="{FD403CD0-842C-4BCD-83D3-BB78B185EE38}" type="datetimeFigureOut">
              <a:rPr lang="sv-SE" smtClean="0"/>
              <a:t>2024-05-06</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79813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 text och bild - blå">
    <p:bg>
      <p:bgRef idx="1001">
        <a:schemeClr val="bg2"/>
      </p:bgRef>
    </p:bg>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7A035BC3-05F4-34D5-82FB-E053F126B78E}"/>
              </a:ext>
            </a:extLst>
          </p:cNvPr>
          <p:cNvSpPr>
            <a:spLocks noGrp="1"/>
          </p:cNvSpPr>
          <p:nvPr>
            <p:ph type="pic" sz="quarter" idx="13" hasCustomPrompt="1"/>
          </p:nvPr>
        </p:nvSpPr>
        <p:spPr>
          <a:xfrm>
            <a:off x="6040882" y="0"/>
            <a:ext cx="6151118" cy="6858000"/>
          </a:xfrm>
          <a:custGeom>
            <a:avLst/>
            <a:gdLst>
              <a:gd name="connsiteX0" fmla="*/ 55118 w 6151118"/>
              <a:gd name="connsiteY0" fmla="*/ 0 h 6858000"/>
              <a:gd name="connsiteX1" fmla="*/ 6151118 w 6151118"/>
              <a:gd name="connsiteY1" fmla="*/ 0 h 6858000"/>
              <a:gd name="connsiteX2" fmla="*/ 6151118 w 6151118"/>
              <a:gd name="connsiteY2" fmla="*/ 6858000 h 6858000"/>
              <a:gd name="connsiteX3" fmla="*/ 55118 w 6151118"/>
              <a:gd name="connsiteY3" fmla="*/ 6858000 h 6858000"/>
              <a:gd name="connsiteX4" fmla="*/ 101029 w 6151118"/>
              <a:gd name="connsiteY4" fmla="*/ 5213477 h 6858000"/>
              <a:gd name="connsiteX5" fmla="*/ 0 w 6151118"/>
              <a:gd name="connsiteY5" fmla="*/ 1812989 h 6858000"/>
              <a:gd name="connsiteX6" fmla="*/ 55118 w 615111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1118" h="6858000">
                <a:moveTo>
                  <a:pt x="55118" y="0"/>
                </a:moveTo>
                <a:lnTo>
                  <a:pt x="6151118" y="0"/>
                </a:lnTo>
                <a:lnTo>
                  <a:pt x="6151118" y="6858000"/>
                </a:lnTo>
                <a:lnTo>
                  <a:pt x="55118" y="6858000"/>
                </a:lnTo>
                <a:cubicBezTo>
                  <a:pt x="55118" y="6858000"/>
                  <a:pt x="101029" y="6497193"/>
                  <a:pt x="101029" y="5213477"/>
                </a:cubicBezTo>
                <a:cubicBezTo>
                  <a:pt x="101029" y="3929761"/>
                  <a:pt x="0" y="2733358"/>
                  <a:pt x="0" y="1812989"/>
                </a:cubicBezTo>
                <a:cubicBezTo>
                  <a:pt x="0" y="892620"/>
                  <a:pt x="55118" y="0"/>
                  <a:pt x="55118" y="0"/>
                </a:cubicBezTo>
                <a:close/>
              </a:path>
            </a:pathLst>
          </a:custGeom>
          <a:solidFill>
            <a:schemeClr val="tx1">
              <a:lumMod val="95000"/>
            </a:schemeClr>
          </a:solidFill>
        </p:spPr>
        <p:txBody>
          <a:bodyPr wrap="square">
            <a:noAutofit/>
          </a:bodyPr>
          <a:lstStyle>
            <a:lvl1pPr marL="0" indent="0" algn="ctr">
              <a:buNone/>
              <a:defRPr sz="1200">
                <a:solidFill>
                  <a:schemeClr val="tx1">
                    <a:lumMod val="65000"/>
                  </a:schemeClr>
                </a:solidFill>
              </a:defRPr>
            </a:lvl1pPr>
          </a:lstStyle>
          <a:p>
            <a:r>
              <a:rPr lang="sv-SE"/>
              <a:t>Bildplatshållare</a:t>
            </a:r>
          </a:p>
        </p:txBody>
      </p:sp>
      <p:sp>
        <p:nvSpPr>
          <p:cNvPr id="2" name="Rubrik 1">
            <a:extLst>
              <a:ext uri="{FF2B5EF4-FFF2-40B4-BE49-F238E27FC236}">
                <a16:creationId xmlns:a16="http://schemas.microsoft.com/office/drawing/2014/main" id="{8B15A51B-F5FD-46C6-BB50-13243C98858E}"/>
              </a:ext>
            </a:extLst>
          </p:cNvPr>
          <p:cNvSpPr>
            <a:spLocks noGrp="1"/>
          </p:cNvSpPr>
          <p:nvPr>
            <p:ph type="title"/>
          </p:nvPr>
        </p:nvSpPr>
        <p:spPr>
          <a:xfrm>
            <a:off x="623887" y="1149291"/>
            <a:ext cx="5254399" cy="970021"/>
          </a:xfrm>
        </p:spPr>
        <p:txBody>
          <a:bodyPr/>
          <a:lstStyle>
            <a:lvl1pPr>
              <a:defRPr>
                <a:solidFill>
                  <a:schemeClr val="tx1"/>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623887" y="2247899"/>
            <a:ext cx="5254399" cy="39290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defRPr>
                <a:solidFill>
                  <a:schemeClr val="tx1"/>
                </a:solidFill>
              </a:defRPr>
            </a:lvl1pPr>
          </a:lstStyle>
          <a:p>
            <a:fld id="{FD403CD0-842C-4BCD-83D3-BB78B185EE38}" type="datetimeFigureOut">
              <a:rPr lang="sv-SE" smtClean="0"/>
              <a:pPr/>
              <a:t>2024-05-06</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lvl1pPr>
              <a:defRPr>
                <a:solidFill>
                  <a:schemeClr val="tx1"/>
                </a:solidFill>
              </a:defRPr>
            </a:lvl1pPr>
          </a:lstStyle>
          <a:p>
            <a:endParaRPr lang="sv-SE"/>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lvl1pPr>
              <a:defRPr>
                <a:solidFill>
                  <a:schemeClr val="tx1"/>
                </a:solidFill>
              </a:defRPr>
            </a:lvl1pPr>
          </a:lstStyle>
          <a:p>
            <a:fld id="{AE086683-F536-42AB-ABBC-F4803DFE8DBC}" type="slidenum">
              <a:rPr lang="sv-SE" smtClean="0"/>
              <a:pPr/>
              <a:t>‹#›</a:t>
            </a:fld>
            <a:endParaRPr lang="sv-SE"/>
          </a:p>
        </p:txBody>
      </p:sp>
      <p:pic>
        <p:nvPicPr>
          <p:cNvPr id="4" name="Bild 3">
            <a:extLst>
              <a:ext uri="{FF2B5EF4-FFF2-40B4-BE49-F238E27FC236}">
                <a16:creationId xmlns:a16="http://schemas.microsoft.com/office/drawing/2014/main" id="{AB7C0B7F-3309-70EE-4570-B4ABC7D699D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7225" y="559595"/>
            <a:ext cx="1672242" cy="494506"/>
          </a:xfrm>
          <a:prstGeom prst="rect">
            <a:avLst/>
          </a:prstGeom>
        </p:spPr>
      </p:pic>
    </p:spTree>
    <p:extLst>
      <p:ext uri="{BB962C8B-B14F-4D97-AF65-F5344CB8AC3E}">
        <p14:creationId xmlns:p14="http://schemas.microsoft.com/office/powerpoint/2010/main" val="190756820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623887" y="1149291"/>
            <a:ext cx="10944225" cy="970021"/>
          </a:xfrm>
          <a:prstGeom prst="rect">
            <a:avLst/>
          </a:prstGeom>
        </p:spPr>
        <p:txBody>
          <a:bodyPr vert="horz" lIns="0" tIns="0" rIns="0" bIns="0" rtlCol="0" anchor="b">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623888" y="2247900"/>
            <a:ext cx="10944224" cy="3989388"/>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a:p>
            <a:pPr lvl="5"/>
            <a:r>
              <a:rPr lang="sv-SE"/>
              <a:t>Nivå 6</a:t>
            </a:r>
          </a:p>
          <a:p>
            <a:pPr lvl="6"/>
            <a:r>
              <a:rPr lang="sv-SE"/>
              <a:t>Nivå 7</a:t>
            </a:r>
          </a:p>
          <a:p>
            <a:pPr lvl="7"/>
            <a:r>
              <a:rPr lang="sv-SE"/>
              <a:t>Nivå 8</a:t>
            </a:r>
          </a:p>
          <a:p>
            <a:pPr lvl="8"/>
            <a:r>
              <a:rPr lang="sv-SE"/>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623887" y="6356350"/>
            <a:ext cx="2957513" cy="365125"/>
          </a:xfrm>
          <a:prstGeom prst="rect">
            <a:avLst/>
          </a:prstGeom>
        </p:spPr>
        <p:txBody>
          <a:bodyPr vert="horz" lIns="0" tIns="0" rIns="0" bIns="0" rtlCol="0" anchor="b">
            <a:noAutofit/>
          </a:bodyPr>
          <a:lstStyle>
            <a:lvl1pPr algn="l">
              <a:defRPr sz="1000">
                <a:solidFill>
                  <a:schemeClr val="tx1">
                    <a:tint val="75000"/>
                  </a:schemeClr>
                </a:solidFill>
              </a:defRPr>
            </a:lvl1pPr>
          </a:lstStyle>
          <a:p>
            <a:fld id="{FD403CD0-842C-4BCD-83D3-BB78B185EE38}" type="datetimeFigureOut">
              <a:rPr lang="sv-SE" smtClean="0"/>
              <a:pPr/>
              <a:t>2024-05-06</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4038600" y="6356350"/>
            <a:ext cx="4114800" cy="365125"/>
          </a:xfrm>
          <a:prstGeom prst="rect">
            <a:avLst/>
          </a:prstGeom>
        </p:spPr>
        <p:txBody>
          <a:bodyPr vert="horz" lIns="0" tIns="0" rIns="0" bIns="0" rtlCol="0" anchor="b">
            <a:noAutofit/>
          </a:bodyPr>
          <a:lstStyle>
            <a:lvl1pPr algn="ctr">
              <a:defRPr sz="10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8610600" y="6356350"/>
            <a:ext cx="2957512" cy="365125"/>
          </a:xfrm>
          <a:prstGeom prst="rect">
            <a:avLst/>
          </a:prstGeom>
        </p:spPr>
        <p:txBody>
          <a:bodyPr vert="horz" lIns="0" tIns="0" rIns="0" bIns="0" rtlCol="0" anchor="b">
            <a:noAutofit/>
          </a:bodyPr>
          <a:lstStyle>
            <a:lvl1pPr algn="r">
              <a:defRPr sz="1000">
                <a:solidFill>
                  <a:schemeClr val="tx1">
                    <a:tint val="75000"/>
                  </a:schemeClr>
                </a:solidFill>
              </a:defRPr>
            </a:lvl1pPr>
          </a:lstStyle>
          <a:p>
            <a:fld id="{AE086683-F536-42AB-ABBC-F4803DFE8DBC}" type="slidenum">
              <a:rPr lang="sv-SE" smtClean="0"/>
              <a:pPr/>
              <a:t>‹#›</a:t>
            </a:fld>
            <a:endParaRPr lang="sv-SE"/>
          </a:p>
        </p:txBody>
      </p:sp>
      <p:pic>
        <p:nvPicPr>
          <p:cNvPr id="10" name="Bild 9">
            <a:extLst>
              <a:ext uri="{FF2B5EF4-FFF2-40B4-BE49-F238E27FC236}">
                <a16:creationId xmlns:a16="http://schemas.microsoft.com/office/drawing/2014/main" id="{F94C6927-7ABA-47E6-5DB2-8ACEEA4DBB37}"/>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57225" y="559595"/>
            <a:ext cx="1672242" cy="494506"/>
          </a:xfrm>
          <a:prstGeom prst="rect">
            <a:avLst/>
          </a:prstGeom>
        </p:spPr>
      </p:pic>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58" r:id="rId1"/>
    <p:sldLayoutId id="2147483650" r:id="rId2"/>
    <p:sldLayoutId id="2147483660" r:id="rId3"/>
    <p:sldLayoutId id="2147483662" r:id="rId4"/>
    <p:sldLayoutId id="2147483663" r:id="rId5"/>
    <p:sldLayoutId id="2147483651" r:id="rId6"/>
    <p:sldLayoutId id="2147483652" r:id="rId7"/>
    <p:sldLayoutId id="2147483659" r:id="rId8"/>
    <p:sldLayoutId id="2147483661" r:id="rId9"/>
    <p:sldLayoutId id="2147483654" r:id="rId10"/>
    <p:sldLayoutId id="2147483655" r:id="rId11"/>
    <p:sldLayoutId id="2147483664" r:id="rId12"/>
    <p:sldLayoutId id="2147483665" r:id="rId13"/>
  </p:sldLayoutIdLst>
  <p:txStyles>
    <p:titleStyle>
      <a:lvl1pPr algn="l" defTabSz="914400" rtl="0" eaLnBrk="1" latinLnBrk="0" hangingPunct="1">
        <a:lnSpc>
          <a:spcPct val="85000"/>
        </a:lnSpc>
        <a:spcBef>
          <a:spcPct val="0"/>
        </a:spcBef>
        <a:buNone/>
        <a:defRPr sz="415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600"/>
        </a:spcBef>
        <a:spcAft>
          <a:spcPts val="600"/>
        </a:spcAft>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10000"/>
        </a:lnSpc>
        <a:spcBef>
          <a:spcPts val="600"/>
        </a:spcBef>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10000"/>
        </a:lnSpc>
        <a:spcBef>
          <a:spcPts val="600"/>
        </a:spcBef>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10000"/>
        </a:lnSpc>
        <a:spcBef>
          <a:spcPts val="600"/>
        </a:spcBef>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10000"/>
        </a:lnSpc>
        <a:spcBef>
          <a:spcPts val="600"/>
        </a:spcBef>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6pPr>
      <a:lvl7pPr marL="29718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7pPr>
      <a:lvl8pPr marL="34290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8pPr>
      <a:lvl9pPr marL="3886200" indent="-228600" algn="l" defTabSz="914400" rtl="0" eaLnBrk="1" latinLnBrk="0" hangingPunct="1">
        <a:lnSpc>
          <a:spcPct val="110000"/>
        </a:lnSpc>
        <a:spcBef>
          <a:spcPts val="600"/>
        </a:spcBef>
        <a:buFont typeface="Arial" panose="020B0604020202020204" pitchFamily="34" charset="0"/>
        <a:buChar char="•"/>
        <a:defRPr sz="1200" kern="1200">
          <a:solidFill>
            <a:schemeClr val="tx2"/>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2" userDrawn="1">
          <p15:clr>
            <a:srgbClr val="FF0000"/>
          </p15:clr>
        </p15:guide>
        <p15:guide id="2" pos="1465" userDrawn="1">
          <p15:clr>
            <a:srgbClr val="FF0000"/>
          </p15:clr>
        </p15:guide>
        <p15:guide id="3" pos="1556" userDrawn="1">
          <p15:clr>
            <a:srgbClr val="FF0000"/>
          </p15:clr>
        </p15:guide>
        <p15:guide id="4" pos="2630" userDrawn="1">
          <p15:clr>
            <a:srgbClr val="FF0000"/>
          </p15:clr>
        </p15:guide>
        <p15:guide id="5" pos="2721" userDrawn="1">
          <p15:clr>
            <a:srgbClr val="FF0000"/>
          </p15:clr>
        </p15:guide>
        <p15:guide id="6" pos="3794" userDrawn="1">
          <p15:clr>
            <a:srgbClr val="FF0000"/>
          </p15:clr>
        </p15:guide>
        <p15:guide id="7" pos="3885" userDrawn="1">
          <p15:clr>
            <a:srgbClr val="FF0000"/>
          </p15:clr>
        </p15:guide>
        <p15:guide id="8" pos="4958" userDrawn="1">
          <p15:clr>
            <a:srgbClr val="FF0000"/>
          </p15:clr>
        </p15:guide>
        <p15:guide id="9" pos="5049" userDrawn="1">
          <p15:clr>
            <a:srgbClr val="FF0000"/>
          </p15:clr>
        </p15:guide>
        <p15:guide id="10" pos="6123" userDrawn="1">
          <p15:clr>
            <a:srgbClr val="FF0000"/>
          </p15:clr>
        </p15:guide>
        <p15:guide id="11" pos="6214" userDrawn="1">
          <p15:clr>
            <a:srgbClr val="FF0000"/>
          </p15:clr>
        </p15:guide>
        <p15:guide id="12" pos="7287" userDrawn="1">
          <p15:clr>
            <a:srgbClr val="FF0000"/>
          </p15:clr>
        </p15:guide>
        <p15:guide id="13" orient="horz" pos="1415" userDrawn="1">
          <p15:clr>
            <a:srgbClr val="FF0000"/>
          </p15:clr>
        </p15:guide>
        <p15:guide id="14" orient="horz" pos="2626" userDrawn="1">
          <p15:clr>
            <a:srgbClr val="FF0000"/>
          </p15:clr>
        </p15:guide>
        <p15:guide id="15" orient="horz" pos="2716" userDrawn="1">
          <p15:clr>
            <a:srgbClr val="FF0000"/>
          </p15:clr>
        </p15:guide>
        <p15:guide id="16" orient="horz" pos="3927" userDrawn="1">
          <p15:clr>
            <a:srgbClr val="FF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2.jpeg"/><Relationship Id="rId7"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3.jpe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1.jpe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video" Target="https://www.youtube.com/embed/yWw9tYReYug?feature=oembed" TargetMode="External"/><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 name="textruta 4">
            <a:extLst>
              <a:ext uri="{FF2B5EF4-FFF2-40B4-BE49-F238E27FC236}">
                <a16:creationId xmlns:a16="http://schemas.microsoft.com/office/drawing/2014/main" id="{C98E915D-B70F-4A03-A607-E5491DB4F4F7}"/>
              </a:ext>
            </a:extLst>
          </p:cNvPr>
          <p:cNvSpPr txBox="1"/>
          <p:nvPr/>
        </p:nvSpPr>
        <p:spPr>
          <a:xfrm>
            <a:off x="631600" y="2246313"/>
            <a:ext cx="2592828" cy="215444"/>
          </a:xfrm>
          <a:prstGeom prst="rect">
            <a:avLst/>
          </a:prstGeom>
          <a:noFill/>
        </p:spPr>
        <p:txBody>
          <a:bodyPr wrap="square" lIns="0" tIns="0" rIns="0" bIns="0" rtlCol="0">
            <a:spAutoFit/>
          </a:bodyPr>
          <a:lstStyle/>
          <a:p>
            <a:r>
              <a:rPr lang="sv-SE" sz="1400">
                <a:latin typeface="+mj-lt"/>
              </a:rPr>
              <a:t>Vad är en layout?</a:t>
            </a:r>
          </a:p>
        </p:txBody>
      </p:sp>
      <p:sp>
        <p:nvSpPr>
          <p:cNvPr id="62" name="textruta 8">
            <a:extLst>
              <a:ext uri="{FF2B5EF4-FFF2-40B4-BE49-F238E27FC236}">
                <a16:creationId xmlns:a16="http://schemas.microsoft.com/office/drawing/2014/main" id="{8F5DCE94-BF7D-44F0-B5B1-2208060C152A}"/>
              </a:ext>
            </a:extLst>
          </p:cNvPr>
          <p:cNvSpPr txBox="1"/>
          <p:nvPr/>
        </p:nvSpPr>
        <p:spPr>
          <a:xfrm>
            <a:off x="631600" y="2537804"/>
            <a:ext cx="2372350" cy="494643"/>
          </a:xfrm>
          <a:prstGeom prst="rect">
            <a:avLst/>
          </a:prstGeom>
          <a:noFill/>
        </p:spPr>
        <p:txBody>
          <a:bodyPr wrap="square" lIns="0" tIns="0" rIns="0" bIns="32659" rtlCol="0">
            <a:spAutoFit/>
          </a:bodyPr>
          <a:lstStyle/>
          <a:p>
            <a:r>
              <a:rPr lang="sv-SE" sz="1000" i="1"/>
              <a:t>Layout </a:t>
            </a:r>
            <a:r>
              <a:rPr lang="sv-SE" sz="1000"/>
              <a:t>kallas de olika designer på sidor som du kan hitta i din mall. Du hittar dem under knappen Layout i menyn.</a:t>
            </a:r>
          </a:p>
        </p:txBody>
      </p:sp>
      <p:sp>
        <p:nvSpPr>
          <p:cNvPr id="15" name="Oval 14">
            <a:extLst>
              <a:ext uri="{FF2B5EF4-FFF2-40B4-BE49-F238E27FC236}">
                <a16:creationId xmlns:a16="http://schemas.microsoft.com/office/drawing/2014/main" id="{08E4EC7C-9149-904E-5AE9-0A9A8F5207E4}"/>
              </a:ext>
            </a:extLst>
          </p:cNvPr>
          <p:cNvSpPr/>
          <p:nvPr/>
        </p:nvSpPr>
        <p:spPr>
          <a:xfrm>
            <a:off x="2766590" y="4002543"/>
            <a:ext cx="824670" cy="8246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800">
                <a:solidFill>
                  <a:schemeClr val="tx1"/>
                </a:solidFill>
              </a:rPr>
              <a:t>Visar samtliga layoutsidor</a:t>
            </a:r>
          </a:p>
        </p:txBody>
      </p:sp>
      <p:pic>
        <p:nvPicPr>
          <p:cNvPr id="6" name="Bildobjekt 5">
            <a:extLst>
              <a:ext uri="{FF2B5EF4-FFF2-40B4-BE49-F238E27FC236}">
                <a16:creationId xmlns:a16="http://schemas.microsoft.com/office/drawing/2014/main" id="{3745C52F-9422-62E8-16C0-00FAD7AEFEAD}"/>
              </a:ext>
            </a:extLst>
          </p:cNvPr>
          <p:cNvPicPr>
            <a:picLocks noChangeAspect="1"/>
          </p:cNvPicPr>
          <p:nvPr/>
        </p:nvPicPr>
        <p:blipFill>
          <a:blip r:embed="rId3"/>
          <a:srcRect/>
          <a:stretch/>
        </p:blipFill>
        <p:spPr>
          <a:xfrm>
            <a:off x="631601" y="3228917"/>
            <a:ext cx="1528224" cy="1922462"/>
          </a:xfrm>
          <a:prstGeom prst="rect">
            <a:avLst/>
          </a:prstGeom>
          <a:ln>
            <a:solidFill>
              <a:schemeClr val="tx1"/>
            </a:solidFill>
          </a:ln>
        </p:spPr>
      </p:pic>
      <p:pic>
        <p:nvPicPr>
          <p:cNvPr id="7" name="Bildobjekt 6">
            <a:extLst>
              <a:ext uri="{FF2B5EF4-FFF2-40B4-BE49-F238E27FC236}">
                <a16:creationId xmlns:a16="http://schemas.microsoft.com/office/drawing/2014/main" id="{17994210-B709-3FD3-5349-742E0C3E9884}"/>
              </a:ext>
            </a:extLst>
          </p:cNvPr>
          <p:cNvPicPr>
            <a:picLocks noChangeAspect="1"/>
          </p:cNvPicPr>
          <p:nvPr/>
        </p:nvPicPr>
        <p:blipFill rotWithShape="1">
          <a:blip r:embed="rId4"/>
          <a:srcRect r="3458" b="-3285"/>
          <a:stretch/>
        </p:blipFill>
        <p:spPr>
          <a:xfrm>
            <a:off x="2470150" y="3253642"/>
            <a:ext cx="1250865" cy="647525"/>
          </a:xfrm>
          <a:prstGeom prst="rect">
            <a:avLst/>
          </a:prstGeom>
          <a:ln>
            <a:solidFill>
              <a:schemeClr val="tx1">
                <a:lumMod val="50000"/>
                <a:lumOff val="50000"/>
              </a:schemeClr>
            </a:solidFill>
          </a:ln>
        </p:spPr>
      </p:pic>
      <p:sp>
        <p:nvSpPr>
          <p:cNvPr id="8" name="Oval 14">
            <a:extLst>
              <a:ext uri="{FF2B5EF4-FFF2-40B4-BE49-F238E27FC236}">
                <a16:creationId xmlns:a16="http://schemas.microsoft.com/office/drawing/2014/main" id="{9608C005-1EE4-52E6-C1A7-76CBD8FD34CB}"/>
              </a:ext>
            </a:extLst>
          </p:cNvPr>
          <p:cNvSpPr/>
          <p:nvPr/>
        </p:nvSpPr>
        <p:spPr>
          <a:xfrm>
            <a:off x="3867918" y="2422272"/>
            <a:ext cx="824670" cy="8246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800">
                <a:solidFill>
                  <a:schemeClr val="tx1"/>
                </a:solidFill>
              </a:rPr>
              <a:t>När du vill byta layout på en sida</a:t>
            </a:r>
          </a:p>
        </p:txBody>
      </p:sp>
      <p:sp>
        <p:nvSpPr>
          <p:cNvPr id="11" name="Arc 22">
            <a:extLst>
              <a:ext uri="{FF2B5EF4-FFF2-40B4-BE49-F238E27FC236}">
                <a16:creationId xmlns:a16="http://schemas.microsoft.com/office/drawing/2014/main" id="{5FE07F6F-A994-E217-8F54-73F2658CC1EB}"/>
              </a:ext>
            </a:extLst>
          </p:cNvPr>
          <p:cNvSpPr/>
          <p:nvPr/>
        </p:nvSpPr>
        <p:spPr>
          <a:xfrm>
            <a:off x="3544185" y="2732456"/>
            <a:ext cx="601430" cy="627991"/>
          </a:xfrm>
          <a:prstGeom prst="arc">
            <a:avLst>
              <a:gd name="adj1" fmla="val 2110145"/>
              <a:gd name="adj2" fmla="val 6042217"/>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5" name="Oval 14">
            <a:extLst>
              <a:ext uri="{FF2B5EF4-FFF2-40B4-BE49-F238E27FC236}">
                <a16:creationId xmlns:a16="http://schemas.microsoft.com/office/drawing/2014/main" id="{54FE06E4-0C06-37B9-BD5D-62FEDBBF3338}"/>
              </a:ext>
            </a:extLst>
          </p:cNvPr>
          <p:cNvSpPr/>
          <p:nvPr/>
        </p:nvSpPr>
        <p:spPr>
          <a:xfrm>
            <a:off x="3759403" y="3690210"/>
            <a:ext cx="1014485" cy="101448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800">
                <a:solidFill>
                  <a:schemeClr val="tx1"/>
                </a:solidFill>
              </a:rPr>
              <a:t>Återställer en sidas layouts ifall du gjort egna ändringar</a:t>
            </a:r>
          </a:p>
        </p:txBody>
      </p:sp>
      <p:sp>
        <p:nvSpPr>
          <p:cNvPr id="27" name="Arc 23">
            <a:extLst>
              <a:ext uri="{FF2B5EF4-FFF2-40B4-BE49-F238E27FC236}">
                <a16:creationId xmlns:a16="http://schemas.microsoft.com/office/drawing/2014/main" id="{00D1D0CE-869B-769D-C484-87D9E9158AAD}"/>
              </a:ext>
            </a:extLst>
          </p:cNvPr>
          <p:cNvSpPr/>
          <p:nvPr/>
        </p:nvSpPr>
        <p:spPr>
          <a:xfrm>
            <a:off x="3413057" y="3518291"/>
            <a:ext cx="679740" cy="561519"/>
          </a:xfrm>
          <a:prstGeom prst="arc">
            <a:avLst>
              <a:gd name="adj1" fmla="val 16790735"/>
              <a:gd name="adj2" fmla="val 20582586"/>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9" name="textruta 4">
            <a:extLst>
              <a:ext uri="{FF2B5EF4-FFF2-40B4-BE49-F238E27FC236}">
                <a16:creationId xmlns:a16="http://schemas.microsoft.com/office/drawing/2014/main" id="{5251FE4A-5C56-3ED2-5B3C-25732869DC45}"/>
              </a:ext>
            </a:extLst>
          </p:cNvPr>
          <p:cNvSpPr txBox="1"/>
          <p:nvPr/>
        </p:nvSpPr>
        <p:spPr>
          <a:xfrm>
            <a:off x="9864725" y="2246313"/>
            <a:ext cx="1703388" cy="430887"/>
          </a:xfrm>
          <a:prstGeom prst="rect">
            <a:avLst/>
          </a:prstGeom>
          <a:noFill/>
        </p:spPr>
        <p:txBody>
          <a:bodyPr wrap="square" lIns="0" tIns="0" rIns="0" bIns="0" rtlCol="0">
            <a:spAutoFit/>
          </a:bodyPr>
          <a:lstStyle/>
          <a:p>
            <a:r>
              <a:rPr lang="sv-SE" sz="1400">
                <a:latin typeface="+mj-lt"/>
              </a:rPr>
              <a:t>Klistra in en sida från en annan mall</a:t>
            </a:r>
          </a:p>
        </p:txBody>
      </p:sp>
      <p:sp>
        <p:nvSpPr>
          <p:cNvPr id="31" name="textruta 8">
            <a:extLst>
              <a:ext uri="{FF2B5EF4-FFF2-40B4-BE49-F238E27FC236}">
                <a16:creationId xmlns:a16="http://schemas.microsoft.com/office/drawing/2014/main" id="{53776659-B8C4-8649-6BD8-83143F23BEDE}"/>
              </a:ext>
            </a:extLst>
          </p:cNvPr>
          <p:cNvSpPr txBox="1"/>
          <p:nvPr/>
        </p:nvSpPr>
        <p:spPr>
          <a:xfrm>
            <a:off x="9864725" y="2768541"/>
            <a:ext cx="1703388" cy="2187414"/>
          </a:xfrm>
          <a:prstGeom prst="rect">
            <a:avLst/>
          </a:prstGeom>
          <a:noFill/>
        </p:spPr>
        <p:txBody>
          <a:bodyPr wrap="square" lIns="0" tIns="0" rIns="0" bIns="32659" rtlCol="0">
            <a:spAutoFit/>
          </a:bodyPr>
          <a:lstStyle/>
          <a:p>
            <a:r>
              <a:rPr lang="sv-SE" sz="1000"/>
              <a:t>Ja, dock följer layouten från den andra mallen med in i den nya mallen, och det kan bli förvirrande. Dessutom krävs det att sidan du ska klistra in gjorts på rätt sätt – dvs att korrekt platshållare använts till rätt typ av innehåll (det är en bra anledning till att alltid använda platshållare där det finns!). Vill du vara säker på att det blir rätt? Markera i så fall varje enskilt innehåll och klistra in var för sig.</a:t>
            </a:r>
          </a:p>
        </p:txBody>
      </p:sp>
      <p:sp>
        <p:nvSpPr>
          <p:cNvPr id="40" name="textruta 4">
            <a:extLst>
              <a:ext uri="{FF2B5EF4-FFF2-40B4-BE49-F238E27FC236}">
                <a16:creationId xmlns:a16="http://schemas.microsoft.com/office/drawing/2014/main" id="{78E496FA-FCA0-7284-3746-22CC30B241FC}"/>
              </a:ext>
            </a:extLst>
          </p:cNvPr>
          <p:cNvSpPr txBox="1"/>
          <p:nvPr/>
        </p:nvSpPr>
        <p:spPr>
          <a:xfrm>
            <a:off x="6167438" y="2246313"/>
            <a:ext cx="2871629" cy="215444"/>
          </a:xfrm>
          <a:prstGeom prst="rect">
            <a:avLst/>
          </a:prstGeom>
          <a:noFill/>
        </p:spPr>
        <p:txBody>
          <a:bodyPr wrap="square" lIns="0" tIns="0" rIns="0" bIns="0" rtlCol="0">
            <a:spAutoFit/>
          </a:bodyPr>
          <a:lstStyle/>
          <a:p>
            <a:r>
              <a:rPr lang="sv-SE" sz="1400">
                <a:latin typeface="+mj-lt"/>
              </a:rPr>
              <a:t>Vad är temafärger?</a:t>
            </a:r>
          </a:p>
        </p:txBody>
      </p:sp>
      <p:sp>
        <p:nvSpPr>
          <p:cNvPr id="42" name="textruta 8">
            <a:extLst>
              <a:ext uri="{FF2B5EF4-FFF2-40B4-BE49-F238E27FC236}">
                <a16:creationId xmlns:a16="http://schemas.microsoft.com/office/drawing/2014/main" id="{457BBAA5-CD10-98F5-28F1-8912652C3717}"/>
              </a:ext>
            </a:extLst>
          </p:cNvPr>
          <p:cNvSpPr txBox="1"/>
          <p:nvPr/>
        </p:nvSpPr>
        <p:spPr>
          <a:xfrm>
            <a:off x="6167438" y="2537804"/>
            <a:ext cx="2640454" cy="340754"/>
          </a:xfrm>
          <a:prstGeom prst="rect">
            <a:avLst/>
          </a:prstGeom>
          <a:noFill/>
        </p:spPr>
        <p:txBody>
          <a:bodyPr wrap="square" lIns="0" tIns="0" rIns="0" bIns="32659" rtlCol="0">
            <a:spAutoFit/>
          </a:bodyPr>
          <a:lstStyle/>
          <a:p>
            <a:r>
              <a:rPr lang="sv-SE" sz="1000" i="1"/>
              <a:t>Temafärger </a:t>
            </a:r>
            <a:r>
              <a:rPr lang="sv-SE" sz="1000"/>
              <a:t>är den färgpalett som är speciellt inställd för just din mall.</a:t>
            </a:r>
          </a:p>
        </p:txBody>
      </p:sp>
      <p:pic>
        <p:nvPicPr>
          <p:cNvPr id="44" name="Bildobjekt 26">
            <a:extLst>
              <a:ext uri="{FF2B5EF4-FFF2-40B4-BE49-F238E27FC236}">
                <a16:creationId xmlns:a16="http://schemas.microsoft.com/office/drawing/2014/main" id="{E62DDC3A-C16B-D5FE-C28B-FCB2E92680D3}"/>
              </a:ext>
            </a:extLst>
          </p:cNvPr>
          <p:cNvPicPr>
            <a:picLocks noChangeAspect="1"/>
          </p:cNvPicPr>
          <p:nvPr/>
        </p:nvPicPr>
        <p:blipFill rotWithShape="1">
          <a:blip r:embed="rId5"/>
          <a:srcRect t="532" b="22742"/>
          <a:stretch/>
        </p:blipFill>
        <p:spPr>
          <a:xfrm>
            <a:off x="6167438" y="2990861"/>
            <a:ext cx="1321649" cy="2144627"/>
          </a:xfrm>
          <a:prstGeom prst="rect">
            <a:avLst/>
          </a:prstGeom>
          <a:ln>
            <a:solidFill>
              <a:schemeClr val="tx1">
                <a:lumMod val="50000"/>
                <a:lumOff val="50000"/>
              </a:schemeClr>
            </a:solidFill>
          </a:ln>
        </p:spPr>
      </p:pic>
      <p:sp>
        <p:nvSpPr>
          <p:cNvPr id="49" name="Oval 14">
            <a:extLst>
              <a:ext uri="{FF2B5EF4-FFF2-40B4-BE49-F238E27FC236}">
                <a16:creationId xmlns:a16="http://schemas.microsoft.com/office/drawing/2014/main" id="{A36371C9-85A7-26D1-6F0B-9EA1EEC8F70A}"/>
              </a:ext>
            </a:extLst>
          </p:cNvPr>
          <p:cNvSpPr/>
          <p:nvPr/>
        </p:nvSpPr>
        <p:spPr>
          <a:xfrm>
            <a:off x="7752963" y="2794406"/>
            <a:ext cx="1014485" cy="101448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800">
                <a:solidFill>
                  <a:schemeClr val="tx1"/>
                </a:solidFill>
              </a:rPr>
              <a:t>De sex färgerna till höger är era temafärger</a:t>
            </a:r>
          </a:p>
        </p:txBody>
      </p:sp>
      <p:sp>
        <p:nvSpPr>
          <p:cNvPr id="50" name="Arc 23">
            <a:extLst>
              <a:ext uri="{FF2B5EF4-FFF2-40B4-BE49-F238E27FC236}">
                <a16:creationId xmlns:a16="http://schemas.microsoft.com/office/drawing/2014/main" id="{2FB904EA-9D04-0D4D-6BD1-8E90C286917A}"/>
              </a:ext>
            </a:extLst>
          </p:cNvPr>
          <p:cNvSpPr/>
          <p:nvPr/>
        </p:nvSpPr>
        <p:spPr>
          <a:xfrm>
            <a:off x="7402837" y="3044825"/>
            <a:ext cx="601430" cy="597437"/>
          </a:xfrm>
          <a:prstGeom prst="arc">
            <a:avLst>
              <a:gd name="adj1" fmla="val 13660966"/>
              <a:gd name="adj2" fmla="val 17425936"/>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1" name="Oval 14">
            <a:extLst>
              <a:ext uri="{FF2B5EF4-FFF2-40B4-BE49-F238E27FC236}">
                <a16:creationId xmlns:a16="http://schemas.microsoft.com/office/drawing/2014/main" id="{CACB9E88-2B85-63FF-7BBC-D1A7C5B1B996}"/>
              </a:ext>
            </a:extLst>
          </p:cNvPr>
          <p:cNvSpPr/>
          <p:nvPr/>
        </p:nvSpPr>
        <p:spPr>
          <a:xfrm>
            <a:off x="5199919" y="2189120"/>
            <a:ext cx="870960" cy="8709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800" dirty="0">
                <a:solidFill>
                  <a:schemeClr val="tx1"/>
                </a:solidFill>
              </a:rPr>
              <a:t>De fyra första är färger för text och bakgrund</a:t>
            </a:r>
          </a:p>
        </p:txBody>
      </p:sp>
      <p:sp>
        <p:nvSpPr>
          <p:cNvPr id="63" name="Arc 13">
            <a:extLst>
              <a:ext uri="{FF2B5EF4-FFF2-40B4-BE49-F238E27FC236}">
                <a16:creationId xmlns:a16="http://schemas.microsoft.com/office/drawing/2014/main" id="{344795FF-49E5-84D3-5228-C63636BF4856}"/>
              </a:ext>
            </a:extLst>
          </p:cNvPr>
          <p:cNvSpPr/>
          <p:nvPr/>
        </p:nvSpPr>
        <p:spPr>
          <a:xfrm>
            <a:off x="2633046" y="3535959"/>
            <a:ext cx="587917" cy="824670"/>
          </a:xfrm>
          <a:prstGeom prst="arc">
            <a:avLst>
              <a:gd name="adj1" fmla="val 6874683"/>
              <a:gd name="adj2" fmla="val 11021729"/>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4" name="Arc 13">
            <a:extLst>
              <a:ext uri="{FF2B5EF4-FFF2-40B4-BE49-F238E27FC236}">
                <a16:creationId xmlns:a16="http://schemas.microsoft.com/office/drawing/2014/main" id="{86C8F4E9-7425-60FA-00BD-89923BE92D04}"/>
              </a:ext>
            </a:extLst>
          </p:cNvPr>
          <p:cNvSpPr/>
          <p:nvPr/>
        </p:nvSpPr>
        <p:spPr>
          <a:xfrm flipV="1">
            <a:off x="5850010" y="2789511"/>
            <a:ext cx="587917" cy="464131"/>
          </a:xfrm>
          <a:prstGeom prst="arc">
            <a:avLst>
              <a:gd name="adj1" fmla="val 10650856"/>
              <a:gd name="adj2" fmla="val 15544338"/>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4" name="Oval 14">
            <a:extLst>
              <a:ext uri="{FF2B5EF4-FFF2-40B4-BE49-F238E27FC236}">
                <a16:creationId xmlns:a16="http://schemas.microsoft.com/office/drawing/2014/main" id="{DE552531-C37D-F7FF-4075-CA158B866E12}"/>
              </a:ext>
            </a:extLst>
          </p:cNvPr>
          <p:cNvSpPr/>
          <p:nvPr/>
        </p:nvSpPr>
        <p:spPr>
          <a:xfrm>
            <a:off x="5083778" y="4309451"/>
            <a:ext cx="1014486" cy="97868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800">
                <a:solidFill>
                  <a:schemeClr val="tx1"/>
                </a:solidFill>
              </a:rPr>
              <a:t>Office standardfärger. </a:t>
            </a:r>
            <a:r>
              <a:rPr lang="sv-SE" sz="800" b="1">
                <a:solidFill>
                  <a:schemeClr val="tx1"/>
                </a:solidFill>
              </a:rPr>
              <a:t>Använd inte dessa!</a:t>
            </a:r>
          </a:p>
        </p:txBody>
      </p:sp>
      <p:sp>
        <p:nvSpPr>
          <p:cNvPr id="3" name="Arc 23">
            <a:extLst>
              <a:ext uri="{FF2B5EF4-FFF2-40B4-BE49-F238E27FC236}">
                <a16:creationId xmlns:a16="http://schemas.microsoft.com/office/drawing/2014/main" id="{FB07766A-4248-BB35-E733-162B3A87EDBA}"/>
              </a:ext>
            </a:extLst>
          </p:cNvPr>
          <p:cNvSpPr/>
          <p:nvPr/>
        </p:nvSpPr>
        <p:spPr>
          <a:xfrm rot="18645834" flipH="1">
            <a:off x="5740220" y="4278743"/>
            <a:ext cx="601430" cy="597437"/>
          </a:xfrm>
          <a:prstGeom prst="arc">
            <a:avLst>
              <a:gd name="adj1" fmla="val 12654205"/>
              <a:gd name="adj2" fmla="val 16095810"/>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7" name="Rubrik 16">
            <a:extLst>
              <a:ext uri="{FF2B5EF4-FFF2-40B4-BE49-F238E27FC236}">
                <a16:creationId xmlns:a16="http://schemas.microsoft.com/office/drawing/2014/main" id="{5567C090-D147-020D-7790-8F43A804F938}"/>
              </a:ext>
            </a:extLst>
          </p:cNvPr>
          <p:cNvSpPr>
            <a:spLocks noGrp="1"/>
          </p:cNvSpPr>
          <p:nvPr>
            <p:ph type="title"/>
          </p:nvPr>
        </p:nvSpPr>
        <p:spPr/>
        <p:txBody>
          <a:bodyPr/>
          <a:lstStyle/>
          <a:p>
            <a:r>
              <a:rPr lang="sv-SE" dirty="0"/>
              <a:t>Instruktioner</a:t>
            </a:r>
            <a:br>
              <a:rPr lang="sv-SE" dirty="0"/>
            </a:br>
            <a:r>
              <a:rPr lang="sv-SE" sz="2000" dirty="0"/>
              <a:t>Dold sida, visas inte vid utskrift</a:t>
            </a:r>
            <a:endParaRPr lang="sv-SE" dirty="0"/>
          </a:p>
        </p:txBody>
      </p:sp>
    </p:spTree>
    <p:extLst>
      <p:ext uri="{BB962C8B-B14F-4D97-AF65-F5344CB8AC3E}">
        <p14:creationId xmlns:p14="http://schemas.microsoft.com/office/powerpoint/2010/main" val="598517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isällön paikkamerkki 8" descr="Kuva, joka sisältää kohteen teksti, kuvakaappaus, diagrammi, Grafiikka&#10;&#10;Kuvaus luotu automaattisesti">
            <a:extLst>
              <a:ext uri="{FF2B5EF4-FFF2-40B4-BE49-F238E27FC236}">
                <a16:creationId xmlns:a16="http://schemas.microsoft.com/office/drawing/2014/main" id="{D73D5A68-402E-FD63-DF73-72EBA522C1FC}"/>
              </a:ext>
            </a:extLst>
          </p:cNvPr>
          <p:cNvPicPr>
            <a:picLocks noGrp="1" noChangeAspect="1"/>
          </p:cNvPicPr>
          <p:nvPr>
            <p:ph idx="1"/>
          </p:nvPr>
        </p:nvPicPr>
        <p:blipFill rotWithShape="1">
          <a:blip r:embed="rId3"/>
          <a:srcRect l="4684" t="4225" r="2851" b="845"/>
          <a:stretch/>
        </p:blipFill>
        <p:spPr>
          <a:xfrm>
            <a:off x="1910611" y="373873"/>
            <a:ext cx="8333289" cy="6188542"/>
          </a:xfrm>
          <a:ln>
            <a:noFill/>
          </a:ln>
        </p:spPr>
      </p:pic>
      <p:sp>
        <p:nvSpPr>
          <p:cNvPr id="6" name="Otsikko 5">
            <a:extLst>
              <a:ext uri="{FF2B5EF4-FFF2-40B4-BE49-F238E27FC236}">
                <a16:creationId xmlns:a16="http://schemas.microsoft.com/office/drawing/2014/main" id="{3E61F1E3-BECB-213F-BCE2-8023C9330A9F}"/>
              </a:ext>
            </a:extLst>
          </p:cNvPr>
          <p:cNvSpPr>
            <a:spLocks noGrp="1"/>
          </p:cNvSpPr>
          <p:nvPr>
            <p:ph type="title"/>
          </p:nvPr>
        </p:nvSpPr>
        <p:spPr>
          <a:xfrm>
            <a:off x="13766679" y="1179301"/>
            <a:ext cx="4694312" cy="1728192"/>
          </a:xfrm>
        </p:spPr>
        <p:txBody>
          <a:bodyPr/>
          <a:lstStyle/>
          <a:p>
            <a:endParaRPr lang="fi-FI"/>
          </a:p>
        </p:txBody>
      </p:sp>
      <p:sp>
        <p:nvSpPr>
          <p:cNvPr id="2" name="Suorakulmio 1">
            <a:extLst>
              <a:ext uri="{FF2B5EF4-FFF2-40B4-BE49-F238E27FC236}">
                <a16:creationId xmlns:a16="http://schemas.microsoft.com/office/drawing/2014/main" id="{70CB1913-1716-75F4-79AF-861B99789D04}"/>
              </a:ext>
            </a:extLst>
          </p:cNvPr>
          <p:cNvSpPr/>
          <p:nvPr/>
        </p:nvSpPr>
        <p:spPr>
          <a:xfrm>
            <a:off x="7561243" y="370900"/>
            <a:ext cx="1523999" cy="927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i-FI">
              <a:solidFill>
                <a:srgbClr val="FFFFFF"/>
              </a:solidFill>
            </a:endParaRPr>
          </a:p>
        </p:txBody>
      </p:sp>
    </p:spTree>
    <p:extLst>
      <p:ext uri="{BB962C8B-B14F-4D97-AF65-F5344CB8AC3E}">
        <p14:creationId xmlns:p14="http://schemas.microsoft.com/office/powerpoint/2010/main" val="3845478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tsikko 14">
            <a:extLst>
              <a:ext uri="{FF2B5EF4-FFF2-40B4-BE49-F238E27FC236}">
                <a16:creationId xmlns:a16="http://schemas.microsoft.com/office/drawing/2014/main" id="{53C88987-913B-40D8-AA30-A65D0366159E}"/>
              </a:ext>
            </a:extLst>
          </p:cNvPr>
          <p:cNvSpPr>
            <a:spLocks noGrp="1"/>
          </p:cNvSpPr>
          <p:nvPr>
            <p:ph type="title"/>
          </p:nvPr>
        </p:nvSpPr>
        <p:spPr>
          <a:xfrm>
            <a:off x="6907138" y="970582"/>
            <a:ext cx="4694312" cy="784222"/>
          </a:xfrm>
        </p:spPr>
        <p:txBody>
          <a:bodyPr>
            <a:normAutofit fontScale="90000"/>
          </a:bodyPr>
          <a:lstStyle/>
          <a:p>
            <a:r>
              <a:rPr lang="en-US" sz="4200">
                <a:latin typeface="Calibri"/>
                <a:cs typeface="Calibri"/>
              </a:rPr>
              <a:t>Sustainability in </a:t>
            </a:r>
            <a:br>
              <a:rPr lang="en-US" sz="4200">
                <a:latin typeface="Calibri"/>
                <a:cs typeface="Calibri"/>
              </a:rPr>
            </a:br>
            <a:r>
              <a:rPr lang="en-US" sz="4200">
                <a:latin typeface="Calibri"/>
                <a:cs typeface="Calibri"/>
              </a:rPr>
              <a:t>Youth program</a:t>
            </a:r>
          </a:p>
        </p:txBody>
      </p:sp>
      <p:pic>
        <p:nvPicPr>
          <p:cNvPr id="12" name="Kuvan paikkamerkki 11">
            <a:extLst>
              <a:ext uri="{FF2B5EF4-FFF2-40B4-BE49-F238E27FC236}">
                <a16:creationId xmlns:a16="http://schemas.microsoft.com/office/drawing/2014/main" id="{C86398F3-5E7B-489E-8025-57A6A26EB9F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7849" r="27849"/>
          <a:stretch>
            <a:fillRect/>
          </a:stretch>
        </p:blipFill>
        <p:spPr/>
      </p:pic>
      <p:pic>
        <p:nvPicPr>
          <p:cNvPr id="3" name="Picture 8" descr="A group of people sitting outside in the woods&#10;&#10;Description automatically generated">
            <a:extLst>
              <a:ext uri="{FF2B5EF4-FFF2-40B4-BE49-F238E27FC236}">
                <a16:creationId xmlns:a16="http://schemas.microsoft.com/office/drawing/2014/main" id="{B53E8B74-CEC6-AAF1-96FA-D16AD5E8EE1D}"/>
              </a:ext>
            </a:extLst>
          </p:cNvPr>
          <p:cNvPicPr>
            <a:picLocks noChangeAspect="1"/>
          </p:cNvPicPr>
          <p:nvPr/>
        </p:nvPicPr>
        <p:blipFill rotWithShape="1">
          <a:blip r:embed="rId4"/>
          <a:srcRect l="15830" t="2451" r="28166" b="2451"/>
          <a:stretch/>
        </p:blipFill>
        <p:spPr>
          <a:xfrm>
            <a:off x="242651" y="170196"/>
            <a:ext cx="5753810" cy="6521799"/>
          </a:xfrm>
          <a:prstGeom prst="rect">
            <a:avLst/>
          </a:prstGeom>
        </p:spPr>
      </p:pic>
      <p:pic>
        <p:nvPicPr>
          <p:cNvPr id="2" name="Kuva 1" descr="Ada Segerstam ojentaa Ilmastorepun Sanna Marinille">
            <a:extLst>
              <a:ext uri="{FF2B5EF4-FFF2-40B4-BE49-F238E27FC236}">
                <a16:creationId xmlns:a16="http://schemas.microsoft.com/office/drawing/2014/main" id="{F9BBE212-709A-B54A-BC06-B01DEA01DB40}"/>
              </a:ext>
            </a:extLst>
          </p:cNvPr>
          <p:cNvPicPr>
            <a:picLocks noChangeAspect="1"/>
          </p:cNvPicPr>
          <p:nvPr/>
        </p:nvPicPr>
        <p:blipFill rotWithShape="1">
          <a:blip r:embed="rId5"/>
          <a:srcRect l="12219" t="441" r="29085" b="-183"/>
          <a:stretch/>
        </p:blipFill>
        <p:spPr>
          <a:xfrm>
            <a:off x="210273" y="169100"/>
            <a:ext cx="5794054" cy="6541491"/>
          </a:xfrm>
          <a:prstGeom prst="rect">
            <a:avLst/>
          </a:prstGeom>
        </p:spPr>
      </p:pic>
      <p:pic>
        <p:nvPicPr>
          <p:cNvPr id="9" name="Sisällön paikkamerkki 9" descr="d24e9fdf-b2df-475a-a69e-dc7c27d04cac">
            <a:extLst>
              <a:ext uri="{FF2B5EF4-FFF2-40B4-BE49-F238E27FC236}">
                <a16:creationId xmlns:a16="http://schemas.microsoft.com/office/drawing/2014/main" id="{9E9577E3-C00D-BD26-42C2-A3DFDF5638E9}"/>
              </a:ext>
            </a:extLst>
          </p:cNvPr>
          <p:cNvPicPr>
            <a:picLocks noGrp="1" noChangeAspect="1"/>
          </p:cNvPicPr>
          <p:nvPr>
            <p:ph idx="1"/>
          </p:nvPr>
        </p:nvPicPr>
        <p:blipFill>
          <a:blip r:embed="rId6"/>
          <a:stretch>
            <a:fillRect/>
          </a:stretch>
        </p:blipFill>
        <p:spPr>
          <a:xfrm>
            <a:off x="6361639" y="2768491"/>
            <a:ext cx="1091255" cy="1150938"/>
          </a:xfrm>
        </p:spPr>
      </p:pic>
      <p:pic>
        <p:nvPicPr>
          <p:cNvPr id="11" name="Kuva 10" descr="19c02d02-736a-4033-97b1-222b9185a1b7">
            <a:extLst>
              <a:ext uri="{FF2B5EF4-FFF2-40B4-BE49-F238E27FC236}">
                <a16:creationId xmlns:a16="http://schemas.microsoft.com/office/drawing/2014/main" id="{AD7FCEAA-CE74-5369-51FB-5AFD7EC7A3AC}"/>
              </a:ext>
            </a:extLst>
          </p:cNvPr>
          <p:cNvPicPr>
            <a:picLocks noChangeAspect="1"/>
          </p:cNvPicPr>
          <p:nvPr/>
        </p:nvPicPr>
        <p:blipFill rotWithShape="1">
          <a:blip r:embed="rId7"/>
          <a:srcRect l="-1754" t="-2609" b="2609"/>
          <a:stretch/>
        </p:blipFill>
        <p:spPr>
          <a:xfrm>
            <a:off x="7574017" y="1983665"/>
            <a:ext cx="1305209" cy="1290253"/>
          </a:xfrm>
          <a:prstGeom prst="rect">
            <a:avLst/>
          </a:prstGeom>
        </p:spPr>
      </p:pic>
      <p:pic>
        <p:nvPicPr>
          <p:cNvPr id="18" name="Kuva 17" descr="Kuva, joka sisältää kohteen logo, teksti, tunnus, animaatio&#10;&#10;Kuvaus luotu automaattisesti">
            <a:extLst>
              <a:ext uri="{FF2B5EF4-FFF2-40B4-BE49-F238E27FC236}">
                <a16:creationId xmlns:a16="http://schemas.microsoft.com/office/drawing/2014/main" id="{BC966D0C-D90B-4B8A-C2A0-9F85A40F3788}"/>
              </a:ext>
            </a:extLst>
          </p:cNvPr>
          <p:cNvPicPr>
            <a:picLocks noChangeAspect="1"/>
          </p:cNvPicPr>
          <p:nvPr/>
        </p:nvPicPr>
        <p:blipFill rotWithShape="1">
          <a:blip r:embed="rId8"/>
          <a:srcRect l="102" r="2318" b="2142"/>
          <a:stretch/>
        </p:blipFill>
        <p:spPr>
          <a:xfrm>
            <a:off x="9256202" y="2148456"/>
            <a:ext cx="2583880" cy="2591237"/>
          </a:xfrm>
          <a:prstGeom prst="rect">
            <a:avLst/>
          </a:prstGeom>
          <a:ln>
            <a:noFill/>
          </a:ln>
        </p:spPr>
      </p:pic>
      <p:pic>
        <p:nvPicPr>
          <p:cNvPr id="20" name="Kuva 19" descr="Kuva, joka sisältää kohteen Grafiikka, teksti, graafinen suunnittelu, muotoilu&#10;&#10;Kuvaus luotu automaattisesti">
            <a:extLst>
              <a:ext uri="{FF2B5EF4-FFF2-40B4-BE49-F238E27FC236}">
                <a16:creationId xmlns:a16="http://schemas.microsoft.com/office/drawing/2014/main" id="{DE44A188-994D-A33C-9752-721BEEEF9EAC}"/>
              </a:ext>
            </a:extLst>
          </p:cNvPr>
          <p:cNvPicPr>
            <a:picLocks noChangeAspect="1"/>
          </p:cNvPicPr>
          <p:nvPr/>
        </p:nvPicPr>
        <p:blipFill rotWithShape="1">
          <a:blip r:embed="rId9"/>
          <a:srcRect l="5224" t="5414" r="4291" b="3822"/>
          <a:stretch/>
        </p:blipFill>
        <p:spPr>
          <a:xfrm>
            <a:off x="6343815" y="4749637"/>
            <a:ext cx="2881065" cy="1694154"/>
          </a:xfrm>
          <a:prstGeom prst="rect">
            <a:avLst/>
          </a:prstGeom>
          <a:ln>
            <a:noFill/>
          </a:ln>
        </p:spPr>
      </p:pic>
      <p:pic>
        <p:nvPicPr>
          <p:cNvPr id="22" name="Kuva 21" descr="Ilmastoreppulogo">
            <a:extLst>
              <a:ext uri="{FF2B5EF4-FFF2-40B4-BE49-F238E27FC236}">
                <a16:creationId xmlns:a16="http://schemas.microsoft.com/office/drawing/2014/main" id="{A52048B2-27D7-E0F2-4567-B7B52D9D08A8}"/>
              </a:ext>
            </a:extLst>
          </p:cNvPr>
          <p:cNvPicPr>
            <a:picLocks noChangeAspect="1"/>
          </p:cNvPicPr>
          <p:nvPr/>
        </p:nvPicPr>
        <p:blipFill rotWithShape="1">
          <a:blip r:embed="rId10"/>
          <a:srcRect t="-488" r="485"/>
          <a:stretch/>
        </p:blipFill>
        <p:spPr>
          <a:xfrm>
            <a:off x="4512016" y="5240597"/>
            <a:ext cx="1306578" cy="1317816"/>
          </a:xfrm>
          <a:prstGeom prst="rect">
            <a:avLst/>
          </a:prstGeom>
        </p:spPr>
      </p:pic>
      <p:pic>
        <p:nvPicPr>
          <p:cNvPr id="14" name="Kuva 13" descr="Partiolaisten ja WWF:n panda-merkki">
            <a:extLst>
              <a:ext uri="{FF2B5EF4-FFF2-40B4-BE49-F238E27FC236}">
                <a16:creationId xmlns:a16="http://schemas.microsoft.com/office/drawing/2014/main" id="{393544AC-D95F-B4A1-E31F-F7DB76FD9FB1}"/>
              </a:ext>
            </a:extLst>
          </p:cNvPr>
          <p:cNvPicPr>
            <a:picLocks noChangeAspect="1"/>
          </p:cNvPicPr>
          <p:nvPr/>
        </p:nvPicPr>
        <p:blipFill rotWithShape="1">
          <a:blip r:embed="rId11"/>
          <a:srcRect l="-1786" t="1478" r="4623" b="493"/>
          <a:stretch/>
        </p:blipFill>
        <p:spPr>
          <a:xfrm>
            <a:off x="7701326" y="3424255"/>
            <a:ext cx="1427790" cy="1738138"/>
          </a:xfrm>
          <a:prstGeom prst="rect">
            <a:avLst/>
          </a:prstGeom>
          <a:ln>
            <a:noFill/>
          </a:ln>
        </p:spPr>
      </p:pic>
    </p:spTree>
    <p:extLst>
      <p:ext uri="{BB962C8B-B14F-4D97-AF65-F5344CB8AC3E}">
        <p14:creationId xmlns:p14="http://schemas.microsoft.com/office/powerpoint/2010/main" val="140523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E918C8F-6D93-C316-61F2-D9D035DA2ECA}"/>
              </a:ext>
            </a:extLst>
          </p:cNvPr>
          <p:cNvSpPr>
            <a:spLocks noGrp="1"/>
          </p:cNvSpPr>
          <p:nvPr>
            <p:ph type="title"/>
          </p:nvPr>
        </p:nvSpPr>
        <p:spPr/>
        <p:txBody>
          <a:bodyPr/>
          <a:lstStyle/>
          <a:p>
            <a:r>
              <a:rPr lang="fi-FI" dirty="0" err="1"/>
              <a:t>Other</a:t>
            </a:r>
            <a:r>
              <a:rPr lang="fi-FI" dirty="0"/>
              <a:t> </a:t>
            </a:r>
            <a:r>
              <a:rPr lang="fi-FI" dirty="0" err="1"/>
              <a:t>things</a:t>
            </a:r>
          </a:p>
        </p:txBody>
      </p:sp>
      <p:pic>
        <p:nvPicPr>
          <p:cNvPr id="5" name="Kuvan paikkamerkki 4" descr="Käsi, joka pitää kasvi">
            <a:extLst>
              <a:ext uri="{FF2B5EF4-FFF2-40B4-BE49-F238E27FC236}">
                <a16:creationId xmlns:a16="http://schemas.microsoft.com/office/drawing/2014/main" id="{03B13B9E-72ED-CB05-FC14-7058B4A5F0CE}"/>
              </a:ext>
            </a:extLst>
          </p:cNvPr>
          <p:cNvPicPr>
            <a:picLocks noGrp="1" noChangeAspect="1"/>
          </p:cNvPicPr>
          <p:nvPr>
            <p:ph type="pic" sz="quarter" idx="11"/>
          </p:nvPr>
        </p:nvPicPr>
        <p:blipFill>
          <a:blip r:embed="rId2"/>
          <a:srcRect l="14559" r="14559"/>
          <a:stretch/>
        </p:blipFill>
        <p:spPr/>
      </p:pic>
      <p:sp>
        <p:nvSpPr>
          <p:cNvPr id="4" name="Sisällön paikkamerkki 3">
            <a:extLst>
              <a:ext uri="{FF2B5EF4-FFF2-40B4-BE49-F238E27FC236}">
                <a16:creationId xmlns:a16="http://schemas.microsoft.com/office/drawing/2014/main" id="{E71A3096-AABF-82FE-3B44-03BFFC60E519}"/>
              </a:ext>
            </a:extLst>
          </p:cNvPr>
          <p:cNvSpPr>
            <a:spLocks noGrp="1"/>
          </p:cNvSpPr>
          <p:nvPr>
            <p:ph idx="1"/>
          </p:nvPr>
        </p:nvSpPr>
        <p:spPr/>
        <p:txBody>
          <a:bodyPr vert="horz" lIns="0" tIns="0" rIns="0" bIns="0" rtlCol="0" anchor="t">
            <a:noAutofit/>
          </a:bodyPr>
          <a:lstStyle/>
          <a:p>
            <a:pPr>
              <a:buFont typeface="Arial"/>
              <a:buChar char="•"/>
            </a:pPr>
            <a:r>
              <a:rPr lang="fi-FI" dirty="0" err="1"/>
              <a:t>Sustainable</a:t>
            </a:r>
            <a:r>
              <a:rPr lang="fi-FI" dirty="0"/>
              <a:t> </a:t>
            </a:r>
            <a:r>
              <a:rPr lang="fi-FI" dirty="0" err="1"/>
              <a:t>events</a:t>
            </a:r>
            <a:r>
              <a:rPr lang="fi-FI" dirty="0"/>
              <a:t> –</a:t>
            </a:r>
            <a:r>
              <a:rPr lang="fi-FI" dirty="0" err="1"/>
              <a:t>guidelines</a:t>
            </a:r>
          </a:p>
          <a:p>
            <a:pPr>
              <a:buFont typeface="Arial"/>
              <a:buChar char="•"/>
            </a:pPr>
            <a:r>
              <a:rPr lang="fi-FI" err="1"/>
              <a:t>Carbon</a:t>
            </a:r>
            <a:r>
              <a:rPr lang="fi-FI" dirty="0"/>
              <a:t> </a:t>
            </a:r>
            <a:r>
              <a:rPr lang="fi-FI" err="1"/>
              <a:t>neutral</a:t>
            </a:r>
            <a:r>
              <a:rPr lang="fi-FI" dirty="0"/>
              <a:t> </a:t>
            </a:r>
            <a:r>
              <a:rPr lang="fi-FI" err="1"/>
              <a:t>Scouting</a:t>
            </a:r>
            <a:endParaRPr lang="fi-FI"/>
          </a:p>
          <a:p>
            <a:pPr>
              <a:buFont typeface="Arial"/>
              <a:buChar char="•"/>
            </a:pPr>
            <a:r>
              <a:rPr lang="fi-FI" dirty="0" err="1"/>
              <a:t>Carbon</a:t>
            </a:r>
            <a:r>
              <a:rPr lang="fi-FI" dirty="0"/>
              <a:t> </a:t>
            </a:r>
            <a:r>
              <a:rPr lang="fi-FI" dirty="0" err="1"/>
              <a:t>footprint</a:t>
            </a:r>
            <a:r>
              <a:rPr lang="fi-FI" dirty="0"/>
              <a:t> </a:t>
            </a:r>
            <a:r>
              <a:rPr lang="fi-FI" dirty="0" err="1"/>
              <a:t>calculator</a:t>
            </a:r>
          </a:p>
          <a:p>
            <a:pPr>
              <a:buFont typeface="Arial"/>
              <a:buChar char="•"/>
            </a:pPr>
            <a:r>
              <a:rPr lang="fi-FI" err="1"/>
              <a:t>Carbon</a:t>
            </a:r>
            <a:r>
              <a:rPr lang="fi-FI" dirty="0"/>
              <a:t> </a:t>
            </a:r>
            <a:r>
              <a:rPr lang="fi-FI" err="1"/>
              <a:t>handprint</a:t>
            </a:r>
            <a:endParaRPr lang="fi-FI" dirty="0" err="1"/>
          </a:p>
          <a:p>
            <a:pPr>
              <a:buFont typeface="Arial"/>
              <a:buChar char="•"/>
            </a:pPr>
            <a:r>
              <a:rPr lang="fi-FI" err="1"/>
              <a:t>Travelling</a:t>
            </a:r>
            <a:r>
              <a:rPr lang="fi-FI" dirty="0"/>
              <a:t> </a:t>
            </a:r>
            <a:r>
              <a:rPr lang="fi-FI" err="1"/>
              <a:t>guidelines</a:t>
            </a:r>
            <a:r>
              <a:rPr lang="fi-FI" dirty="0"/>
              <a:t> for </a:t>
            </a:r>
            <a:r>
              <a:rPr lang="fi-FI" err="1"/>
              <a:t>sustainable</a:t>
            </a:r>
            <a:r>
              <a:rPr lang="fi-FI" dirty="0"/>
              <a:t> </a:t>
            </a:r>
            <a:r>
              <a:rPr lang="fi-FI" err="1"/>
              <a:t>travelling</a:t>
            </a:r>
            <a:endParaRPr lang="fi-FI" dirty="0" err="1"/>
          </a:p>
          <a:p>
            <a:pPr>
              <a:buFont typeface="Arial"/>
              <a:buChar char="•"/>
            </a:pPr>
            <a:endParaRPr lang="fi-FI" dirty="0"/>
          </a:p>
          <a:p>
            <a:pPr>
              <a:buFont typeface="Arial"/>
              <a:buChar char="•"/>
            </a:pPr>
            <a:endParaRPr lang="fi-FI" dirty="0"/>
          </a:p>
        </p:txBody>
      </p:sp>
    </p:spTree>
    <p:extLst>
      <p:ext uri="{BB962C8B-B14F-4D97-AF65-F5344CB8AC3E}">
        <p14:creationId xmlns:p14="http://schemas.microsoft.com/office/powerpoint/2010/main" val="570197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ubrik 22">
            <a:extLst>
              <a:ext uri="{FF2B5EF4-FFF2-40B4-BE49-F238E27FC236}">
                <a16:creationId xmlns:a16="http://schemas.microsoft.com/office/drawing/2014/main" id="{62B67AB7-B0EA-74FE-A6F3-C0BA4B0B6E17}"/>
              </a:ext>
            </a:extLst>
          </p:cNvPr>
          <p:cNvSpPr>
            <a:spLocks noGrp="1"/>
          </p:cNvSpPr>
          <p:nvPr>
            <p:ph type="title"/>
          </p:nvPr>
        </p:nvSpPr>
        <p:spPr/>
        <p:txBody>
          <a:bodyPr/>
          <a:lstStyle/>
          <a:p>
            <a:r>
              <a:rPr lang="sv-SE" dirty="0"/>
              <a:t>Part </a:t>
            </a:r>
            <a:r>
              <a:rPr lang="sv-SE" dirty="0" err="1"/>
              <a:t>of</a:t>
            </a:r>
            <a:r>
              <a:rPr lang="sv-SE" dirty="0"/>
              <a:t> </a:t>
            </a:r>
            <a:r>
              <a:rPr lang="sv-SE" dirty="0" err="1"/>
              <a:t>our</a:t>
            </a:r>
            <a:r>
              <a:rPr lang="sv-SE" dirty="0"/>
              <a:t> </a:t>
            </a:r>
            <a:r>
              <a:rPr lang="sv-SE" dirty="0" err="1"/>
              <a:t>sustainability</a:t>
            </a:r>
            <a:r>
              <a:rPr lang="sv-SE" dirty="0"/>
              <a:t> </a:t>
            </a:r>
            <a:r>
              <a:rPr lang="sv-SE" dirty="0" err="1"/>
              <a:t>project</a:t>
            </a:r>
            <a:endParaRPr lang="sv-SE" dirty="0"/>
          </a:p>
        </p:txBody>
      </p:sp>
      <p:pic>
        <p:nvPicPr>
          <p:cNvPr id="19" name="Platshållare för bild 6" descr="En bild som visar gräs, utomhus&#10;&#10;Automatiskt genererad beskrivning">
            <a:extLst>
              <a:ext uri="{FF2B5EF4-FFF2-40B4-BE49-F238E27FC236}">
                <a16:creationId xmlns:a16="http://schemas.microsoft.com/office/drawing/2014/main" id="{38D0F1D9-5CE0-7000-24F6-7658268B8206}"/>
              </a:ext>
            </a:extLst>
          </p:cNvPr>
          <p:cNvPicPr>
            <a:picLocks noGrp="1" noChangeAspect="1"/>
          </p:cNvPicPr>
          <p:nvPr>
            <p:ph type="pic" sz="quarter" idx="14"/>
          </p:nvPr>
        </p:nvPicPr>
        <p:blipFill>
          <a:blip r:embed="rId3"/>
          <a:srcRect t="1914" b="1914"/>
          <a:stretch>
            <a:fillRect/>
          </a:stretch>
        </p:blipFill>
        <p:spPr/>
      </p:pic>
      <p:sp>
        <p:nvSpPr>
          <p:cNvPr id="24" name="Platshållare för innehåll 23">
            <a:extLst>
              <a:ext uri="{FF2B5EF4-FFF2-40B4-BE49-F238E27FC236}">
                <a16:creationId xmlns:a16="http://schemas.microsoft.com/office/drawing/2014/main" id="{1361B865-D05D-3689-8D80-748F615279F9}"/>
              </a:ext>
            </a:extLst>
          </p:cNvPr>
          <p:cNvSpPr>
            <a:spLocks noGrp="1"/>
          </p:cNvSpPr>
          <p:nvPr>
            <p:ph idx="1"/>
          </p:nvPr>
        </p:nvSpPr>
        <p:spPr/>
        <p:txBody>
          <a:bodyPr vert="horz" lIns="0" tIns="0" rIns="0" bIns="0" rtlCol="0" anchor="t">
            <a:noAutofit/>
          </a:bodyPr>
          <a:lstStyle/>
          <a:p>
            <a:pPr fontAlgn="base"/>
            <a:r>
              <a:rPr lang="en-US" dirty="0">
                <a:solidFill>
                  <a:schemeClr val="accent1"/>
                </a:solidFill>
                <a:ea typeface="+mn-lt"/>
                <a:cs typeface="+mn-lt"/>
              </a:rPr>
              <a:t>Funded by Swedish Association of Outdoor Organizations</a:t>
            </a:r>
            <a:endParaRPr lang="en-US" b="0" i="0">
              <a:solidFill>
                <a:schemeClr val="accent1"/>
              </a:solidFill>
              <a:effectLst/>
              <a:ea typeface="+mn-lt"/>
              <a:cs typeface="+mn-lt"/>
            </a:endParaRPr>
          </a:p>
          <a:p>
            <a:pPr fontAlgn="base"/>
            <a:r>
              <a:rPr lang="en-US" err="1">
                <a:solidFill>
                  <a:schemeClr val="accent1"/>
                </a:solidFill>
                <a:latin typeface="Franklin Gothic Book"/>
              </a:rPr>
              <a:t>Hållbar</a:t>
            </a:r>
            <a:r>
              <a:rPr lang="en-US" dirty="0">
                <a:solidFill>
                  <a:schemeClr val="accent1"/>
                </a:solidFill>
                <a:latin typeface="Franklin Gothic Book"/>
              </a:rPr>
              <a:t> </a:t>
            </a:r>
            <a:r>
              <a:rPr lang="en-US" err="1">
                <a:solidFill>
                  <a:schemeClr val="accent1"/>
                </a:solidFill>
                <a:latin typeface="Franklin Gothic Book"/>
              </a:rPr>
              <a:t>Scoutkår</a:t>
            </a:r>
            <a:r>
              <a:rPr lang="en-US" dirty="0">
                <a:solidFill>
                  <a:schemeClr val="accent1"/>
                </a:solidFill>
                <a:latin typeface="Franklin Gothic Book"/>
              </a:rPr>
              <a:t> (the certificate) is ONE part of the project</a:t>
            </a:r>
            <a:endParaRPr lang="en-US" b="0" i="0" dirty="0">
              <a:solidFill>
                <a:schemeClr val="accent1"/>
              </a:solidFill>
              <a:effectLst/>
              <a:latin typeface="Franklin Gothic Book"/>
            </a:endParaRPr>
          </a:p>
          <a:p>
            <a:pPr fontAlgn="base"/>
            <a:r>
              <a:rPr lang="en-US" dirty="0">
                <a:solidFill>
                  <a:schemeClr val="accent1"/>
                </a:solidFill>
                <a:latin typeface="Franklin Gothic Book"/>
              </a:rPr>
              <a:t>On a strategic level: sustainability reports, guidelines and policies, new strategy, collaborations</a:t>
            </a:r>
            <a:endParaRPr lang="en-US" b="0" i="0" dirty="0">
              <a:solidFill>
                <a:schemeClr val="accent1"/>
              </a:solidFill>
              <a:effectLst/>
              <a:latin typeface="Franklin Gothic Book"/>
            </a:endParaRPr>
          </a:p>
          <a:p>
            <a:pPr fontAlgn="base"/>
            <a:r>
              <a:rPr lang="en-US" dirty="0">
                <a:solidFill>
                  <a:schemeClr val="accent1"/>
                </a:solidFill>
                <a:latin typeface="Franklin Gothic Book"/>
              </a:rPr>
              <a:t>On an operational level</a:t>
            </a:r>
            <a:r>
              <a:rPr lang="en-US" b="0" i="0" u="none" strike="noStrike" dirty="0">
                <a:solidFill>
                  <a:schemeClr val="accent1"/>
                </a:solidFill>
                <a:effectLst/>
                <a:latin typeface="Franklin Gothic Book"/>
              </a:rPr>
              <a:t>: </a:t>
            </a:r>
            <a:r>
              <a:rPr lang="en-US" dirty="0">
                <a:solidFill>
                  <a:schemeClr val="accent1"/>
                </a:solidFill>
                <a:latin typeface="Franklin Gothic Book"/>
              </a:rPr>
              <a:t>the certificate, share best practices, trainings</a:t>
            </a:r>
            <a:r>
              <a:rPr lang="en-US" b="0" i="0" u="none" strike="noStrike" dirty="0">
                <a:solidFill>
                  <a:schemeClr val="accent1"/>
                </a:solidFill>
                <a:effectLst/>
                <a:latin typeface="Franklin Gothic Book"/>
              </a:rPr>
              <a:t>, </a:t>
            </a:r>
            <a:r>
              <a:rPr lang="en-US" dirty="0">
                <a:solidFill>
                  <a:schemeClr val="accent1"/>
                </a:solidFill>
                <a:latin typeface="Franklin Gothic Book"/>
              </a:rPr>
              <a:t>inspiration</a:t>
            </a:r>
            <a:endParaRPr lang="en-US" dirty="0">
              <a:solidFill>
                <a:schemeClr val="accent1"/>
              </a:solidFill>
            </a:endParaRPr>
          </a:p>
        </p:txBody>
      </p:sp>
      <p:pic>
        <p:nvPicPr>
          <p:cNvPr id="5" name="Platshållare för bild 4" descr="En bild som visar träd, utomhus, gräs, växt&#10;&#10;Automatiskt genererad beskrivning">
            <a:extLst>
              <a:ext uri="{FF2B5EF4-FFF2-40B4-BE49-F238E27FC236}">
                <a16:creationId xmlns:a16="http://schemas.microsoft.com/office/drawing/2014/main" id="{20F67E3E-5A72-8ED2-F997-F949E34BF55D}"/>
              </a:ext>
            </a:extLst>
          </p:cNvPr>
          <p:cNvPicPr>
            <a:picLocks noGrp="1" noChangeAspect="1"/>
          </p:cNvPicPr>
          <p:nvPr>
            <p:ph type="pic" sz="quarter" idx="13"/>
          </p:nvPr>
        </p:nvPicPr>
        <p:blipFill>
          <a:blip r:embed="rId4"/>
          <a:srcRect t="9466" b="9466"/>
          <a:stretch>
            <a:fillRect/>
          </a:stretch>
        </p:blipFill>
        <p:spPr/>
      </p:pic>
      <p:pic>
        <p:nvPicPr>
          <p:cNvPr id="10" name="Platshållare för bild 9" descr="En bild som visar utomhus, natur, brand&#10;&#10;Automatiskt genererad beskrivning">
            <a:extLst>
              <a:ext uri="{FF2B5EF4-FFF2-40B4-BE49-F238E27FC236}">
                <a16:creationId xmlns:a16="http://schemas.microsoft.com/office/drawing/2014/main" id="{4A4E9DA5-A168-6D00-6AE0-9898AC7E85BF}"/>
              </a:ext>
            </a:extLst>
          </p:cNvPr>
          <p:cNvPicPr>
            <a:picLocks noGrp="1" noChangeAspect="1"/>
          </p:cNvPicPr>
          <p:nvPr>
            <p:ph type="pic" sz="quarter" idx="15"/>
          </p:nvPr>
        </p:nvPicPr>
        <p:blipFill>
          <a:blip r:embed="rId5"/>
          <a:srcRect t="9450" b="9450"/>
          <a:stretch>
            <a:fillRect/>
          </a:stretch>
        </p:blipFill>
        <p:spPr/>
      </p:pic>
    </p:spTree>
    <p:extLst>
      <p:ext uri="{BB962C8B-B14F-4D97-AF65-F5344CB8AC3E}">
        <p14:creationId xmlns:p14="http://schemas.microsoft.com/office/powerpoint/2010/main" val="922568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30B691-27C7-4915-9B3D-D1E2DB0D0A9F}"/>
              </a:ext>
            </a:extLst>
          </p:cNvPr>
          <p:cNvSpPr>
            <a:spLocks noGrp="1"/>
          </p:cNvSpPr>
          <p:nvPr>
            <p:ph type="title"/>
          </p:nvPr>
        </p:nvSpPr>
        <p:spPr>
          <a:xfrm>
            <a:off x="2463197" y="150808"/>
            <a:ext cx="8881570" cy="970021"/>
          </a:xfrm>
        </p:spPr>
        <p:txBody>
          <a:bodyPr/>
          <a:lstStyle/>
          <a:p>
            <a:r>
              <a:rPr lang="sv-SE" dirty="0">
                <a:solidFill>
                  <a:schemeClr val="accent1"/>
                </a:solidFill>
                <a:latin typeface="Franklin Gothic Medium"/>
              </a:rPr>
              <a:t>Focus on </a:t>
            </a:r>
            <a:r>
              <a:rPr lang="sv-SE" err="1">
                <a:solidFill>
                  <a:schemeClr val="accent1"/>
                </a:solidFill>
                <a:latin typeface="Franklin Gothic Medium"/>
              </a:rPr>
              <a:t>environmental</a:t>
            </a:r>
            <a:r>
              <a:rPr lang="sv-SE" dirty="0">
                <a:solidFill>
                  <a:schemeClr val="accent1"/>
                </a:solidFill>
                <a:latin typeface="Franklin Gothic Medium"/>
              </a:rPr>
              <a:t> </a:t>
            </a:r>
            <a:r>
              <a:rPr lang="sv-SE" err="1">
                <a:solidFill>
                  <a:schemeClr val="accent1"/>
                </a:solidFill>
                <a:latin typeface="Franklin Gothic Medium"/>
              </a:rPr>
              <a:t>sustainability</a:t>
            </a:r>
            <a:r>
              <a:rPr lang="sv-SE" b="0" i="0" dirty="0">
                <a:solidFill>
                  <a:schemeClr val="accent1"/>
                </a:solidFill>
                <a:effectLst/>
                <a:latin typeface="Franklin Gothic Medium"/>
              </a:rPr>
              <a:t>​</a:t>
            </a:r>
            <a:endParaRPr lang="sv-SE" dirty="0">
              <a:solidFill>
                <a:schemeClr val="accent1"/>
              </a:solidFill>
              <a:latin typeface="Franklin Gothic Medium"/>
            </a:endParaRPr>
          </a:p>
        </p:txBody>
      </p:sp>
      <p:pic>
        <p:nvPicPr>
          <p:cNvPr id="1026" name="Picture 2">
            <a:extLst>
              <a:ext uri="{FF2B5EF4-FFF2-40B4-BE49-F238E27FC236}">
                <a16:creationId xmlns:a16="http://schemas.microsoft.com/office/drawing/2014/main" id="{230C1168-3FE9-A57C-05E8-9A83C8E73F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8833" y="1321213"/>
            <a:ext cx="8654333" cy="5379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97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descr="En bild som visar klädsel, person, utomhus, leende&#10;&#10;Automatiskt genererad beskrivning">
            <a:extLst>
              <a:ext uri="{FF2B5EF4-FFF2-40B4-BE49-F238E27FC236}">
                <a16:creationId xmlns:a16="http://schemas.microsoft.com/office/drawing/2014/main" id="{30BA0FAA-8ECB-D20A-4286-E5FD08ED4733}"/>
              </a:ext>
            </a:extLst>
          </p:cNvPr>
          <p:cNvPicPr>
            <a:picLocks noGrp="1" noChangeAspect="1"/>
          </p:cNvPicPr>
          <p:nvPr>
            <p:ph type="pic" sz="quarter" idx="13"/>
          </p:nvPr>
        </p:nvPicPr>
        <p:blipFill rotWithShape="1">
          <a:blip r:embed="rId3"/>
          <a:srcRect l="12815" r="27314" b="-1"/>
          <a:stretch/>
        </p:blipFill>
        <p:spPr>
          <a:xfrm>
            <a:off x="6040882" y="10"/>
            <a:ext cx="6151118" cy="6857990"/>
          </a:xfrm>
          <a:noFill/>
        </p:spPr>
      </p:pic>
      <p:sp>
        <p:nvSpPr>
          <p:cNvPr id="9" name="Rubrik 8">
            <a:extLst>
              <a:ext uri="{FF2B5EF4-FFF2-40B4-BE49-F238E27FC236}">
                <a16:creationId xmlns:a16="http://schemas.microsoft.com/office/drawing/2014/main" id="{3728E9B9-DBA3-EC67-270B-51077B4F02DD}"/>
              </a:ext>
            </a:extLst>
          </p:cNvPr>
          <p:cNvSpPr>
            <a:spLocks noGrp="1"/>
          </p:cNvSpPr>
          <p:nvPr>
            <p:ph type="title"/>
          </p:nvPr>
        </p:nvSpPr>
        <p:spPr>
          <a:xfrm>
            <a:off x="623887" y="1149291"/>
            <a:ext cx="5254399" cy="970021"/>
          </a:xfrm>
        </p:spPr>
        <p:txBody>
          <a:bodyPr anchor="b">
            <a:normAutofit/>
          </a:bodyPr>
          <a:lstStyle/>
          <a:p>
            <a:r>
              <a:rPr lang="sv-SE" dirty="0" err="1"/>
              <a:t>Background</a:t>
            </a:r>
          </a:p>
        </p:txBody>
      </p:sp>
      <p:sp>
        <p:nvSpPr>
          <p:cNvPr id="12" name="Platshållare för text 11">
            <a:extLst>
              <a:ext uri="{FF2B5EF4-FFF2-40B4-BE49-F238E27FC236}">
                <a16:creationId xmlns:a16="http://schemas.microsoft.com/office/drawing/2014/main" id="{1601F715-6FA7-F23E-E4AB-3B23BF0978B1}"/>
              </a:ext>
            </a:extLst>
          </p:cNvPr>
          <p:cNvSpPr>
            <a:spLocks noGrp="1"/>
          </p:cNvSpPr>
          <p:nvPr>
            <p:ph sz="half" idx="1"/>
          </p:nvPr>
        </p:nvSpPr>
        <p:spPr>
          <a:xfrm>
            <a:off x="623887" y="2602623"/>
            <a:ext cx="5254399" cy="3574339"/>
          </a:xfrm>
        </p:spPr>
        <p:txBody>
          <a:bodyPr vert="horz" lIns="0" tIns="0" rIns="0" bIns="0" rtlCol="0" anchor="t">
            <a:normAutofit/>
          </a:bodyPr>
          <a:lstStyle/>
          <a:p>
            <a:pPr>
              <a:buFont typeface="Arial,Sans-Serif"/>
              <a:buChar char="•"/>
            </a:pPr>
            <a:r>
              <a:rPr lang="en-GB" sz="2600" dirty="0">
                <a:solidFill>
                  <a:srgbClr val="043963"/>
                </a:solidFill>
              </a:rPr>
              <a:t>Increased interest and engagement from our members</a:t>
            </a:r>
          </a:p>
          <a:p>
            <a:pPr>
              <a:buFont typeface="Arial,Sans-Serif"/>
              <a:buChar char="•"/>
            </a:pPr>
            <a:r>
              <a:rPr lang="en-GB" sz="2600" dirty="0"/>
              <a:t>Requests from others</a:t>
            </a:r>
          </a:p>
          <a:p>
            <a:pPr>
              <a:buFont typeface="Arial,Sans-Serif"/>
              <a:buChar char="•"/>
            </a:pPr>
            <a:r>
              <a:rPr lang="en-GB" sz="2600" dirty="0">
                <a:solidFill>
                  <a:srgbClr val="043963"/>
                </a:solidFill>
              </a:rPr>
              <a:t>Big need in society</a:t>
            </a:r>
          </a:p>
          <a:p>
            <a:pPr>
              <a:buFont typeface="Arial,Sans-Serif"/>
              <a:buChar char="•"/>
            </a:pPr>
            <a:r>
              <a:rPr lang="en-GB" sz="2600" dirty="0"/>
              <a:t>Good role models</a:t>
            </a:r>
          </a:p>
          <a:p>
            <a:pPr>
              <a:buFont typeface="Arial,Sans-Serif"/>
              <a:buChar char="•"/>
            </a:pPr>
            <a:r>
              <a:rPr lang="en-GB" sz="2600" dirty="0">
                <a:solidFill>
                  <a:srgbClr val="043963"/>
                </a:solidFill>
              </a:rPr>
              <a:t>Live as we teach</a:t>
            </a:r>
          </a:p>
        </p:txBody>
      </p:sp>
    </p:spTree>
    <p:extLst>
      <p:ext uri="{BB962C8B-B14F-4D97-AF65-F5344CB8AC3E}">
        <p14:creationId xmlns:p14="http://schemas.microsoft.com/office/powerpoint/2010/main" val="38696812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utomhus, person, leende, dag&#10;&#10;Automatiskt genererad beskrivning">
            <a:extLst>
              <a:ext uri="{FF2B5EF4-FFF2-40B4-BE49-F238E27FC236}">
                <a16:creationId xmlns:a16="http://schemas.microsoft.com/office/drawing/2014/main" id="{C2183D11-B922-99CB-47DC-3428B0F4231E}"/>
              </a:ext>
            </a:extLst>
          </p:cNvPr>
          <p:cNvPicPr>
            <a:picLocks noGrp="1" noChangeAspect="1"/>
          </p:cNvPicPr>
          <p:nvPr>
            <p:ph type="pic" sz="quarter" idx="13"/>
          </p:nvPr>
        </p:nvPicPr>
        <p:blipFill rotWithShape="1">
          <a:blip r:embed="rId3"/>
          <a:srcRect l="787" r="787"/>
          <a:stretch/>
        </p:blipFill>
        <p:spPr/>
      </p:pic>
      <p:sp>
        <p:nvSpPr>
          <p:cNvPr id="2" name="Rubrik 1">
            <a:extLst>
              <a:ext uri="{FF2B5EF4-FFF2-40B4-BE49-F238E27FC236}">
                <a16:creationId xmlns:a16="http://schemas.microsoft.com/office/drawing/2014/main" id="{7B30B691-27C7-4915-9B3D-D1E2DB0D0A9F}"/>
              </a:ext>
            </a:extLst>
          </p:cNvPr>
          <p:cNvSpPr>
            <a:spLocks noGrp="1"/>
          </p:cNvSpPr>
          <p:nvPr>
            <p:ph type="title"/>
          </p:nvPr>
        </p:nvSpPr>
        <p:spPr>
          <a:xfrm>
            <a:off x="623887" y="1530291"/>
            <a:ext cx="3323124" cy="602159"/>
          </a:xfrm>
        </p:spPr>
        <p:txBody>
          <a:bodyPr/>
          <a:lstStyle/>
          <a:p>
            <a:r>
              <a:rPr lang="sv-SE" dirty="0" err="1"/>
              <a:t>Aim</a:t>
            </a:r>
            <a:r>
              <a:rPr lang="sv-SE" dirty="0"/>
              <a:t> and </a:t>
            </a:r>
            <a:r>
              <a:rPr lang="sv-SE" dirty="0" err="1"/>
              <a:t>goals</a:t>
            </a:r>
          </a:p>
        </p:txBody>
      </p:sp>
      <p:sp>
        <p:nvSpPr>
          <p:cNvPr id="3" name="Platshållare för innehåll 2">
            <a:extLst>
              <a:ext uri="{FF2B5EF4-FFF2-40B4-BE49-F238E27FC236}">
                <a16:creationId xmlns:a16="http://schemas.microsoft.com/office/drawing/2014/main" id="{FA241128-0D64-4865-9D97-ABAA1064ADA0}"/>
              </a:ext>
            </a:extLst>
          </p:cNvPr>
          <p:cNvSpPr>
            <a:spLocks noGrp="1"/>
          </p:cNvSpPr>
          <p:nvPr>
            <p:ph sz="half" idx="1"/>
          </p:nvPr>
        </p:nvSpPr>
        <p:spPr>
          <a:xfrm>
            <a:off x="623887" y="1893175"/>
            <a:ext cx="5254399" cy="3823959"/>
          </a:xfrm>
        </p:spPr>
        <p:txBody>
          <a:bodyPr vert="horz" lIns="0" tIns="0" rIns="0" bIns="0" rtlCol="0" anchor="t">
            <a:noAutofit/>
          </a:bodyPr>
          <a:lstStyle/>
          <a:p>
            <a:pPr marL="0" indent="0">
              <a:buNone/>
            </a:pPr>
            <a:endParaRPr lang="sv-SE" sz="1800" dirty="0"/>
          </a:p>
          <a:p>
            <a:r>
              <a:rPr lang="en-US" sz="2400" dirty="0"/>
              <a:t>More environmentally friendly organization</a:t>
            </a:r>
          </a:p>
          <a:p>
            <a:r>
              <a:rPr lang="en-US" sz="2400" dirty="0"/>
              <a:t>More knowledge among leaders</a:t>
            </a:r>
          </a:p>
          <a:p>
            <a:r>
              <a:rPr lang="en-US" sz="2400" dirty="0"/>
              <a:t>Canalize the engagement</a:t>
            </a:r>
          </a:p>
          <a:p>
            <a:r>
              <a:rPr lang="en-US" sz="2400" dirty="0"/>
              <a:t>More fun!</a:t>
            </a:r>
          </a:p>
          <a:p>
            <a:r>
              <a:rPr lang="en-US" sz="2400" dirty="0"/>
              <a:t>A common ground</a:t>
            </a:r>
          </a:p>
          <a:p>
            <a:r>
              <a:rPr lang="en-US" sz="2400" dirty="0"/>
              <a:t>Self esteem</a:t>
            </a:r>
            <a:endParaRPr lang="en-US" sz="2400" dirty="0" err="1"/>
          </a:p>
          <a:p>
            <a:r>
              <a:rPr lang="en-US" sz="2400" dirty="0"/>
              <a:t>Pride and commitment</a:t>
            </a:r>
          </a:p>
          <a:p>
            <a:endParaRPr lang="en-US" sz="2400" dirty="0"/>
          </a:p>
        </p:txBody>
      </p:sp>
    </p:spTree>
    <p:extLst>
      <p:ext uri="{BB962C8B-B14F-4D97-AF65-F5344CB8AC3E}">
        <p14:creationId xmlns:p14="http://schemas.microsoft.com/office/powerpoint/2010/main" val="1019942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9585B334-4324-E3FA-EF45-7E12B0A38BAE}"/>
              </a:ext>
            </a:extLst>
          </p:cNvPr>
          <p:cNvSpPr>
            <a:spLocks noGrp="1"/>
          </p:cNvSpPr>
          <p:nvPr>
            <p:ph type="pic" sz="quarter" idx="13"/>
          </p:nvPr>
        </p:nvSpPr>
        <p:spPr/>
        <p:txBody>
          <a:bodyPr/>
          <a:lstStyle/>
          <a:p>
            <a:endParaRPr lang="sv-SE"/>
          </a:p>
        </p:txBody>
      </p:sp>
      <p:sp>
        <p:nvSpPr>
          <p:cNvPr id="3" name="Rubrik 2">
            <a:extLst>
              <a:ext uri="{FF2B5EF4-FFF2-40B4-BE49-F238E27FC236}">
                <a16:creationId xmlns:a16="http://schemas.microsoft.com/office/drawing/2014/main" id="{3A08C0FA-10DD-300E-DCA7-D62BE23976A4}"/>
              </a:ext>
            </a:extLst>
          </p:cNvPr>
          <p:cNvSpPr>
            <a:spLocks noGrp="1"/>
          </p:cNvSpPr>
          <p:nvPr>
            <p:ph type="title"/>
          </p:nvPr>
        </p:nvSpPr>
        <p:spPr/>
        <p:txBody>
          <a:bodyPr/>
          <a:lstStyle/>
          <a:p>
            <a:r>
              <a:rPr lang="sv-SE" dirty="0" err="1"/>
              <a:t>Leaders</a:t>
            </a:r>
            <a:r>
              <a:rPr lang="sv-SE" dirty="0"/>
              <a:t> and </a:t>
            </a:r>
            <a:r>
              <a:rPr lang="sv-SE" dirty="0" err="1"/>
              <a:t>adults</a:t>
            </a:r>
            <a:endParaRPr lang="sv-SE" dirty="0"/>
          </a:p>
        </p:txBody>
      </p:sp>
      <p:sp>
        <p:nvSpPr>
          <p:cNvPr id="4" name="Platshållare för innehåll 3">
            <a:extLst>
              <a:ext uri="{FF2B5EF4-FFF2-40B4-BE49-F238E27FC236}">
                <a16:creationId xmlns:a16="http://schemas.microsoft.com/office/drawing/2014/main" id="{CBC261EC-1B1D-3B9D-537D-F314FB5EA1C7}"/>
              </a:ext>
            </a:extLst>
          </p:cNvPr>
          <p:cNvSpPr>
            <a:spLocks noGrp="1"/>
          </p:cNvSpPr>
          <p:nvPr>
            <p:ph sz="half" idx="1"/>
          </p:nvPr>
        </p:nvSpPr>
        <p:spPr>
          <a:xfrm>
            <a:off x="623887" y="2471243"/>
            <a:ext cx="5254399" cy="3705719"/>
          </a:xfrm>
        </p:spPr>
        <p:txBody>
          <a:bodyPr vert="horz" lIns="0" tIns="0" rIns="0" bIns="0" rtlCol="0" anchor="t">
            <a:noAutofit/>
          </a:bodyPr>
          <a:lstStyle/>
          <a:p>
            <a:r>
              <a:rPr lang="sv-SE" dirty="0" err="1"/>
              <a:t>One</a:t>
            </a:r>
            <a:r>
              <a:rPr lang="sv-SE" dirty="0"/>
              <a:t> </a:t>
            </a:r>
            <a:r>
              <a:rPr lang="sv-SE" dirty="0" err="1"/>
              <a:t>of</a:t>
            </a:r>
            <a:r>
              <a:rPr lang="sv-SE" dirty="0"/>
              <a:t> </a:t>
            </a:r>
            <a:r>
              <a:rPr lang="sv-SE" dirty="0" err="1"/>
              <a:t>our</a:t>
            </a:r>
            <a:r>
              <a:rPr lang="sv-SE" dirty="0"/>
              <a:t> </a:t>
            </a:r>
            <a:r>
              <a:rPr lang="sv-SE" dirty="0" err="1"/>
              <a:t>target</a:t>
            </a:r>
            <a:r>
              <a:rPr lang="sv-SE" dirty="0"/>
              <a:t> </a:t>
            </a:r>
            <a:r>
              <a:rPr lang="sv-SE" dirty="0" err="1"/>
              <a:t>groups</a:t>
            </a:r>
            <a:endParaRPr lang="sv-SE" dirty="0"/>
          </a:p>
          <a:p>
            <a:r>
              <a:rPr lang="sv-SE" dirty="0" err="1"/>
              <a:t>Asking</a:t>
            </a:r>
            <a:r>
              <a:rPr lang="sv-SE" dirty="0"/>
              <a:t> for </a:t>
            </a:r>
            <a:r>
              <a:rPr lang="sv-SE" dirty="0" err="1"/>
              <a:t>more</a:t>
            </a:r>
            <a:r>
              <a:rPr lang="sv-SE" dirty="0"/>
              <a:t> </a:t>
            </a:r>
            <a:r>
              <a:rPr lang="sv-SE" dirty="0" err="1"/>
              <a:t>tools</a:t>
            </a:r>
            <a:r>
              <a:rPr lang="sv-SE" dirty="0"/>
              <a:t> and </a:t>
            </a:r>
            <a:r>
              <a:rPr lang="sv-SE" dirty="0" err="1"/>
              <a:t>methods</a:t>
            </a:r>
          </a:p>
          <a:p>
            <a:r>
              <a:rPr lang="sv-SE" dirty="0" err="1"/>
              <a:t>Need</a:t>
            </a:r>
            <a:r>
              <a:rPr lang="sv-SE" dirty="0"/>
              <a:t> </a:t>
            </a:r>
            <a:r>
              <a:rPr lang="sv-SE" dirty="0" err="1"/>
              <a:t>more</a:t>
            </a:r>
            <a:r>
              <a:rPr lang="sv-SE" dirty="0"/>
              <a:t> </a:t>
            </a:r>
            <a:r>
              <a:rPr lang="sv-SE" dirty="0" err="1"/>
              <a:t>knowledge</a:t>
            </a:r>
          </a:p>
          <a:p>
            <a:r>
              <a:rPr lang="sv-SE" dirty="0" err="1"/>
              <a:t>Should</a:t>
            </a:r>
            <a:r>
              <a:rPr lang="sv-SE" dirty="0"/>
              <a:t> </a:t>
            </a:r>
            <a:r>
              <a:rPr lang="sv-SE" dirty="0" err="1"/>
              <a:t>feel</a:t>
            </a:r>
            <a:r>
              <a:rPr lang="sv-SE" dirty="0"/>
              <a:t> </a:t>
            </a:r>
            <a:r>
              <a:rPr lang="sv-SE" dirty="0" err="1"/>
              <a:t>proud</a:t>
            </a:r>
            <a:r>
              <a:rPr lang="sv-SE" dirty="0"/>
              <a:t>, </a:t>
            </a:r>
            <a:r>
              <a:rPr lang="sv-SE" dirty="0" err="1"/>
              <a:t>committed</a:t>
            </a:r>
            <a:r>
              <a:rPr lang="sv-SE" dirty="0"/>
              <a:t> and a sense </a:t>
            </a:r>
            <a:r>
              <a:rPr lang="sv-SE" dirty="0" err="1"/>
              <a:t>of</a:t>
            </a:r>
            <a:r>
              <a:rPr lang="sv-SE" dirty="0"/>
              <a:t> "</a:t>
            </a:r>
            <a:r>
              <a:rPr lang="sv-SE" dirty="0" err="1"/>
              <a:t>we</a:t>
            </a:r>
            <a:r>
              <a:rPr lang="sv-SE" dirty="0"/>
              <a:t> got </a:t>
            </a:r>
            <a:r>
              <a:rPr lang="sv-SE" dirty="0" err="1"/>
              <a:t>this</a:t>
            </a:r>
            <a:r>
              <a:rPr lang="sv-SE" dirty="0"/>
              <a:t>"</a:t>
            </a:r>
          </a:p>
          <a:p>
            <a:r>
              <a:rPr lang="sv-SE" dirty="0" err="1"/>
              <a:t>More</a:t>
            </a:r>
            <a:r>
              <a:rPr lang="sv-SE" dirty="0"/>
              <a:t> action, less talk (verkstad!)</a:t>
            </a:r>
          </a:p>
          <a:p>
            <a:pPr marL="0" indent="0">
              <a:buNone/>
            </a:pPr>
            <a:endParaRPr lang="sv-SE" dirty="0"/>
          </a:p>
          <a:p>
            <a:pPr marL="0" indent="0">
              <a:buNone/>
            </a:pPr>
            <a:endParaRPr lang="sv-SE" dirty="0"/>
          </a:p>
        </p:txBody>
      </p:sp>
      <p:sp>
        <p:nvSpPr>
          <p:cNvPr id="5" name="Pil: höger 4">
            <a:extLst>
              <a:ext uri="{FF2B5EF4-FFF2-40B4-BE49-F238E27FC236}">
                <a16:creationId xmlns:a16="http://schemas.microsoft.com/office/drawing/2014/main" id="{78FD2505-0669-B24D-26B5-A43A30A1AA2F}"/>
              </a:ext>
            </a:extLst>
          </p:cNvPr>
          <p:cNvSpPr/>
          <p:nvPr/>
        </p:nvSpPr>
        <p:spPr>
          <a:xfrm>
            <a:off x="627520" y="5512098"/>
            <a:ext cx="978407" cy="48463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600" dirty="0"/>
          </a:p>
        </p:txBody>
      </p:sp>
      <p:sp>
        <p:nvSpPr>
          <p:cNvPr id="6" name="textruta 5">
            <a:extLst>
              <a:ext uri="{FF2B5EF4-FFF2-40B4-BE49-F238E27FC236}">
                <a16:creationId xmlns:a16="http://schemas.microsoft.com/office/drawing/2014/main" id="{34FEA8AA-E15C-46F9-59F3-6C30FD152ADB}"/>
              </a:ext>
            </a:extLst>
          </p:cNvPr>
          <p:cNvSpPr txBox="1"/>
          <p:nvPr/>
        </p:nvSpPr>
        <p:spPr>
          <a:xfrm>
            <a:off x="1918138" y="5498224"/>
            <a:ext cx="3176751"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sv-SE" sz="3200" dirty="0"/>
              <a:t>Hållbar Scoutkår!</a:t>
            </a:r>
          </a:p>
        </p:txBody>
      </p:sp>
      <p:pic>
        <p:nvPicPr>
          <p:cNvPr id="8" name="Picture 5" descr="Arbets verktyg och tillbehör">
            <a:extLst>
              <a:ext uri="{FF2B5EF4-FFF2-40B4-BE49-F238E27FC236}">
                <a16:creationId xmlns:a16="http://schemas.microsoft.com/office/drawing/2014/main" id="{BEB57149-6BFA-F5B9-065D-018D0F4F9496}"/>
              </a:ext>
            </a:extLst>
          </p:cNvPr>
          <p:cNvPicPr>
            <a:picLocks noChangeAspect="1"/>
          </p:cNvPicPr>
          <p:nvPr/>
        </p:nvPicPr>
        <p:blipFill rotWithShape="1">
          <a:blip r:embed="rId2"/>
          <a:srcRect l="16867" r="23262" b="-1"/>
          <a:stretch/>
        </p:blipFill>
        <p:spPr>
          <a:xfrm>
            <a:off x="6040882" y="10"/>
            <a:ext cx="6151118" cy="6857990"/>
          </a:xfrm>
          <a:custGeom>
            <a:avLst/>
            <a:gdLst>
              <a:gd name="connsiteX0" fmla="*/ 55118 w 6151118"/>
              <a:gd name="connsiteY0" fmla="*/ 0 h 6858000"/>
              <a:gd name="connsiteX1" fmla="*/ 6151118 w 6151118"/>
              <a:gd name="connsiteY1" fmla="*/ 0 h 6858000"/>
              <a:gd name="connsiteX2" fmla="*/ 6151118 w 6151118"/>
              <a:gd name="connsiteY2" fmla="*/ 6858000 h 6858000"/>
              <a:gd name="connsiteX3" fmla="*/ 55118 w 6151118"/>
              <a:gd name="connsiteY3" fmla="*/ 6858000 h 6858000"/>
              <a:gd name="connsiteX4" fmla="*/ 101029 w 6151118"/>
              <a:gd name="connsiteY4" fmla="*/ 5213477 h 6858000"/>
              <a:gd name="connsiteX5" fmla="*/ 0 w 6151118"/>
              <a:gd name="connsiteY5" fmla="*/ 1812989 h 6858000"/>
              <a:gd name="connsiteX6" fmla="*/ 55118 w 6151118"/>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51118" h="6858000">
                <a:moveTo>
                  <a:pt x="55118" y="0"/>
                </a:moveTo>
                <a:lnTo>
                  <a:pt x="6151118" y="0"/>
                </a:lnTo>
                <a:lnTo>
                  <a:pt x="6151118" y="6858000"/>
                </a:lnTo>
                <a:lnTo>
                  <a:pt x="55118" y="6858000"/>
                </a:lnTo>
                <a:cubicBezTo>
                  <a:pt x="55118" y="6858000"/>
                  <a:pt x="101029" y="6497193"/>
                  <a:pt x="101029" y="5213477"/>
                </a:cubicBezTo>
                <a:cubicBezTo>
                  <a:pt x="101029" y="3929761"/>
                  <a:pt x="0" y="2733358"/>
                  <a:pt x="0" y="1812989"/>
                </a:cubicBezTo>
                <a:cubicBezTo>
                  <a:pt x="0" y="892620"/>
                  <a:pt x="55118" y="0"/>
                  <a:pt x="55118" y="0"/>
                </a:cubicBezTo>
                <a:close/>
              </a:path>
            </a:pathLst>
          </a:custGeom>
          <a:noFill/>
        </p:spPr>
      </p:pic>
    </p:spTree>
    <p:extLst>
      <p:ext uri="{BB962C8B-B14F-4D97-AF65-F5344CB8AC3E}">
        <p14:creationId xmlns:p14="http://schemas.microsoft.com/office/powerpoint/2010/main" val="1674669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bild 4" descr="En bild som visar person, utomhus, hand, klädsel&#10;&#10;Automatiskt genererad beskrivning">
            <a:extLst>
              <a:ext uri="{FF2B5EF4-FFF2-40B4-BE49-F238E27FC236}">
                <a16:creationId xmlns:a16="http://schemas.microsoft.com/office/drawing/2014/main" id="{B38BCCBC-489F-CF6B-2C60-198698CDFAA5}"/>
              </a:ext>
            </a:extLst>
          </p:cNvPr>
          <p:cNvPicPr>
            <a:picLocks noGrp="1" noChangeAspect="1"/>
          </p:cNvPicPr>
          <p:nvPr>
            <p:ph type="pic" sz="quarter" idx="13"/>
          </p:nvPr>
        </p:nvPicPr>
        <p:blipFill>
          <a:blip r:embed="rId2"/>
          <a:srcRect l="20100" r="20100"/>
          <a:stretch/>
        </p:blipFill>
        <p:spPr/>
      </p:pic>
      <p:sp>
        <p:nvSpPr>
          <p:cNvPr id="3" name="Rubrik 2">
            <a:extLst>
              <a:ext uri="{FF2B5EF4-FFF2-40B4-BE49-F238E27FC236}">
                <a16:creationId xmlns:a16="http://schemas.microsoft.com/office/drawing/2014/main" id="{3DE14A29-03AC-9DF0-2284-53DFAAC54AB5}"/>
              </a:ext>
            </a:extLst>
          </p:cNvPr>
          <p:cNvSpPr>
            <a:spLocks noGrp="1"/>
          </p:cNvSpPr>
          <p:nvPr>
            <p:ph type="title"/>
          </p:nvPr>
        </p:nvSpPr>
        <p:spPr/>
        <p:txBody>
          <a:bodyPr/>
          <a:lstStyle/>
          <a:p>
            <a:r>
              <a:rPr lang="sv-SE" dirty="0"/>
              <a:t>The </a:t>
            </a:r>
            <a:r>
              <a:rPr lang="sv-SE" dirty="0" err="1"/>
              <a:t>certificate</a:t>
            </a:r>
          </a:p>
        </p:txBody>
      </p:sp>
      <p:sp>
        <p:nvSpPr>
          <p:cNvPr id="4" name="Platshållare för innehåll 3">
            <a:extLst>
              <a:ext uri="{FF2B5EF4-FFF2-40B4-BE49-F238E27FC236}">
                <a16:creationId xmlns:a16="http://schemas.microsoft.com/office/drawing/2014/main" id="{B37A7B74-472A-FCA0-27BD-3D61C23ED3E2}"/>
              </a:ext>
            </a:extLst>
          </p:cNvPr>
          <p:cNvSpPr>
            <a:spLocks noGrp="1"/>
          </p:cNvSpPr>
          <p:nvPr>
            <p:ph sz="half" idx="1"/>
          </p:nvPr>
        </p:nvSpPr>
        <p:spPr/>
        <p:txBody>
          <a:bodyPr vert="horz" lIns="0" tIns="0" rIns="0" bIns="0" rtlCol="0" anchor="t">
            <a:noAutofit/>
          </a:bodyPr>
          <a:lstStyle/>
          <a:p>
            <a:r>
              <a:rPr lang="sv-SE" dirty="0" err="1"/>
              <a:t>Thankful</a:t>
            </a:r>
            <a:r>
              <a:rPr lang="sv-SE" dirty="0"/>
              <a:t> to Finland &lt;3</a:t>
            </a:r>
          </a:p>
          <a:p>
            <a:r>
              <a:rPr lang="sv-SE" dirty="0" err="1"/>
              <a:t>Our</a:t>
            </a:r>
            <a:r>
              <a:rPr lang="sv-SE" dirty="0"/>
              <a:t> </a:t>
            </a:r>
            <a:r>
              <a:rPr lang="sv-SE" dirty="0" err="1"/>
              <a:t>own</a:t>
            </a:r>
            <a:r>
              <a:rPr lang="sv-SE" dirty="0"/>
              <a:t> logo and </a:t>
            </a:r>
            <a:r>
              <a:rPr lang="sv-SE" dirty="0" err="1"/>
              <a:t>somewhat</a:t>
            </a:r>
            <a:r>
              <a:rPr lang="sv-SE" dirty="0"/>
              <a:t> </a:t>
            </a:r>
            <a:r>
              <a:rPr lang="sv-SE" dirty="0" err="1"/>
              <a:t>translated</a:t>
            </a:r>
            <a:r>
              <a:rPr lang="sv-SE" dirty="0"/>
              <a:t> to </a:t>
            </a:r>
            <a:r>
              <a:rPr lang="sv-SE" dirty="0" err="1"/>
              <a:t>our</a:t>
            </a:r>
            <a:r>
              <a:rPr lang="sv-SE" dirty="0"/>
              <a:t> </a:t>
            </a:r>
            <a:r>
              <a:rPr lang="sv-SE" dirty="0" err="1"/>
              <a:t>organization</a:t>
            </a:r>
            <a:r>
              <a:rPr lang="sv-SE" dirty="0"/>
              <a:t> and </a:t>
            </a:r>
            <a:r>
              <a:rPr lang="sv-SE" dirty="0" err="1"/>
              <a:t>structure</a:t>
            </a:r>
            <a:endParaRPr lang="sv-SE" dirty="0"/>
          </a:p>
          <a:p>
            <a:r>
              <a:rPr lang="sv-SE" dirty="0"/>
              <a:t>The </a:t>
            </a:r>
            <a:r>
              <a:rPr lang="sv-SE" err="1"/>
              <a:t>website</a:t>
            </a:r>
            <a:endParaRPr lang="sv-SE"/>
          </a:p>
          <a:p>
            <a:r>
              <a:rPr lang="sv-SE" dirty="0"/>
              <a:t>The </a:t>
            </a:r>
            <a:r>
              <a:rPr lang="sv-SE" dirty="0" err="1"/>
              <a:t>tools</a:t>
            </a:r>
          </a:p>
          <a:p>
            <a:r>
              <a:rPr lang="sv-SE" dirty="0"/>
              <a:t>A </a:t>
            </a:r>
            <a:r>
              <a:rPr lang="sv-SE" dirty="0" err="1"/>
              <a:t>guideline</a:t>
            </a:r>
            <a:r>
              <a:rPr lang="sv-SE" dirty="0"/>
              <a:t> for </a:t>
            </a:r>
            <a:r>
              <a:rPr lang="sv-SE" dirty="0" err="1"/>
              <a:t>everyone</a:t>
            </a:r>
            <a:r>
              <a:rPr lang="sv-SE" dirty="0"/>
              <a:t>!</a:t>
            </a:r>
          </a:p>
          <a:p>
            <a:r>
              <a:rPr lang="sv-SE" dirty="0" err="1"/>
              <a:t>Both</a:t>
            </a:r>
            <a:r>
              <a:rPr lang="sv-SE" dirty="0"/>
              <a:t> </a:t>
            </a:r>
            <a:r>
              <a:rPr lang="sv-SE" dirty="0" err="1"/>
              <a:t>environment</a:t>
            </a:r>
            <a:r>
              <a:rPr lang="sv-SE" dirty="0"/>
              <a:t>, social and </a:t>
            </a:r>
            <a:r>
              <a:rPr lang="sv-SE" dirty="0" err="1"/>
              <a:t>economical</a:t>
            </a:r>
          </a:p>
          <a:p>
            <a:r>
              <a:rPr lang="sv-SE" dirty="0"/>
              <a:t>The </a:t>
            </a:r>
            <a:r>
              <a:rPr lang="sv-SE" dirty="0" err="1"/>
              <a:t>diploma</a:t>
            </a:r>
            <a:r>
              <a:rPr lang="sv-SE" dirty="0"/>
              <a:t> and the </a:t>
            </a:r>
            <a:r>
              <a:rPr lang="sv-SE" dirty="0" err="1"/>
              <a:t>local</a:t>
            </a:r>
            <a:r>
              <a:rPr lang="sv-SE" dirty="0"/>
              <a:t> </a:t>
            </a:r>
            <a:r>
              <a:rPr lang="sv-SE" dirty="0" err="1"/>
              <a:t>websites</a:t>
            </a:r>
            <a:endParaRPr lang="sv-SE" dirty="0"/>
          </a:p>
          <a:p>
            <a:endParaRPr lang="sv-SE" dirty="0"/>
          </a:p>
          <a:p>
            <a:endParaRPr lang="sv-SE" dirty="0"/>
          </a:p>
          <a:p>
            <a:endParaRPr lang="sv-SE" dirty="0"/>
          </a:p>
          <a:p>
            <a:endParaRPr lang="sv-SE" dirty="0"/>
          </a:p>
        </p:txBody>
      </p:sp>
      <p:pic>
        <p:nvPicPr>
          <p:cNvPr id="7" name="Bildobjekt 6" descr="En bild som visar logotyp, Teckensnitt, text, Grafik&#10;&#10;Automatiskt genererad beskrivning">
            <a:extLst>
              <a:ext uri="{FF2B5EF4-FFF2-40B4-BE49-F238E27FC236}">
                <a16:creationId xmlns:a16="http://schemas.microsoft.com/office/drawing/2014/main" id="{6DB5EDBC-2910-4F85-FDEF-07F8C4D680EE}"/>
              </a:ext>
            </a:extLst>
          </p:cNvPr>
          <p:cNvPicPr>
            <a:picLocks noChangeAspect="1"/>
          </p:cNvPicPr>
          <p:nvPr/>
        </p:nvPicPr>
        <p:blipFill>
          <a:blip r:embed="rId3"/>
          <a:stretch>
            <a:fillRect/>
          </a:stretch>
        </p:blipFill>
        <p:spPr>
          <a:xfrm>
            <a:off x="6973316" y="1285875"/>
            <a:ext cx="4286250" cy="4286250"/>
          </a:xfrm>
          <a:prstGeom prst="rect">
            <a:avLst/>
          </a:prstGeom>
        </p:spPr>
      </p:pic>
    </p:spTree>
    <p:extLst>
      <p:ext uri="{BB962C8B-B14F-4D97-AF65-F5344CB8AC3E}">
        <p14:creationId xmlns:p14="http://schemas.microsoft.com/office/powerpoint/2010/main" val="2227601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895661A-FFB5-700A-EEA3-B67592EC9584}"/>
              </a:ext>
            </a:extLst>
          </p:cNvPr>
          <p:cNvSpPr>
            <a:spLocks noGrp="1"/>
          </p:cNvSpPr>
          <p:nvPr>
            <p:ph type="title"/>
          </p:nvPr>
        </p:nvSpPr>
        <p:spPr>
          <a:xfrm>
            <a:off x="347990" y="1136154"/>
            <a:ext cx="5832468" cy="751605"/>
          </a:xfrm>
        </p:spPr>
        <p:txBody>
          <a:bodyPr/>
          <a:lstStyle/>
          <a:p>
            <a:r>
              <a:rPr lang="sv-SE" dirty="0"/>
              <a:t>Challenges and </a:t>
            </a:r>
            <a:r>
              <a:rPr lang="sv-SE" dirty="0" err="1"/>
              <a:t>sucess</a:t>
            </a:r>
          </a:p>
        </p:txBody>
      </p:sp>
      <p:sp>
        <p:nvSpPr>
          <p:cNvPr id="4" name="Platshållare för innehåll 3">
            <a:extLst>
              <a:ext uri="{FF2B5EF4-FFF2-40B4-BE49-F238E27FC236}">
                <a16:creationId xmlns:a16="http://schemas.microsoft.com/office/drawing/2014/main" id="{DB08FAC4-8D79-76BF-26E5-7DF0FE702097}"/>
              </a:ext>
            </a:extLst>
          </p:cNvPr>
          <p:cNvSpPr>
            <a:spLocks noGrp="1"/>
          </p:cNvSpPr>
          <p:nvPr>
            <p:ph sz="half" idx="1"/>
          </p:nvPr>
        </p:nvSpPr>
        <p:spPr>
          <a:xfrm>
            <a:off x="650162" y="2200057"/>
            <a:ext cx="5241262" cy="4279776"/>
          </a:xfrm>
        </p:spPr>
        <p:txBody>
          <a:bodyPr vert="horz" lIns="0" tIns="0" rIns="0" bIns="0" rtlCol="0" anchor="t">
            <a:noAutofit/>
          </a:bodyPr>
          <a:lstStyle/>
          <a:p>
            <a:pPr lvl="1">
              <a:spcAft>
                <a:spcPts val="600"/>
              </a:spcAft>
              <a:buFont typeface="Wingdings" panose="020B0604020202020204" pitchFamily="34" charset="0"/>
              <a:buChar char="ü"/>
            </a:pPr>
            <a:r>
              <a:rPr lang="sv-SE" sz="2000" dirty="0"/>
              <a:t>11 </a:t>
            </a:r>
            <a:r>
              <a:rPr lang="sv-SE" sz="2000" err="1"/>
              <a:t>local</a:t>
            </a:r>
            <a:r>
              <a:rPr lang="sv-SE" sz="2000" dirty="0"/>
              <a:t> </a:t>
            </a:r>
            <a:r>
              <a:rPr lang="sv-SE" sz="2000" err="1"/>
              <a:t>groups</a:t>
            </a:r>
            <a:r>
              <a:rPr lang="sv-SE" sz="2000" dirty="0"/>
              <a:t> so far</a:t>
            </a:r>
            <a:endParaRPr lang="sv-SE" sz="2000"/>
          </a:p>
          <a:p>
            <a:pPr lvl="1">
              <a:spcAft>
                <a:spcPts val="600"/>
              </a:spcAft>
              <a:buFont typeface="Wingdings" panose="020B0604020202020204" pitchFamily="34" charset="0"/>
              <a:buChar char="ü"/>
            </a:pPr>
            <a:r>
              <a:rPr lang="sv-SE" sz="2000" dirty="0"/>
              <a:t>A </a:t>
            </a:r>
            <a:r>
              <a:rPr lang="sv-SE" sz="2000" err="1"/>
              <a:t>few</a:t>
            </a:r>
            <a:r>
              <a:rPr lang="sv-SE" sz="2000" dirty="0"/>
              <a:t> </a:t>
            </a:r>
            <a:r>
              <a:rPr lang="sv-SE" sz="2000" err="1"/>
              <a:t>comments</a:t>
            </a:r>
            <a:r>
              <a:rPr lang="sv-SE" sz="2000" dirty="0"/>
              <a:t> on the </a:t>
            </a:r>
            <a:r>
              <a:rPr lang="sv-SE" sz="2000" err="1"/>
              <a:t>criteria</a:t>
            </a:r>
            <a:endParaRPr lang="sv-SE" sz="2000"/>
          </a:p>
          <a:p>
            <a:pPr lvl="1">
              <a:spcAft>
                <a:spcPts val="600"/>
              </a:spcAft>
              <a:buFont typeface="Wingdings" panose="020B0604020202020204" pitchFamily="34" charset="0"/>
              <a:buChar char="ü"/>
            </a:pPr>
            <a:r>
              <a:rPr lang="sv-SE" sz="2000" err="1"/>
              <a:t>We</a:t>
            </a:r>
            <a:r>
              <a:rPr lang="sv-SE" sz="2000" dirty="0"/>
              <a:t> </a:t>
            </a:r>
            <a:r>
              <a:rPr lang="sv-SE" sz="2000" err="1"/>
              <a:t>need</a:t>
            </a:r>
            <a:r>
              <a:rPr lang="sv-SE" sz="2000" dirty="0"/>
              <a:t> to </a:t>
            </a:r>
            <a:r>
              <a:rPr lang="sv-SE" sz="2000" err="1"/>
              <a:t>reach</a:t>
            </a:r>
            <a:r>
              <a:rPr lang="sv-SE" sz="2000" dirty="0"/>
              <a:t> </a:t>
            </a:r>
            <a:r>
              <a:rPr lang="sv-SE" sz="2000" err="1"/>
              <a:t>out</a:t>
            </a:r>
            <a:r>
              <a:rPr lang="sv-SE" sz="2000" dirty="0"/>
              <a:t> </a:t>
            </a:r>
            <a:r>
              <a:rPr lang="sv-SE" sz="2000" err="1"/>
              <a:t>more</a:t>
            </a:r>
            <a:r>
              <a:rPr lang="sv-SE" sz="2000"/>
              <a:t>!</a:t>
            </a:r>
          </a:p>
          <a:p>
            <a:pPr marL="457200" lvl="1" indent="0">
              <a:spcAft>
                <a:spcPts val="600"/>
              </a:spcAft>
              <a:buNone/>
            </a:pPr>
            <a:endParaRPr lang="sv-SE" sz="2000" dirty="0"/>
          </a:p>
          <a:p>
            <a:pPr lvl="1">
              <a:spcAft>
                <a:spcPts val="600"/>
              </a:spcAft>
              <a:buFont typeface="Wingdings" panose="020B0604020202020204" pitchFamily="34" charset="0"/>
              <a:buChar char="ü"/>
            </a:pPr>
            <a:r>
              <a:rPr lang="sv-SE" sz="2000" dirty="0"/>
              <a:t>Positive feedback</a:t>
            </a:r>
          </a:p>
          <a:p>
            <a:pPr lvl="1">
              <a:spcAft>
                <a:spcPts val="600"/>
              </a:spcAft>
              <a:buFont typeface="Wingdings" panose="020B0604020202020204" pitchFamily="34" charset="0"/>
              <a:buChar char="ü"/>
            </a:pPr>
            <a:r>
              <a:rPr lang="sv-SE" sz="2000" err="1"/>
              <a:t>Automatic</a:t>
            </a:r>
            <a:r>
              <a:rPr lang="sv-SE" sz="2000" dirty="0"/>
              <a:t> </a:t>
            </a:r>
            <a:r>
              <a:rPr lang="sv-SE" sz="2000" err="1"/>
              <a:t>adminstration</a:t>
            </a:r>
            <a:endParaRPr lang="sv-SE" sz="2000"/>
          </a:p>
          <a:p>
            <a:pPr lvl="1">
              <a:spcAft>
                <a:spcPts val="600"/>
              </a:spcAft>
              <a:buFont typeface="Wingdings" panose="020B0604020202020204" pitchFamily="34" charset="0"/>
              <a:buChar char="ü"/>
            </a:pPr>
            <a:r>
              <a:rPr lang="sv-SE" sz="2000" err="1"/>
              <a:t>Well</a:t>
            </a:r>
            <a:r>
              <a:rPr lang="sv-SE" sz="2000" dirty="0"/>
              <a:t> </a:t>
            </a:r>
            <a:r>
              <a:rPr lang="sv-SE" sz="2000" err="1"/>
              <a:t>used</a:t>
            </a:r>
            <a:r>
              <a:rPr lang="sv-SE" sz="2000" dirty="0"/>
              <a:t> </a:t>
            </a:r>
            <a:r>
              <a:rPr lang="sv-SE" sz="2000" err="1"/>
              <a:t>tool</a:t>
            </a:r>
            <a:r>
              <a:rPr lang="sv-SE" sz="2000" dirty="0"/>
              <a:t> in Finland</a:t>
            </a:r>
          </a:p>
          <a:p>
            <a:pPr lvl="1">
              <a:spcAft>
                <a:spcPts val="600"/>
              </a:spcAft>
              <a:buFont typeface="Wingdings" panose="020B0604020202020204" pitchFamily="34" charset="0"/>
              <a:buChar char="ü"/>
            </a:pPr>
            <a:r>
              <a:rPr lang="sv-SE" sz="2000" err="1"/>
              <a:t>We</a:t>
            </a:r>
            <a:r>
              <a:rPr lang="sv-SE" sz="2000" dirty="0"/>
              <a:t> </a:t>
            </a:r>
            <a:r>
              <a:rPr lang="sv-SE" sz="2000" err="1"/>
              <a:t>can</a:t>
            </a:r>
            <a:r>
              <a:rPr lang="sv-SE" sz="2000" dirty="0"/>
              <a:t> focus on </a:t>
            </a:r>
            <a:r>
              <a:rPr lang="sv-SE" sz="2000" err="1"/>
              <a:t>communication</a:t>
            </a:r>
            <a:r>
              <a:rPr lang="sv-SE" sz="2000" dirty="0"/>
              <a:t> and </a:t>
            </a:r>
            <a:r>
              <a:rPr lang="sv-SE" sz="2000" err="1"/>
              <a:t>engagement</a:t>
            </a:r>
            <a:r>
              <a:rPr lang="sv-SE" sz="2000" dirty="0"/>
              <a:t>!</a:t>
            </a:r>
          </a:p>
          <a:p>
            <a:endParaRPr lang="sv-SE" sz="1800" dirty="0"/>
          </a:p>
        </p:txBody>
      </p:sp>
      <p:pic>
        <p:nvPicPr>
          <p:cNvPr id="10" name="Platshållare för bild 9" descr="En bild som visar utomhus, natur, himmel, vildmark&#10;&#10;Automatiskt genererad beskrivning">
            <a:extLst>
              <a:ext uri="{FF2B5EF4-FFF2-40B4-BE49-F238E27FC236}">
                <a16:creationId xmlns:a16="http://schemas.microsoft.com/office/drawing/2014/main" id="{6C9FFCAC-7642-38B7-2482-63057E6BD184}"/>
              </a:ext>
            </a:extLst>
          </p:cNvPr>
          <p:cNvPicPr>
            <a:picLocks noGrp="1" noChangeAspect="1"/>
          </p:cNvPicPr>
          <p:nvPr>
            <p:ph type="pic" sz="quarter" idx="13"/>
          </p:nvPr>
        </p:nvPicPr>
        <p:blipFill>
          <a:blip r:embed="rId3"/>
          <a:srcRect t="12839" b="12839"/>
          <a:stretch>
            <a:fillRect/>
          </a:stretch>
        </p:blipFill>
        <p:spPr/>
      </p:pic>
      <p:pic>
        <p:nvPicPr>
          <p:cNvPr id="5" name="Bildobjekt 4" descr="En bild som visar logotyp, Teckensnitt, text, Grafik&#10;&#10;Automatiskt genererad beskrivning">
            <a:extLst>
              <a:ext uri="{FF2B5EF4-FFF2-40B4-BE49-F238E27FC236}">
                <a16:creationId xmlns:a16="http://schemas.microsoft.com/office/drawing/2014/main" id="{5E667552-C8D3-D7CF-FF15-14E140835101}"/>
              </a:ext>
            </a:extLst>
          </p:cNvPr>
          <p:cNvPicPr>
            <a:picLocks noChangeAspect="1"/>
          </p:cNvPicPr>
          <p:nvPr/>
        </p:nvPicPr>
        <p:blipFill>
          <a:blip r:embed="rId4"/>
          <a:stretch>
            <a:fillRect/>
          </a:stretch>
        </p:blipFill>
        <p:spPr>
          <a:xfrm>
            <a:off x="6973316" y="1285875"/>
            <a:ext cx="4286250" cy="4286250"/>
          </a:xfrm>
          <a:prstGeom prst="rect">
            <a:avLst/>
          </a:prstGeom>
        </p:spPr>
      </p:pic>
      <p:pic>
        <p:nvPicPr>
          <p:cNvPr id="2" name="Bild 1" descr="Lägg till med hel fyllning">
            <a:extLst>
              <a:ext uri="{FF2B5EF4-FFF2-40B4-BE49-F238E27FC236}">
                <a16:creationId xmlns:a16="http://schemas.microsoft.com/office/drawing/2014/main" id="{532B5F73-304C-AA06-5600-7752D6313C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215" y="4311871"/>
            <a:ext cx="625365" cy="572813"/>
          </a:xfrm>
          <a:prstGeom prst="rect">
            <a:avLst/>
          </a:prstGeom>
        </p:spPr>
      </p:pic>
      <p:pic>
        <p:nvPicPr>
          <p:cNvPr id="6" name="Bild 5" descr="Badge sluta följa med hel fyllning">
            <a:extLst>
              <a:ext uri="{FF2B5EF4-FFF2-40B4-BE49-F238E27FC236}">
                <a16:creationId xmlns:a16="http://schemas.microsoft.com/office/drawing/2014/main" id="{111D8E9D-C201-6538-8E69-A5A76AA5E4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6559" y="2052145"/>
            <a:ext cx="914400" cy="914400"/>
          </a:xfrm>
          <a:prstGeom prst="rect">
            <a:avLst/>
          </a:prstGeom>
        </p:spPr>
      </p:pic>
    </p:spTree>
    <p:extLst>
      <p:ext uri="{BB962C8B-B14F-4D97-AF65-F5344CB8AC3E}">
        <p14:creationId xmlns:p14="http://schemas.microsoft.com/office/powerpoint/2010/main" val="864904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 name="textruta 4">
            <a:extLst>
              <a:ext uri="{FF2B5EF4-FFF2-40B4-BE49-F238E27FC236}">
                <a16:creationId xmlns:a16="http://schemas.microsoft.com/office/drawing/2014/main" id="{C98E915D-B70F-4A03-A607-E5491DB4F4F7}"/>
              </a:ext>
            </a:extLst>
          </p:cNvPr>
          <p:cNvSpPr txBox="1"/>
          <p:nvPr/>
        </p:nvSpPr>
        <p:spPr>
          <a:xfrm>
            <a:off x="630000" y="2246313"/>
            <a:ext cx="2592828" cy="215444"/>
          </a:xfrm>
          <a:prstGeom prst="rect">
            <a:avLst/>
          </a:prstGeom>
          <a:noFill/>
        </p:spPr>
        <p:txBody>
          <a:bodyPr wrap="square" lIns="0" tIns="0" rIns="0" bIns="0" rtlCol="0">
            <a:spAutoFit/>
          </a:bodyPr>
          <a:lstStyle>
            <a:defPPr>
              <a:defRPr lang="sv-SE"/>
            </a:defPPr>
            <a:lvl1pPr>
              <a:defRPr sz="1400">
                <a:solidFill>
                  <a:schemeClr val="bg1"/>
                </a:solidFill>
                <a:latin typeface="+mj-lt"/>
              </a:defRPr>
            </a:lvl1pPr>
          </a:lstStyle>
          <a:p>
            <a:r>
              <a:rPr lang="sv-SE">
                <a:solidFill>
                  <a:schemeClr val="tx1"/>
                </a:solidFill>
              </a:rPr>
              <a:t>Vad är format?</a:t>
            </a:r>
          </a:p>
        </p:txBody>
      </p:sp>
      <p:sp>
        <p:nvSpPr>
          <p:cNvPr id="75" name="textruta 4">
            <a:extLst>
              <a:ext uri="{FF2B5EF4-FFF2-40B4-BE49-F238E27FC236}">
                <a16:creationId xmlns:a16="http://schemas.microsoft.com/office/drawing/2014/main" id="{3D09D040-60B9-497B-4D0A-6ACDEAC629E8}"/>
              </a:ext>
            </a:extLst>
          </p:cNvPr>
          <p:cNvSpPr txBox="1"/>
          <p:nvPr/>
        </p:nvSpPr>
        <p:spPr>
          <a:xfrm>
            <a:off x="6176624" y="2246313"/>
            <a:ext cx="2812746" cy="215444"/>
          </a:xfrm>
          <a:prstGeom prst="rect">
            <a:avLst/>
          </a:prstGeom>
          <a:noFill/>
        </p:spPr>
        <p:txBody>
          <a:bodyPr wrap="square" lIns="0" tIns="0" rIns="0" bIns="0" rtlCol="0">
            <a:spAutoFit/>
          </a:bodyPr>
          <a:lstStyle>
            <a:defPPr>
              <a:defRPr lang="sv-SE"/>
            </a:defPPr>
            <a:lvl1pPr>
              <a:defRPr sz="1400">
                <a:solidFill>
                  <a:schemeClr val="bg1"/>
                </a:solidFill>
                <a:latin typeface="+mj-lt"/>
              </a:defRPr>
            </a:lvl1pPr>
          </a:lstStyle>
          <a:p>
            <a:r>
              <a:rPr lang="sv-SE">
                <a:solidFill>
                  <a:schemeClr val="tx1"/>
                </a:solidFill>
              </a:rPr>
              <a:t>Hur komprimerar jag bilder?</a:t>
            </a:r>
          </a:p>
        </p:txBody>
      </p:sp>
      <p:sp>
        <p:nvSpPr>
          <p:cNvPr id="76" name="textruta 8">
            <a:extLst>
              <a:ext uri="{FF2B5EF4-FFF2-40B4-BE49-F238E27FC236}">
                <a16:creationId xmlns:a16="http://schemas.microsoft.com/office/drawing/2014/main" id="{41105405-3067-F125-1CDC-D39F3E1DE87E}"/>
              </a:ext>
            </a:extLst>
          </p:cNvPr>
          <p:cNvSpPr txBox="1"/>
          <p:nvPr/>
        </p:nvSpPr>
        <p:spPr>
          <a:xfrm>
            <a:off x="6176624" y="2537913"/>
            <a:ext cx="3543639" cy="1264084"/>
          </a:xfrm>
          <a:prstGeom prst="rect">
            <a:avLst/>
          </a:prstGeom>
          <a:noFill/>
        </p:spPr>
        <p:txBody>
          <a:bodyPr wrap="square" lIns="0" tIns="0" rIns="0" bIns="32659" rtlCol="0">
            <a:spAutoFit/>
          </a:bodyPr>
          <a:lstStyle/>
          <a:p>
            <a:r>
              <a:rPr lang="sv-SE" sz="1000"/>
              <a:t>För tunga bilder kan göra att din presentation laggar och blir långsam. Ta för vana att komprimera bilder så här:</a:t>
            </a:r>
          </a:p>
          <a:p>
            <a:pPr marL="171450" marR="0" lvl="0" indent="-171450" algn="l" defTabSz="914400" rtl="0" eaLnBrk="1" fontAlgn="auto" latinLnBrk="0" hangingPunct="1">
              <a:lnSpc>
                <a:spcPct val="100000"/>
              </a:lnSpc>
              <a:spcBef>
                <a:spcPts val="200"/>
              </a:spcBef>
              <a:spcAft>
                <a:spcPts val="200"/>
              </a:spcAft>
              <a:buClrTx/>
              <a:buSzTx/>
              <a:buFont typeface="Calibri" panose="020F0502020204030204" pitchFamily="34" charset="0"/>
              <a:buChar char="→"/>
              <a:tabLst/>
              <a:defRPr/>
            </a:pPr>
            <a:r>
              <a:rPr kumimoji="0" lang="sv-SE" sz="1000" b="0" i="0" u="none" strike="noStrike" kern="1200" cap="none" spc="0" normalizeH="0" baseline="0" noProof="0">
                <a:ln>
                  <a:noFill/>
                </a:ln>
                <a:effectLst/>
                <a:uLnTx/>
                <a:uFillTx/>
                <a:latin typeface="Franklin Gothic Book"/>
                <a:ea typeface="+mn-ea"/>
                <a:cs typeface="+mn-cs"/>
              </a:rPr>
              <a:t>Ställ dig på den bild du vill komprimera.</a:t>
            </a:r>
          </a:p>
          <a:p>
            <a:pPr marL="171450" marR="0" lvl="0" indent="-171450" algn="l" defTabSz="914400" rtl="0" eaLnBrk="1" fontAlgn="auto" latinLnBrk="0" hangingPunct="1">
              <a:lnSpc>
                <a:spcPct val="100000"/>
              </a:lnSpc>
              <a:spcBef>
                <a:spcPts val="200"/>
              </a:spcBef>
              <a:spcAft>
                <a:spcPts val="200"/>
              </a:spcAft>
              <a:buClrTx/>
              <a:buSzTx/>
              <a:buFont typeface="Calibri" panose="020F0502020204030204" pitchFamily="34" charset="0"/>
              <a:buChar char="→"/>
              <a:tabLst/>
              <a:defRPr/>
            </a:pPr>
            <a:r>
              <a:rPr kumimoji="0" lang="sv-SE" altLang="sv-SE" sz="1000" b="0" i="0" u="none" strike="noStrike" kern="1200" cap="none" spc="0" normalizeH="0" baseline="0" noProof="0">
                <a:ln>
                  <a:noFill/>
                </a:ln>
                <a:effectLst/>
                <a:uLnTx/>
                <a:uFillTx/>
                <a:latin typeface="Franklin Gothic Book"/>
                <a:ea typeface="+mn-ea"/>
                <a:cs typeface="+mn-cs"/>
              </a:rPr>
              <a:t>Välj Bildformat i menyn</a:t>
            </a:r>
            <a:endParaRPr kumimoji="0" lang="sv-SE" sz="1000" b="0" i="0" u="none" strike="noStrike" kern="1200" cap="none" spc="0" normalizeH="0" baseline="0" noProof="0">
              <a:ln>
                <a:noFill/>
              </a:ln>
              <a:effectLst/>
              <a:uLnTx/>
              <a:uFillTx/>
              <a:latin typeface="Franklin Gothic Book"/>
              <a:ea typeface="+mn-ea"/>
              <a:cs typeface="+mn-cs"/>
            </a:endParaRPr>
          </a:p>
          <a:p>
            <a:pPr marL="171450" marR="0" lvl="0" indent="-171450" algn="l" defTabSz="914400" rtl="0" eaLnBrk="1" fontAlgn="auto" latinLnBrk="0" hangingPunct="1">
              <a:lnSpc>
                <a:spcPct val="100000"/>
              </a:lnSpc>
              <a:spcBef>
                <a:spcPts val="200"/>
              </a:spcBef>
              <a:spcAft>
                <a:spcPts val="200"/>
              </a:spcAft>
              <a:buClrTx/>
              <a:buSzTx/>
              <a:buFont typeface="Calibri" panose="020F0502020204030204" pitchFamily="34" charset="0"/>
              <a:buChar char="→"/>
              <a:tabLst/>
              <a:defRPr/>
            </a:pPr>
            <a:r>
              <a:rPr kumimoji="0" lang="sv-SE" sz="1000" b="0" i="0" u="none" strike="noStrike" kern="1200" cap="none" spc="0" normalizeH="0" baseline="0" noProof="0">
                <a:ln>
                  <a:noFill/>
                </a:ln>
                <a:effectLst/>
                <a:uLnTx/>
                <a:uFillTx/>
                <a:latin typeface="Franklin Gothic Book"/>
                <a:ea typeface="+mn-ea"/>
                <a:cs typeface="+mn-cs"/>
              </a:rPr>
              <a:t>I menyn finns valet </a:t>
            </a:r>
            <a:r>
              <a:rPr kumimoji="0" lang="sv-SE" sz="1000" b="0" i="1" u="none" strike="noStrike" kern="1200" cap="none" spc="0" normalizeH="0" baseline="0" noProof="0">
                <a:ln>
                  <a:noFill/>
                </a:ln>
                <a:effectLst/>
                <a:uLnTx/>
                <a:uFillTx/>
                <a:latin typeface="Franklin Gothic Book"/>
                <a:ea typeface="+mn-ea"/>
                <a:cs typeface="+mn-cs"/>
              </a:rPr>
              <a:t>Komprimera bilder</a:t>
            </a:r>
            <a:r>
              <a:rPr kumimoji="0" lang="sv-SE" sz="1000" b="0" i="0" u="none" strike="noStrike" kern="1200" cap="none" spc="0" normalizeH="0" baseline="0" noProof="0">
                <a:ln>
                  <a:noFill/>
                </a:ln>
                <a:effectLst/>
                <a:uLnTx/>
                <a:uFillTx/>
                <a:latin typeface="Franklin Gothic Book"/>
                <a:ea typeface="+mn-ea"/>
                <a:cs typeface="+mn-cs"/>
              </a:rPr>
              <a:t>. När du väljer det öppnas en dialogruta. Nu kan du göra dina val.</a:t>
            </a:r>
          </a:p>
          <a:p>
            <a:endParaRPr lang="sv-SE" sz="1000"/>
          </a:p>
        </p:txBody>
      </p:sp>
      <p:sp>
        <p:nvSpPr>
          <p:cNvPr id="10" name="textruta 8">
            <a:extLst>
              <a:ext uri="{FF2B5EF4-FFF2-40B4-BE49-F238E27FC236}">
                <a16:creationId xmlns:a16="http://schemas.microsoft.com/office/drawing/2014/main" id="{BC6C3F85-ECE9-7544-0AE2-B0CB76B1305A}"/>
              </a:ext>
            </a:extLst>
          </p:cNvPr>
          <p:cNvSpPr txBox="1"/>
          <p:nvPr/>
        </p:nvSpPr>
        <p:spPr>
          <a:xfrm>
            <a:off x="630000" y="2537913"/>
            <a:ext cx="2960693" cy="648531"/>
          </a:xfrm>
          <a:prstGeom prst="rect">
            <a:avLst/>
          </a:prstGeom>
          <a:noFill/>
        </p:spPr>
        <p:txBody>
          <a:bodyPr wrap="square" lIns="0" tIns="0" rIns="0" bIns="32659" rtlCol="0">
            <a:spAutoFit/>
          </a:bodyPr>
          <a:lstStyle/>
          <a:p>
            <a:r>
              <a:rPr lang="sv-SE" sz="1000" i="1"/>
              <a:t>Format</a:t>
            </a:r>
            <a:r>
              <a:rPr lang="sv-SE" sz="1000"/>
              <a:t> kallas  olika textformaten som finns i mallen – så som </a:t>
            </a:r>
            <a:r>
              <a:rPr lang="sv-SE" sz="1000" i="1"/>
              <a:t>rubrik, underrubrik </a:t>
            </a:r>
            <a:r>
              <a:rPr lang="sv-SE" sz="1000"/>
              <a:t>och de olika nivåerna i en </a:t>
            </a:r>
            <a:r>
              <a:rPr lang="sv-SE" sz="1000" i="1"/>
              <a:t>punktlista</a:t>
            </a:r>
            <a:r>
              <a:rPr lang="sv-SE" sz="1000"/>
              <a:t>. I mallen är de anpassade efter just era direktiv, så använd dem så som de är inställda.</a:t>
            </a:r>
          </a:p>
        </p:txBody>
      </p:sp>
      <p:sp>
        <p:nvSpPr>
          <p:cNvPr id="13" name="Content Placeholder 5">
            <a:extLst>
              <a:ext uri="{FF2B5EF4-FFF2-40B4-BE49-F238E27FC236}">
                <a16:creationId xmlns:a16="http://schemas.microsoft.com/office/drawing/2014/main" id="{0D231CFD-3F3E-FD9F-A1FB-03595A9A805F}"/>
              </a:ext>
            </a:extLst>
          </p:cNvPr>
          <p:cNvSpPr txBox="1">
            <a:spLocks/>
          </p:cNvSpPr>
          <p:nvPr/>
        </p:nvSpPr>
        <p:spPr>
          <a:xfrm>
            <a:off x="603667" y="3240423"/>
            <a:ext cx="2396155" cy="1542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60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1828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2000"/>
              <a:t>Punktlista nivå 1</a:t>
            </a:r>
          </a:p>
          <a:p>
            <a:pPr lvl="1"/>
            <a:r>
              <a:rPr lang="sv-SE" sz="1800"/>
              <a:t>Punktlista nivå 2</a:t>
            </a:r>
          </a:p>
          <a:p>
            <a:pPr lvl="2"/>
            <a:r>
              <a:rPr lang="sv-SE" sz="1600"/>
              <a:t>Punktlista nivå 3</a:t>
            </a:r>
          </a:p>
          <a:p>
            <a:pPr lvl="3"/>
            <a:r>
              <a:rPr lang="sv-SE" sz="1400"/>
              <a:t>Punktlista nivå 4</a:t>
            </a:r>
          </a:p>
        </p:txBody>
      </p:sp>
      <p:pic>
        <p:nvPicPr>
          <p:cNvPr id="17" name="Bildobjekt 16">
            <a:extLst>
              <a:ext uri="{FF2B5EF4-FFF2-40B4-BE49-F238E27FC236}">
                <a16:creationId xmlns:a16="http://schemas.microsoft.com/office/drawing/2014/main" id="{8A0873FA-EE94-983F-3F19-AF74C5FFE21C}"/>
              </a:ext>
            </a:extLst>
          </p:cNvPr>
          <p:cNvPicPr>
            <a:picLocks noChangeAspect="1"/>
          </p:cNvPicPr>
          <p:nvPr/>
        </p:nvPicPr>
        <p:blipFill>
          <a:blip r:embed="rId3">
            <a:alphaModFix/>
          </a:blip>
          <a:srcRect/>
          <a:stretch/>
        </p:blipFill>
        <p:spPr>
          <a:xfrm>
            <a:off x="630000" y="5028125"/>
            <a:ext cx="2854224" cy="1207968"/>
          </a:xfrm>
          <a:prstGeom prst="rect">
            <a:avLst/>
          </a:prstGeom>
          <a:ln>
            <a:solidFill>
              <a:schemeClr val="tx1">
                <a:lumMod val="50000"/>
                <a:lumOff val="50000"/>
                <a:alpha val="41000"/>
              </a:schemeClr>
            </a:solidFill>
          </a:ln>
        </p:spPr>
      </p:pic>
      <p:sp>
        <p:nvSpPr>
          <p:cNvPr id="21" name="Oval 18">
            <a:extLst>
              <a:ext uri="{FF2B5EF4-FFF2-40B4-BE49-F238E27FC236}">
                <a16:creationId xmlns:a16="http://schemas.microsoft.com/office/drawing/2014/main" id="{109AF540-87D1-866C-80C7-9403CF50FCE2}"/>
              </a:ext>
            </a:extLst>
          </p:cNvPr>
          <p:cNvSpPr/>
          <p:nvPr/>
        </p:nvSpPr>
        <p:spPr>
          <a:xfrm>
            <a:off x="2576976" y="4356072"/>
            <a:ext cx="1336827" cy="133682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sv-SE" sz="800">
                <a:solidFill>
                  <a:schemeClr val="tx1"/>
                </a:solidFill>
              </a:rPr>
              <a:t>När du vill gå upp eller ned en nivå i en punktlista använder du </a:t>
            </a:r>
            <a:r>
              <a:rPr lang="sv-SE" sz="800" i="1">
                <a:solidFill>
                  <a:schemeClr val="tx1"/>
                </a:solidFill>
              </a:rPr>
              <a:t>Öka/Minska indrag</a:t>
            </a:r>
            <a:r>
              <a:rPr lang="sv-SE" sz="800">
                <a:solidFill>
                  <a:schemeClr val="tx1"/>
                </a:solidFill>
              </a:rPr>
              <a:t>. Dessa hittar </a:t>
            </a:r>
          </a:p>
          <a:p>
            <a:pPr algn="ctr"/>
            <a:r>
              <a:rPr lang="sv-SE" sz="800">
                <a:solidFill>
                  <a:schemeClr val="tx1"/>
                </a:solidFill>
              </a:rPr>
              <a:t>du här</a:t>
            </a:r>
          </a:p>
        </p:txBody>
      </p:sp>
      <p:sp>
        <p:nvSpPr>
          <p:cNvPr id="23" name="Arc 23">
            <a:extLst>
              <a:ext uri="{FF2B5EF4-FFF2-40B4-BE49-F238E27FC236}">
                <a16:creationId xmlns:a16="http://schemas.microsoft.com/office/drawing/2014/main" id="{22E5A68B-6D0F-339F-9B6D-A3DDBD04BAAB}"/>
              </a:ext>
            </a:extLst>
          </p:cNvPr>
          <p:cNvSpPr/>
          <p:nvPr/>
        </p:nvSpPr>
        <p:spPr>
          <a:xfrm>
            <a:off x="2205959" y="4739170"/>
            <a:ext cx="615299" cy="480066"/>
          </a:xfrm>
          <a:prstGeom prst="arc">
            <a:avLst>
              <a:gd name="adj1" fmla="val 10919847"/>
              <a:gd name="adj2" fmla="val 17708357"/>
            </a:avLst>
          </a:prstGeom>
          <a:ln>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pic>
        <p:nvPicPr>
          <p:cNvPr id="45" name="Bildobjekt 44">
            <a:extLst>
              <a:ext uri="{FF2B5EF4-FFF2-40B4-BE49-F238E27FC236}">
                <a16:creationId xmlns:a16="http://schemas.microsoft.com/office/drawing/2014/main" id="{8433CA45-27AA-8FE8-793A-A54E45D6AB97}"/>
              </a:ext>
            </a:extLst>
          </p:cNvPr>
          <p:cNvPicPr>
            <a:picLocks noChangeAspect="1"/>
          </p:cNvPicPr>
          <p:nvPr/>
        </p:nvPicPr>
        <p:blipFill>
          <a:blip r:embed="rId4"/>
          <a:stretch>
            <a:fillRect/>
          </a:stretch>
        </p:blipFill>
        <p:spPr>
          <a:xfrm>
            <a:off x="6853553" y="4375008"/>
            <a:ext cx="3181596" cy="1860542"/>
          </a:xfrm>
          <a:prstGeom prst="rect">
            <a:avLst/>
          </a:prstGeom>
          <a:ln>
            <a:solidFill>
              <a:schemeClr val="tx1">
                <a:lumMod val="50000"/>
                <a:lumOff val="50000"/>
              </a:schemeClr>
            </a:solidFill>
          </a:ln>
        </p:spPr>
      </p:pic>
      <p:sp>
        <p:nvSpPr>
          <p:cNvPr id="46" name="Oval 14">
            <a:extLst>
              <a:ext uri="{FF2B5EF4-FFF2-40B4-BE49-F238E27FC236}">
                <a16:creationId xmlns:a16="http://schemas.microsoft.com/office/drawing/2014/main" id="{CFBA9CEE-0654-A35E-F1C9-D89C581FC158}"/>
              </a:ext>
            </a:extLst>
          </p:cNvPr>
          <p:cNvSpPr/>
          <p:nvPr/>
        </p:nvSpPr>
        <p:spPr>
          <a:xfrm>
            <a:off x="5327569" y="3860124"/>
            <a:ext cx="1229867" cy="12298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200"/>
              </a:spcBef>
              <a:spcAft>
                <a:spcPts val="200"/>
              </a:spcAft>
            </a:pPr>
            <a:r>
              <a:rPr lang="sv-SE" sz="800">
                <a:solidFill>
                  <a:schemeClr val="tx1"/>
                </a:solidFill>
              </a:rPr>
              <a:t>Klicka ur </a:t>
            </a:r>
            <a:r>
              <a:rPr lang="sv-SE" sz="800" i="1">
                <a:solidFill>
                  <a:schemeClr val="tx1"/>
                </a:solidFill>
              </a:rPr>
              <a:t>Använd endast på den här bilden </a:t>
            </a:r>
            <a:r>
              <a:rPr lang="sv-SE" sz="800">
                <a:solidFill>
                  <a:schemeClr val="tx1"/>
                </a:solidFill>
              </a:rPr>
              <a:t>om du vill komprimera alla bilder i din presentation</a:t>
            </a:r>
            <a:endParaRPr lang="sv-SE" sz="800" i="1">
              <a:solidFill>
                <a:schemeClr val="tx1"/>
              </a:solidFill>
            </a:endParaRPr>
          </a:p>
        </p:txBody>
      </p:sp>
      <p:sp>
        <p:nvSpPr>
          <p:cNvPr id="47" name="Arc 17">
            <a:extLst>
              <a:ext uri="{FF2B5EF4-FFF2-40B4-BE49-F238E27FC236}">
                <a16:creationId xmlns:a16="http://schemas.microsoft.com/office/drawing/2014/main" id="{6B4DDA60-A880-BCB9-6B9B-FFE0D2151FC4}"/>
              </a:ext>
            </a:extLst>
          </p:cNvPr>
          <p:cNvSpPr/>
          <p:nvPr/>
        </p:nvSpPr>
        <p:spPr>
          <a:xfrm rot="20488477" flipH="1">
            <a:off x="6447123" y="4147500"/>
            <a:ext cx="720452" cy="678800"/>
          </a:xfrm>
          <a:prstGeom prst="arc">
            <a:avLst>
              <a:gd name="adj1" fmla="val 1114237"/>
              <a:gd name="adj2" fmla="val 4451064"/>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7" name="Oval 14">
            <a:extLst>
              <a:ext uri="{FF2B5EF4-FFF2-40B4-BE49-F238E27FC236}">
                <a16:creationId xmlns:a16="http://schemas.microsoft.com/office/drawing/2014/main" id="{4E2A3050-A13D-5F3D-40A5-6C831EA11772}"/>
              </a:ext>
            </a:extLst>
          </p:cNvPr>
          <p:cNvSpPr/>
          <p:nvPr/>
        </p:nvSpPr>
        <p:spPr>
          <a:xfrm>
            <a:off x="5602811" y="5255840"/>
            <a:ext cx="1144224" cy="114422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200"/>
              </a:spcBef>
              <a:spcAft>
                <a:spcPts val="200"/>
              </a:spcAft>
            </a:pPr>
            <a:r>
              <a:rPr lang="sv-SE" sz="800">
                <a:solidFill>
                  <a:schemeClr val="tx1"/>
                </a:solidFill>
              </a:rPr>
              <a:t>Här väljer du vilken upplösning du vill komprimera till</a:t>
            </a:r>
            <a:endParaRPr lang="sv-SE" sz="800" i="1">
              <a:solidFill>
                <a:schemeClr val="tx1"/>
              </a:solidFill>
            </a:endParaRPr>
          </a:p>
        </p:txBody>
      </p:sp>
      <p:sp>
        <p:nvSpPr>
          <p:cNvPr id="68" name="Arc 13">
            <a:extLst>
              <a:ext uri="{FF2B5EF4-FFF2-40B4-BE49-F238E27FC236}">
                <a16:creationId xmlns:a16="http://schemas.microsoft.com/office/drawing/2014/main" id="{3C6268B5-15D8-DAB1-7755-B9844FFA15A0}"/>
              </a:ext>
            </a:extLst>
          </p:cNvPr>
          <p:cNvSpPr/>
          <p:nvPr/>
        </p:nvSpPr>
        <p:spPr>
          <a:xfrm rot="20730155">
            <a:off x="6409549" y="5265090"/>
            <a:ext cx="587917" cy="464131"/>
          </a:xfrm>
          <a:prstGeom prst="arc">
            <a:avLst>
              <a:gd name="adj1" fmla="val 13510225"/>
              <a:gd name="adj2" fmla="val 18864888"/>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9" name="Oval 14">
            <a:extLst>
              <a:ext uri="{FF2B5EF4-FFF2-40B4-BE49-F238E27FC236}">
                <a16:creationId xmlns:a16="http://schemas.microsoft.com/office/drawing/2014/main" id="{ADE49572-4FF1-162E-B8AE-5B9EAF8F654F}"/>
              </a:ext>
            </a:extLst>
          </p:cNvPr>
          <p:cNvSpPr/>
          <p:nvPr/>
        </p:nvSpPr>
        <p:spPr>
          <a:xfrm>
            <a:off x="9255229" y="3671653"/>
            <a:ext cx="1339434" cy="133943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Bef>
                <a:spcPts val="200"/>
              </a:spcBef>
              <a:spcAft>
                <a:spcPts val="200"/>
              </a:spcAft>
            </a:pPr>
            <a:r>
              <a:rPr lang="sv-SE" sz="800" b="1">
                <a:solidFill>
                  <a:schemeClr val="tx1"/>
                </a:solidFill>
              </a:rPr>
              <a:t>Viktigt! </a:t>
            </a:r>
          </a:p>
          <a:p>
            <a:pPr algn="ctr">
              <a:spcBef>
                <a:spcPts val="200"/>
              </a:spcBef>
              <a:spcAft>
                <a:spcPts val="200"/>
              </a:spcAft>
            </a:pPr>
            <a:r>
              <a:rPr lang="sv-SE" sz="800">
                <a:solidFill>
                  <a:schemeClr val="tx1"/>
                </a:solidFill>
              </a:rPr>
              <a:t>När du väl komprimerat</a:t>
            </a:r>
            <a:br>
              <a:rPr lang="sv-SE" sz="800">
                <a:solidFill>
                  <a:schemeClr val="tx1"/>
                </a:solidFill>
              </a:rPr>
            </a:br>
            <a:r>
              <a:rPr lang="sv-SE" sz="800">
                <a:solidFill>
                  <a:schemeClr val="tx1"/>
                </a:solidFill>
              </a:rPr>
              <a:t>kan du inte återställa</a:t>
            </a:r>
            <a:br>
              <a:rPr lang="sv-SE" sz="800">
                <a:solidFill>
                  <a:schemeClr val="tx1"/>
                </a:solidFill>
              </a:rPr>
            </a:br>
            <a:r>
              <a:rPr lang="sv-SE" sz="800">
                <a:solidFill>
                  <a:schemeClr val="tx1"/>
                </a:solidFill>
              </a:rPr>
              <a:t>bilderna om du behöver,</a:t>
            </a:r>
            <a:br>
              <a:rPr lang="sv-SE" sz="800">
                <a:solidFill>
                  <a:schemeClr val="tx1"/>
                </a:solidFill>
              </a:rPr>
            </a:br>
            <a:r>
              <a:rPr lang="sv-SE" sz="800">
                <a:solidFill>
                  <a:schemeClr val="tx1"/>
                </a:solidFill>
              </a:rPr>
              <a:t>utan måste då klistra</a:t>
            </a:r>
            <a:br>
              <a:rPr lang="sv-SE" sz="800">
                <a:solidFill>
                  <a:schemeClr val="tx1"/>
                </a:solidFill>
              </a:rPr>
            </a:br>
            <a:r>
              <a:rPr lang="sv-SE" sz="800">
                <a:solidFill>
                  <a:schemeClr val="tx1"/>
                </a:solidFill>
              </a:rPr>
              <a:t>in dem på nytt</a:t>
            </a:r>
          </a:p>
        </p:txBody>
      </p:sp>
      <p:sp>
        <p:nvSpPr>
          <p:cNvPr id="12" name="Rubrik 11">
            <a:extLst>
              <a:ext uri="{FF2B5EF4-FFF2-40B4-BE49-F238E27FC236}">
                <a16:creationId xmlns:a16="http://schemas.microsoft.com/office/drawing/2014/main" id="{B48AE789-A70F-E668-E26B-C51F9BDAEAEE}"/>
              </a:ext>
            </a:extLst>
          </p:cNvPr>
          <p:cNvSpPr>
            <a:spLocks noGrp="1"/>
          </p:cNvSpPr>
          <p:nvPr>
            <p:ph type="title"/>
          </p:nvPr>
        </p:nvSpPr>
        <p:spPr/>
        <p:txBody>
          <a:bodyPr/>
          <a:lstStyle/>
          <a:p>
            <a:r>
              <a:rPr kumimoji="0" lang="sv-SE" sz="4150" b="0" i="0" u="none" strike="noStrike" kern="1200" cap="none" spc="0" normalizeH="0" baseline="0" noProof="0">
                <a:ln>
                  <a:noFill/>
                </a:ln>
                <a:solidFill>
                  <a:prstClr val="white"/>
                </a:solidFill>
                <a:effectLst/>
                <a:uLnTx/>
                <a:uFillTx/>
                <a:latin typeface="Franklin Gothic Medium"/>
                <a:ea typeface="+mj-ea"/>
                <a:cs typeface="+mj-cs"/>
              </a:rPr>
              <a:t>Instruktioner</a:t>
            </a:r>
            <a:br>
              <a:rPr kumimoji="0" lang="sv-SE" sz="4150" b="0" i="0" u="none" strike="noStrike" kern="1200" cap="none" spc="0" normalizeH="0" baseline="0" noProof="0">
                <a:ln>
                  <a:noFill/>
                </a:ln>
                <a:solidFill>
                  <a:prstClr val="white"/>
                </a:solidFill>
                <a:effectLst/>
                <a:uLnTx/>
                <a:uFillTx/>
                <a:latin typeface="Franklin Gothic Medium"/>
                <a:ea typeface="+mj-ea"/>
                <a:cs typeface="+mj-cs"/>
              </a:rPr>
            </a:br>
            <a:r>
              <a:rPr kumimoji="0" lang="sv-SE" sz="2000" b="0" i="0" u="none" strike="noStrike" kern="1200" cap="none" spc="0" normalizeH="0" baseline="0" noProof="0">
                <a:ln>
                  <a:noFill/>
                </a:ln>
                <a:solidFill>
                  <a:prstClr val="white"/>
                </a:solidFill>
                <a:effectLst/>
                <a:uLnTx/>
                <a:uFillTx/>
                <a:latin typeface="Franklin Gothic Medium"/>
                <a:ea typeface="+mj-ea"/>
                <a:cs typeface="+mj-cs"/>
              </a:rPr>
              <a:t>Dold sida, visas inte vid utskrift</a:t>
            </a:r>
            <a:endParaRPr lang="sv-SE"/>
          </a:p>
        </p:txBody>
      </p:sp>
    </p:spTree>
    <p:extLst>
      <p:ext uri="{BB962C8B-B14F-4D97-AF65-F5344CB8AC3E}">
        <p14:creationId xmlns:p14="http://schemas.microsoft.com/office/powerpoint/2010/main" val="3409413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Hållbar Scoutkår">
            <a:hlinkClick r:id="" action="ppaction://media"/>
            <a:extLst>
              <a:ext uri="{FF2B5EF4-FFF2-40B4-BE49-F238E27FC236}">
                <a16:creationId xmlns:a16="http://schemas.microsoft.com/office/drawing/2014/main" id="{C0787943-1EE7-412B-4CEB-B5979C4B42C5}"/>
              </a:ext>
            </a:extLst>
          </p:cNvPr>
          <p:cNvPicPr>
            <a:picLocks noGrp="1" noRot="1" noChangeAspect="1"/>
          </p:cNvPicPr>
          <p:nvPr>
            <p:ph idx="1"/>
            <a:videoFile r:link="rId1"/>
          </p:nvPr>
        </p:nvPicPr>
        <p:blipFill>
          <a:blip r:embed="rId4"/>
          <a:stretch>
            <a:fillRect/>
          </a:stretch>
        </p:blipFill>
        <p:spPr>
          <a:xfrm>
            <a:off x="1268832" y="1138322"/>
            <a:ext cx="9654334" cy="5379703"/>
          </a:xfrm>
          <a:noFill/>
        </p:spPr>
      </p:pic>
    </p:spTree>
    <p:extLst>
      <p:ext uri="{BB962C8B-B14F-4D97-AF65-F5344CB8AC3E}">
        <p14:creationId xmlns:p14="http://schemas.microsoft.com/office/powerpoint/2010/main" val="1072443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A665EAC-0685-5818-A52C-F1309DF1FBA2}"/>
              </a:ext>
            </a:extLst>
          </p:cNvPr>
          <p:cNvSpPr>
            <a:spLocks noGrp="1"/>
          </p:cNvSpPr>
          <p:nvPr>
            <p:ph type="title"/>
          </p:nvPr>
        </p:nvSpPr>
        <p:spPr/>
        <p:txBody>
          <a:bodyPr/>
          <a:lstStyle/>
          <a:p>
            <a:pPr algn="ctr"/>
            <a:r>
              <a:rPr lang="sv-SE" dirty="0" err="1">
                <a:solidFill>
                  <a:srgbClr val="FFFFFF"/>
                </a:solidFill>
              </a:rPr>
              <a:t>Thank</a:t>
            </a:r>
            <a:r>
              <a:rPr lang="sv-SE" dirty="0">
                <a:solidFill>
                  <a:srgbClr val="FFFFFF"/>
                </a:solidFill>
              </a:rPr>
              <a:t> </a:t>
            </a:r>
            <a:r>
              <a:rPr lang="sv-SE" dirty="0" err="1">
                <a:solidFill>
                  <a:srgbClr val="FFFFFF"/>
                </a:solidFill>
              </a:rPr>
              <a:t>you</a:t>
            </a:r>
            <a:r>
              <a:rPr lang="sv-SE" dirty="0">
                <a:solidFill>
                  <a:srgbClr val="FFFFFF"/>
                </a:solidFill>
              </a:rPr>
              <a:t> for </a:t>
            </a:r>
            <a:r>
              <a:rPr lang="sv-SE" dirty="0" err="1">
                <a:solidFill>
                  <a:srgbClr val="FFFFFF"/>
                </a:solidFill>
              </a:rPr>
              <a:t>participating</a:t>
            </a:r>
            <a:r>
              <a:rPr lang="sv-SE" dirty="0">
                <a:solidFill>
                  <a:srgbClr val="FFFFFF"/>
                </a:solidFill>
              </a:rPr>
              <a:t>!</a:t>
            </a:r>
          </a:p>
        </p:txBody>
      </p:sp>
      <p:sp>
        <p:nvSpPr>
          <p:cNvPr id="3" name="Platshållare för innehåll 2">
            <a:extLst>
              <a:ext uri="{FF2B5EF4-FFF2-40B4-BE49-F238E27FC236}">
                <a16:creationId xmlns:a16="http://schemas.microsoft.com/office/drawing/2014/main" id="{3EC20661-07B6-C5FE-B423-C82BC04E7CC0}"/>
              </a:ext>
            </a:extLst>
          </p:cNvPr>
          <p:cNvSpPr>
            <a:spLocks noGrp="1"/>
          </p:cNvSpPr>
          <p:nvPr>
            <p:ph sz="half" idx="1"/>
          </p:nvPr>
        </p:nvSpPr>
        <p:spPr>
          <a:xfrm>
            <a:off x="623887" y="2829789"/>
            <a:ext cx="5442239" cy="3347173"/>
          </a:xfrm>
          <a:solidFill>
            <a:srgbClr val="CA540F">
              <a:alpha val="23000"/>
            </a:srgbClr>
          </a:solidFill>
        </p:spPr>
        <p:txBody>
          <a:bodyPr vert="horz" lIns="0" tIns="0" rIns="0" bIns="0" rtlCol="0" anchor="t">
            <a:noAutofit/>
          </a:bodyPr>
          <a:lstStyle/>
          <a:p>
            <a:r>
              <a:rPr lang="sv-SE" dirty="0">
                <a:solidFill>
                  <a:schemeClr val="bg1"/>
                </a:solidFill>
              </a:rPr>
              <a:t>Contact </a:t>
            </a:r>
            <a:r>
              <a:rPr lang="sv-SE" err="1">
                <a:solidFill>
                  <a:schemeClr val="bg1"/>
                </a:solidFill>
              </a:rPr>
              <a:t>details</a:t>
            </a:r>
            <a:r>
              <a:rPr lang="sv-SE" dirty="0">
                <a:solidFill>
                  <a:schemeClr val="bg1"/>
                </a:solidFill>
              </a:rPr>
              <a:t> Finland</a:t>
            </a:r>
          </a:p>
        </p:txBody>
      </p:sp>
      <p:sp>
        <p:nvSpPr>
          <p:cNvPr id="4" name="Platshållare för innehåll 3">
            <a:extLst>
              <a:ext uri="{FF2B5EF4-FFF2-40B4-BE49-F238E27FC236}">
                <a16:creationId xmlns:a16="http://schemas.microsoft.com/office/drawing/2014/main" id="{22832B9C-91D7-7462-0A5D-EFFE4EC3897D}"/>
              </a:ext>
            </a:extLst>
          </p:cNvPr>
          <p:cNvSpPr>
            <a:spLocks noGrp="1"/>
          </p:cNvSpPr>
          <p:nvPr>
            <p:ph sz="half" idx="2"/>
          </p:nvPr>
        </p:nvSpPr>
        <p:spPr>
          <a:xfrm>
            <a:off x="6125874" y="2829789"/>
            <a:ext cx="5442238" cy="3347173"/>
          </a:xfrm>
          <a:solidFill>
            <a:srgbClr val="CA540F">
              <a:alpha val="42000"/>
            </a:srgbClr>
          </a:solidFill>
        </p:spPr>
        <p:txBody>
          <a:bodyPr vert="horz" lIns="0" tIns="0" rIns="0" bIns="0" rtlCol="0" anchor="t">
            <a:noAutofit/>
          </a:bodyPr>
          <a:lstStyle/>
          <a:p>
            <a:pPr marL="0" indent="0">
              <a:buNone/>
            </a:pPr>
            <a:r>
              <a:rPr lang="sv-SE" b="1" dirty="0">
                <a:solidFill>
                  <a:schemeClr val="bg1"/>
                </a:solidFill>
              </a:rPr>
              <a:t>Sweden</a:t>
            </a:r>
          </a:p>
          <a:p>
            <a:r>
              <a:rPr lang="sv-SE" b="1" dirty="0">
                <a:solidFill>
                  <a:schemeClr val="bg1"/>
                </a:solidFill>
              </a:rPr>
              <a:t>Cecilia Wesslén, </a:t>
            </a:r>
            <a:r>
              <a:rPr lang="sv-SE" b="1" err="1">
                <a:solidFill>
                  <a:schemeClr val="bg1"/>
                </a:solidFill>
              </a:rPr>
              <a:t>sustainability</a:t>
            </a:r>
            <a:r>
              <a:rPr lang="sv-SE" b="1" dirty="0">
                <a:solidFill>
                  <a:schemeClr val="bg1"/>
                </a:solidFill>
              </a:rPr>
              <a:t> manager</a:t>
            </a:r>
          </a:p>
          <a:p>
            <a:pPr marL="0" indent="0">
              <a:buNone/>
            </a:pPr>
            <a:r>
              <a:rPr lang="sv-SE" b="1" dirty="0">
                <a:solidFill>
                  <a:schemeClr val="bg1"/>
                </a:solidFill>
              </a:rPr>
              <a:t>Cecilia.wesslen@scouterna.se</a:t>
            </a:r>
          </a:p>
          <a:p>
            <a:r>
              <a:rPr lang="sv-SE" b="1" dirty="0">
                <a:solidFill>
                  <a:schemeClr val="bg1"/>
                </a:solidFill>
              </a:rPr>
              <a:t>Mikael Stark, </a:t>
            </a:r>
            <a:r>
              <a:rPr lang="sv-SE" b="1" err="1">
                <a:solidFill>
                  <a:schemeClr val="bg1"/>
                </a:solidFill>
              </a:rPr>
              <a:t>project</a:t>
            </a:r>
            <a:r>
              <a:rPr lang="sv-SE" b="1" dirty="0">
                <a:solidFill>
                  <a:schemeClr val="bg1"/>
                </a:solidFill>
              </a:rPr>
              <a:t> manager</a:t>
            </a:r>
          </a:p>
          <a:p>
            <a:pPr marL="0" indent="0">
              <a:buNone/>
            </a:pPr>
            <a:r>
              <a:rPr lang="sv-SE" b="1" dirty="0">
                <a:solidFill>
                  <a:schemeClr val="bg1"/>
                </a:solidFill>
              </a:rPr>
              <a:t>Mikael.stark@scouterna.se</a:t>
            </a:r>
          </a:p>
          <a:p>
            <a:endParaRPr lang="sv-SE" b="1" dirty="0"/>
          </a:p>
          <a:p>
            <a:r>
              <a:rPr lang="sv-SE" b="1" dirty="0">
                <a:solidFill>
                  <a:schemeClr val="bg1"/>
                </a:solidFill>
              </a:rPr>
              <a:t>QR kod!</a:t>
            </a:r>
          </a:p>
          <a:p>
            <a:endParaRPr lang="sv-SE" dirty="0"/>
          </a:p>
        </p:txBody>
      </p:sp>
    </p:spTree>
    <p:extLst>
      <p:ext uri="{BB962C8B-B14F-4D97-AF65-F5344CB8AC3E}">
        <p14:creationId xmlns:p14="http://schemas.microsoft.com/office/powerpoint/2010/main" val="641213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descr="En bild som visar gräs, träd, utomhus, växt&#10;&#10;Automatiskt genererad beskrivning">
            <a:extLst>
              <a:ext uri="{FF2B5EF4-FFF2-40B4-BE49-F238E27FC236}">
                <a16:creationId xmlns:a16="http://schemas.microsoft.com/office/drawing/2014/main" id="{7D5AF70B-371D-6815-F1A2-2F141C943C5D}"/>
              </a:ext>
            </a:extLst>
          </p:cNvPr>
          <p:cNvPicPr>
            <a:picLocks noGrp="1" noChangeAspect="1"/>
          </p:cNvPicPr>
          <p:nvPr>
            <p:ph type="pic" sz="quarter" idx="10"/>
          </p:nvPr>
        </p:nvPicPr>
        <p:blipFill>
          <a:blip r:embed="rId3"/>
          <a:srcRect l="6" r="6"/>
          <a:stretch>
            <a:fillRect/>
          </a:stretch>
        </p:blipFill>
        <p:spPr/>
      </p:pic>
      <p:sp>
        <p:nvSpPr>
          <p:cNvPr id="8" name="Platshållare för text 7">
            <a:extLst>
              <a:ext uri="{FF2B5EF4-FFF2-40B4-BE49-F238E27FC236}">
                <a16:creationId xmlns:a16="http://schemas.microsoft.com/office/drawing/2014/main" id="{AD025AB8-AB17-8BB4-F504-43FD32386DE8}"/>
              </a:ext>
            </a:extLst>
          </p:cNvPr>
          <p:cNvSpPr>
            <a:spLocks noGrp="1"/>
          </p:cNvSpPr>
          <p:nvPr>
            <p:ph type="body" sz="quarter" idx="11"/>
          </p:nvPr>
        </p:nvSpPr>
        <p:spPr>
          <a:xfrm>
            <a:off x="279748" y="2554267"/>
            <a:ext cx="5243687" cy="1527914"/>
          </a:xfrm>
        </p:spPr>
        <p:txBody>
          <a:bodyPr/>
          <a:lstStyle/>
          <a:p>
            <a:endParaRPr lang="sv-SE"/>
          </a:p>
        </p:txBody>
      </p:sp>
      <p:pic>
        <p:nvPicPr>
          <p:cNvPr id="2" name="Kuva 1" descr="Tiedosto:Suomen Partiolaisten logo.svg – Wikipedia">
            <a:extLst>
              <a:ext uri="{FF2B5EF4-FFF2-40B4-BE49-F238E27FC236}">
                <a16:creationId xmlns:a16="http://schemas.microsoft.com/office/drawing/2014/main" id="{9A6DC179-D992-63FF-0FE2-2396C81768FE}"/>
              </a:ext>
            </a:extLst>
          </p:cNvPr>
          <p:cNvPicPr>
            <a:picLocks noChangeAspect="1"/>
          </p:cNvPicPr>
          <p:nvPr/>
        </p:nvPicPr>
        <p:blipFill>
          <a:blip r:embed="rId4"/>
          <a:stretch>
            <a:fillRect/>
          </a:stretch>
        </p:blipFill>
        <p:spPr>
          <a:xfrm>
            <a:off x="6569551" y="2229231"/>
            <a:ext cx="4940135" cy="2174510"/>
          </a:xfrm>
          <a:prstGeom prst="rect">
            <a:avLst/>
          </a:prstGeom>
        </p:spPr>
      </p:pic>
    </p:spTree>
    <p:extLst>
      <p:ext uri="{BB962C8B-B14F-4D97-AF65-F5344CB8AC3E}">
        <p14:creationId xmlns:p14="http://schemas.microsoft.com/office/powerpoint/2010/main" val="3289012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person, utomhus, hand, växt&#10;&#10;Automatiskt genererad beskrivning">
            <a:extLst>
              <a:ext uri="{FF2B5EF4-FFF2-40B4-BE49-F238E27FC236}">
                <a16:creationId xmlns:a16="http://schemas.microsoft.com/office/drawing/2014/main" id="{D9BAA977-0D4A-C5F9-B11D-18FC5D04A25D}"/>
              </a:ext>
            </a:extLst>
          </p:cNvPr>
          <p:cNvPicPr>
            <a:picLocks noGrp="1" noChangeAspect="1"/>
          </p:cNvPicPr>
          <p:nvPr>
            <p:ph type="pic" sz="quarter" idx="13"/>
          </p:nvPr>
        </p:nvPicPr>
        <p:blipFill rotWithShape="1">
          <a:blip r:embed="rId2"/>
          <a:srcRect l="12839" r="27290" b="-1"/>
          <a:stretch/>
        </p:blipFill>
        <p:spPr>
          <a:xfrm>
            <a:off x="6040882" y="10"/>
            <a:ext cx="6151118" cy="6857990"/>
          </a:xfrm>
          <a:noFill/>
        </p:spPr>
      </p:pic>
      <p:sp>
        <p:nvSpPr>
          <p:cNvPr id="3" name="Rubrik 2">
            <a:extLst>
              <a:ext uri="{FF2B5EF4-FFF2-40B4-BE49-F238E27FC236}">
                <a16:creationId xmlns:a16="http://schemas.microsoft.com/office/drawing/2014/main" id="{446E2573-A92F-3A08-8583-F91421ED2670}"/>
              </a:ext>
            </a:extLst>
          </p:cNvPr>
          <p:cNvSpPr>
            <a:spLocks noGrp="1"/>
          </p:cNvSpPr>
          <p:nvPr>
            <p:ph type="title"/>
          </p:nvPr>
        </p:nvSpPr>
        <p:spPr>
          <a:xfrm>
            <a:off x="623887" y="1149291"/>
            <a:ext cx="5254399" cy="970021"/>
          </a:xfrm>
        </p:spPr>
        <p:txBody>
          <a:bodyPr anchor="b">
            <a:normAutofit/>
          </a:bodyPr>
          <a:lstStyle/>
          <a:p>
            <a:r>
              <a:rPr lang="sv-SE" dirty="0" err="1"/>
              <a:t>Outline</a:t>
            </a:r>
          </a:p>
        </p:txBody>
      </p:sp>
      <p:sp>
        <p:nvSpPr>
          <p:cNvPr id="4" name="Platshållare för innehåll 3">
            <a:extLst>
              <a:ext uri="{FF2B5EF4-FFF2-40B4-BE49-F238E27FC236}">
                <a16:creationId xmlns:a16="http://schemas.microsoft.com/office/drawing/2014/main" id="{15890E21-8159-F425-E27A-0483003B5041}"/>
              </a:ext>
            </a:extLst>
          </p:cNvPr>
          <p:cNvSpPr>
            <a:spLocks noGrp="1"/>
          </p:cNvSpPr>
          <p:nvPr>
            <p:ph sz="half" idx="1"/>
          </p:nvPr>
        </p:nvSpPr>
        <p:spPr>
          <a:xfrm>
            <a:off x="623887" y="2247899"/>
            <a:ext cx="5254399" cy="3929063"/>
          </a:xfrm>
        </p:spPr>
        <p:txBody>
          <a:bodyPr vert="horz" lIns="0" tIns="0" rIns="0" bIns="0" rtlCol="0" anchor="t">
            <a:normAutofit/>
          </a:bodyPr>
          <a:lstStyle/>
          <a:p>
            <a:r>
              <a:rPr lang="sv-SE" sz="2800" dirty="0"/>
              <a:t>Short check in</a:t>
            </a:r>
          </a:p>
          <a:p>
            <a:r>
              <a:rPr lang="sv-SE" sz="2800" dirty="0"/>
              <a:t>Intro from Finland</a:t>
            </a:r>
          </a:p>
          <a:p>
            <a:r>
              <a:rPr lang="sv-SE" sz="2800" err="1"/>
              <a:t>What</a:t>
            </a:r>
            <a:r>
              <a:rPr lang="sv-SE" sz="2800" dirty="0"/>
              <a:t> </a:t>
            </a:r>
            <a:r>
              <a:rPr lang="sv-SE" sz="2800" err="1"/>
              <a:t>did</a:t>
            </a:r>
            <a:r>
              <a:rPr lang="sv-SE" sz="2800" dirty="0"/>
              <a:t> Sweden do?</a:t>
            </a:r>
          </a:p>
          <a:p>
            <a:r>
              <a:rPr lang="sv-SE" sz="2800" err="1"/>
              <a:t>About</a:t>
            </a:r>
            <a:r>
              <a:rPr lang="sv-SE" sz="2800" dirty="0"/>
              <a:t> the </a:t>
            </a:r>
            <a:r>
              <a:rPr lang="sv-SE" sz="2800" err="1"/>
              <a:t>certificate</a:t>
            </a:r>
            <a:endParaRPr lang="sv-SE" sz="2800" dirty="0"/>
          </a:p>
          <a:p>
            <a:r>
              <a:rPr lang="sv-SE" sz="2800" dirty="0"/>
              <a:t>Workshop!</a:t>
            </a:r>
          </a:p>
          <a:p>
            <a:r>
              <a:rPr lang="sv-SE" sz="2800" dirty="0"/>
              <a:t>Short check </a:t>
            </a:r>
            <a:r>
              <a:rPr lang="sv-SE" sz="2800" err="1"/>
              <a:t>out</a:t>
            </a:r>
            <a:endParaRPr lang="sv-SE" sz="2400" dirty="0"/>
          </a:p>
        </p:txBody>
      </p:sp>
    </p:spTree>
    <p:extLst>
      <p:ext uri="{BB962C8B-B14F-4D97-AF65-F5344CB8AC3E}">
        <p14:creationId xmlns:p14="http://schemas.microsoft.com/office/powerpoint/2010/main" val="4284253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E61F1E3-BECB-213F-BCE2-8023C9330A9F}"/>
              </a:ext>
            </a:extLst>
          </p:cNvPr>
          <p:cNvSpPr>
            <a:spLocks noGrp="1"/>
          </p:cNvSpPr>
          <p:nvPr>
            <p:ph type="title"/>
          </p:nvPr>
        </p:nvSpPr>
        <p:spPr>
          <a:xfrm>
            <a:off x="13766679" y="1179301"/>
            <a:ext cx="4694312" cy="1728192"/>
          </a:xfrm>
        </p:spPr>
        <p:txBody>
          <a:bodyPr/>
          <a:lstStyle/>
          <a:p>
            <a:endParaRPr lang="fi-FI"/>
          </a:p>
        </p:txBody>
      </p:sp>
      <p:sp>
        <p:nvSpPr>
          <p:cNvPr id="3" name="Sisällön paikkamerkki 2">
            <a:extLst>
              <a:ext uri="{FF2B5EF4-FFF2-40B4-BE49-F238E27FC236}">
                <a16:creationId xmlns:a16="http://schemas.microsoft.com/office/drawing/2014/main" id="{12CAE56C-D91F-3E6C-40C2-B8AF19A26D73}"/>
              </a:ext>
            </a:extLst>
          </p:cNvPr>
          <p:cNvSpPr>
            <a:spLocks noGrp="1"/>
          </p:cNvSpPr>
          <p:nvPr>
            <p:ph idx="1"/>
          </p:nvPr>
        </p:nvSpPr>
        <p:spPr>
          <a:xfrm>
            <a:off x="12822300" y="2233553"/>
            <a:ext cx="4863787" cy="3982221"/>
          </a:xfrm>
        </p:spPr>
        <p:txBody>
          <a:bodyPr/>
          <a:lstStyle/>
          <a:p>
            <a:endParaRPr lang="fi-FI"/>
          </a:p>
        </p:txBody>
      </p:sp>
      <p:sp>
        <p:nvSpPr>
          <p:cNvPr id="5" name="Sisällön paikkamerkki 2">
            <a:extLst>
              <a:ext uri="{FF2B5EF4-FFF2-40B4-BE49-F238E27FC236}">
                <a16:creationId xmlns:a16="http://schemas.microsoft.com/office/drawing/2014/main" id="{9ABEDACA-CF50-54FB-669C-EFF94DA0BC61}"/>
              </a:ext>
            </a:extLst>
          </p:cNvPr>
          <p:cNvSpPr txBox="1">
            <a:spLocks/>
          </p:cNvSpPr>
          <p:nvPr/>
        </p:nvSpPr>
        <p:spPr>
          <a:xfrm>
            <a:off x="569723" y="1464499"/>
            <a:ext cx="6503436" cy="4351338"/>
          </a:xfrm>
          <a:prstGeom prst="rect">
            <a:avLst/>
          </a:prstGeom>
        </p:spPr>
        <p:txBody>
          <a:bodyPr vert="horz" lIns="91440" tIns="45720" rIns="91440" bIns="45720" rtlCol="0" anchor="t">
            <a:normAutofit/>
          </a:bodyPr>
          <a:lstStyle>
            <a:lvl1pPr marL="342900" indent="-342900" algn="l" defTabSz="914400" rtl="0" eaLnBrk="1" latinLnBrk="0" hangingPunct="1">
              <a:lnSpc>
                <a:spcPts val="2000"/>
              </a:lnSpc>
              <a:spcBef>
                <a:spcPts val="0"/>
              </a:spcBef>
              <a:spcAft>
                <a:spcPts val="1200"/>
              </a:spcAft>
              <a:buFontTx/>
              <a:buBlip>
                <a:blip r:embed="rId3"/>
              </a:buBlip>
              <a:defRPr sz="1800" kern="1200">
                <a:solidFill>
                  <a:schemeClr val="tx1"/>
                </a:solidFill>
                <a:latin typeface="+mn-lt"/>
                <a:ea typeface="+mn-ea"/>
                <a:cs typeface="+mn-cs"/>
              </a:defRPr>
            </a:lvl1pPr>
            <a:lvl2pPr marL="685800" indent="-228600" algn="l" defTabSz="914400" rtl="0" eaLnBrk="1" latinLnBrk="0" hangingPunct="1">
              <a:lnSpc>
                <a:spcPts val="2000"/>
              </a:lnSpc>
              <a:spcBef>
                <a:spcPts val="500"/>
              </a:spcBef>
              <a:spcAft>
                <a:spcPts val="1200"/>
              </a:spcAft>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12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2000"/>
              </a:lnSpc>
              <a:spcBef>
                <a:spcPts val="500"/>
              </a:spcBef>
              <a:spcAft>
                <a:spcPts val="12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ts val="2000"/>
              </a:lnSpc>
              <a:spcBef>
                <a:spcPts val="500"/>
              </a:spcBef>
              <a:spcAft>
                <a:spcPts val="12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i-FI" sz="1600">
              <a:latin typeface="Merriweather"/>
              <a:cs typeface="Calibri"/>
            </a:endParaRPr>
          </a:p>
          <a:p>
            <a:endParaRPr lang="fi-FI" sz="1600">
              <a:latin typeface="Merriweather"/>
              <a:cs typeface="Calibri"/>
            </a:endParaRPr>
          </a:p>
          <a:p>
            <a:r>
              <a:rPr lang="en-US" dirty="0">
                <a:latin typeface="PT Sans"/>
                <a:ea typeface="+mn-lt"/>
                <a:cs typeface="+mn-lt"/>
              </a:rPr>
              <a:t>Criteria was created in 2020 together with WWF Finland to activate local groups to pursue more sustainable practices. </a:t>
            </a:r>
            <a:endParaRPr lang="en-US">
              <a:latin typeface="PT Sans"/>
              <a:cs typeface="Calibri"/>
            </a:endParaRPr>
          </a:p>
          <a:p>
            <a:r>
              <a:rPr lang="fi-FI" dirty="0" err="1">
                <a:latin typeface="PT Sans"/>
                <a:cs typeface="Calibri"/>
              </a:rPr>
              <a:t>Consist</a:t>
            </a:r>
            <a:r>
              <a:rPr lang="fi-FI" dirty="0">
                <a:latin typeface="PT Sans"/>
                <a:cs typeface="Calibri"/>
              </a:rPr>
              <a:t> of 50 </a:t>
            </a:r>
            <a:r>
              <a:rPr lang="fi-FI" dirty="0" err="1">
                <a:latin typeface="PT Sans"/>
                <a:cs typeface="Calibri"/>
              </a:rPr>
              <a:t>sustainability</a:t>
            </a:r>
            <a:r>
              <a:rPr lang="fi-FI" dirty="0">
                <a:latin typeface="PT Sans"/>
                <a:cs typeface="Calibri"/>
              </a:rPr>
              <a:t> </a:t>
            </a:r>
            <a:r>
              <a:rPr lang="fi-FI" dirty="0" err="1">
                <a:latin typeface="PT Sans"/>
                <a:cs typeface="Calibri"/>
              </a:rPr>
              <a:t>criteria</a:t>
            </a:r>
            <a:r>
              <a:rPr lang="fi-FI" dirty="0">
                <a:latin typeface="PT Sans"/>
                <a:cs typeface="Calibri"/>
              </a:rPr>
              <a:t>, in </a:t>
            </a:r>
            <a:r>
              <a:rPr lang="fi-FI" dirty="0" err="1">
                <a:latin typeface="PT Sans"/>
                <a:cs typeface="Calibri"/>
              </a:rPr>
              <a:t>which</a:t>
            </a:r>
            <a:r>
              <a:rPr lang="fi-FI" dirty="0">
                <a:latin typeface="PT Sans"/>
                <a:cs typeface="Calibri"/>
              </a:rPr>
              <a:t> </a:t>
            </a:r>
            <a:r>
              <a:rPr lang="fi-FI" dirty="0" err="1">
                <a:latin typeface="PT Sans"/>
                <a:cs typeface="Calibri"/>
              </a:rPr>
              <a:t>local</a:t>
            </a:r>
            <a:r>
              <a:rPr lang="fi-FI" dirty="0">
                <a:latin typeface="PT Sans"/>
                <a:cs typeface="Calibri"/>
              </a:rPr>
              <a:t> </a:t>
            </a:r>
            <a:r>
              <a:rPr lang="fi-FI" dirty="0" err="1">
                <a:latin typeface="PT Sans"/>
                <a:cs typeface="Calibri"/>
              </a:rPr>
              <a:t>group</a:t>
            </a:r>
            <a:r>
              <a:rPr lang="fi-FI" dirty="0">
                <a:latin typeface="PT Sans"/>
                <a:cs typeface="Calibri"/>
              </a:rPr>
              <a:t> </a:t>
            </a:r>
            <a:r>
              <a:rPr lang="fi-FI" dirty="0" err="1">
                <a:latin typeface="PT Sans"/>
                <a:cs typeface="Calibri"/>
              </a:rPr>
              <a:t>must</a:t>
            </a:r>
            <a:r>
              <a:rPr lang="fi-FI" dirty="0">
                <a:latin typeface="PT Sans"/>
                <a:cs typeface="Calibri"/>
              </a:rPr>
              <a:t> </a:t>
            </a:r>
            <a:r>
              <a:rPr lang="fi-FI" dirty="0" err="1">
                <a:latin typeface="PT Sans"/>
                <a:cs typeface="Calibri"/>
              </a:rPr>
              <a:t>pass</a:t>
            </a:r>
            <a:r>
              <a:rPr lang="fi-FI" dirty="0">
                <a:latin typeface="PT Sans"/>
                <a:cs typeface="Calibri"/>
              </a:rPr>
              <a:t> at </a:t>
            </a:r>
            <a:r>
              <a:rPr lang="fi-FI" dirty="0" err="1">
                <a:latin typeface="PT Sans"/>
                <a:cs typeface="Calibri"/>
              </a:rPr>
              <a:t>least</a:t>
            </a:r>
            <a:r>
              <a:rPr lang="fi-FI" dirty="0">
                <a:latin typeface="PT Sans"/>
                <a:cs typeface="Calibri"/>
              </a:rPr>
              <a:t> 25</a:t>
            </a:r>
          </a:p>
          <a:p>
            <a:r>
              <a:rPr lang="fi-FI" dirty="0" err="1">
                <a:latin typeface="PT Sans"/>
                <a:cs typeface="Calibri"/>
              </a:rPr>
              <a:t>Now</a:t>
            </a:r>
            <a:r>
              <a:rPr lang="fi-FI" dirty="0">
                <a:latin typeface="PT Sans"/>
                <a:cs typeface="Calibri"/>
              </a:rPr>
              <a:t> 130 </a:t>
            </a:r>
            <a:r>
              <a:rPr lang="fi-FI" dirty="0" err="1">
                <a:latin typeface="PT Sans"/>
                <a:cs typeface="Calibri"/>
              </a:rPr>
              <a:t>Local</a:t>
            </a:r>
            <a:r>
              <a:rPr lang="fi-FI" dirty="0">
                <a:latin typeface="PT Sans"/>
                <a:cs typeface="Calibri"/>
              </a:rPr>
              <a:t> </a:t>
            </a:r>
            <a:r>
              <a:rPr lang="fi-FI" dirty="0" err="1">
                <a:latin typeface="PT Sans"/>
                <a:cs typeface="Calibri"/>
              </a:rPr>
              <a:t>groups</a:t>
            </a:r>
            <a:r>
              <a:rPr lang="fi-FI" dirty="0">
                <a:latin typeface="PT Sans"/>
                <a:cs typeface="Calibri"/>
              </a:rPr>
              <a:t> </a:t>
            </a:r>
            <a:r>
              <a:rPr lang="fi-FI" dirty="0" err="1">
                <a:latin typeface="PT Sans"/>
                <a:cs typeface="Calibri"/>
              </a:rPr>
              <a:t>have</a:t>
            </a:r>
            <a:r>
              <a:rPr lang="fi-FI" dirty="0">
                <a:latin typeface="PT Sans"/>
                <a:cs typeface="Calibri"/>
              </a:rPr>
              <a:t> </a:t>
            </a:r>
            <a:r>
              <a:rPr lang="fi-FI" dirty="0" err="1">
                <a:latin typeface="PT Sans"/>
                <a:cs typeface="Calibri"/>
              </a:rPr>
              <a:t>the</a:t>
            </a:r>
            <a:r>
              <a:rPr lang="fi-FI" dirty="0">
                <a:latin typeface="PT Sans"/>
                <a:cs typeface="Calibri"/>
              </a:rPr>
              <a:t> </a:t>
            </a:r>
            <a:r>
              <a:rPr lang="fi-FI" dirty="0" err="1">
                <a:latin typeface="PT Sans"/>
                <a:cs typeface="Calibri"/>
              </a:rPr>
              <a:t>certificate</a:t>
            </a:r>
            <a:endParaRPr lang="fi-FI" dirty="0">
              <a:latin typeface="PT Sans"/>
              <a:cs typeface="Calibri"/>
            </a:endParaRPr>
          </a:p>
          <a:p>
            <a:r>
              <a:rPr lang="fi-FI" err="1">
                <a:latin typeface="Calibri"/>
                <a:cs typeface="Calibri"/>
              </a:rPr>
              <a:t>Sustainable</a:t>
            </a:r>
            <a:r>
              <a:rPr lang="fi-FI" dirty="0">
                <a:latin typeface="Calibri"/>
                <a:cs typeface="Calibri"/>
              </a:rPr>
              <a:t> action </a:t>
            </a:r>
            <a:r>
              <a:rPr lang="fi-FI" err="1">
                <a:latin typeface="Calibri"/>
                <a:cs typeface="Calibri"/>
              </a:rPr>
              <a:t>fund</a:t>
            </a:r>
            <a:r>
              <a:rPr lang="fi-FI" dirty="0">
                <a:latin typeface="Calibri"/>
                <a:cs typeface="Calibri"/>
              </a:rPr>
              <a:t> of </a:t>
            </a:r>
            <a:r>
              <a:rPr lang="fi-FI" err="1">
                <a:latin typeface="Calibri"/>
                <a:cs typeface="Calibri"/>
              </a:rPr>
              <a:t>Finnish</a:t>
            </a:r>
            <a:r>
              <a:rPr lang="fi-FI" dirty="0">
                <a:latin typeface="Calibri"/>
                <a:cs typeface="Calibri"/>
              </a:rPr>
              <a:t> </a:t>
            </a:r>
            <a:r>
              <a:rPr lang="fi-FI" err="1">
                <a:latin typeface="Calibri"/>
                <a:cs typeface="Calibri"/>
              </a:rPr>
              <a:t>Scouts</a:t>
            </a:r>
            <a:r>
              <a:rPr lang="fi-FI" dirty="0">
                <a:latin typeface="Calibri"/>
                <a:cs typeface="Calibri"/>
              </a:rPr>
              <a:t> </a:t>
            </a:r>
            <a:r>
              <a:rPr lang="fi-FI" err="1">
                <a:latin typeface="Calibri"/>
                <a:cs typeface="Calibri"/>
              </a:rPr>
              <a:t>has</a:t>
            </a:r>
            <a:r>
              <a:rPr lang="fi-FI" dirty="0">
                <a:latin typeface="Calibri"/>
                <a:cs typeface="Calibri"/>
              </a:rPr>
              <a:t> </a:t>
            </a:r>
            <a:r>
              <a:rPr lang="fi-FI" err="1">
                <a:latin typeface="Calibri"/>
                <a:cs typeface="Calibri"/>
              </a:rPr>
              <a:t>funded</a:t>
            </a:r>
            <a:r>
              <a:rPr lang="fi-FI" dirty="0">
                <a:latin typeface="Calibri"/>
                <a:cs typeface="Calibri"/>
              </a:rPr>
              <a:t> 73 </a:t>
            </a:r>
            <a:r>
              <a:rPr lang="fi-FI" err="1">
                <a:latin typeface="Calibri"/>
                <a:cs typeface="Calibri"/>
              </a:rPr>
              <a:t>local</a:t>
            </a:r>
            <a:r>
              <a:rPr lang="fi-FI" dirty="0">
                <a:latin typeface="Calibri"/>
                <a:cs typeface="Calibri"/>
              </a:rPr>
              <a:t> </a:t>
            </a:r>
            <a:r>
              <a:rPr lang="fi-FI" err="1">
                <a:latin typeface="Calibri"/>
                <a:cs typeface="Calibri"/>
              </a:rPr>
              <a:t>level</a:t>
            </a:r>
            <a:r>
              <a:rPr lang="fi-FI" dirty="0">
                <a:latin typeface="Calibri"/>
                <a:cs typeface="Calibri"/>
              </a:rPr>
              <a:t> </a:t>
            </a:r>
            <a:r>
              <a:rPr lang="fi-FI" err="1">
                <a:latin typeface="Calibri"/>
                <a:cs typeface="Calibri"/>
              </a:rPr>
              <a:t>projects</a:t>
            </a:r>
            <a:r>
              <a:rPr lang="fi-FI" dirty="0">
                <a:latin typeface="Calibri"/>
                <a:cs typeface="Calibri"/>
              </a:rPr>
              <a:t> </a:t>
            </a:r>
            <a:r>
              <a:rPr lang="fi-FI" err="1">
                <a:latin typeface="Calibri"/>
                <a:cs typeface="Calibri"/>
              </a:rPr>
              <a:t>during</a:t>
            </a:r>
            <a:r>
              <a:rPr lang="fi-FI" dirty="0">
                <a:latin typeface="Calibri"/>
                <a:cs typeface="Calibri"/>
              </a:rPr>
              <a:t> 2022-2024. T</a:t>
            </a:r>
            <a:r>
              <a:rPr lang="en" dirty="0">
                <a:latin typeface="Calibri"/>
                <a:cs typeface="Calibri"/>
              </a:rPr>
              <a:t>he purpose of the fund is to support local groups developing their sustainability work.</a:t>
            </a:r>
          </a:p>
          <a:p>
            <a:endParaRPr lang="fi-FI">
              <a:latin typeface="PT Sans"/>
              <a:cs typeface="Calibri"/>
            </a:endParaRPr>
          </a:p>
          <a:p>
            <a:endParaRPr lang="fi-FI">
              <a:latin typeface="PT Sans"/>
              <a:cs typeface="Calibri"/>
            </a:endParaRPr>
          </a:p>
        </p:txBody>
      </p:sp>
      <p:sp>
        <p:nvSpPr>
          <p:cNvPr id="10" name="Otsikko 10">
            <a:extLst>
              <a:ext uri="{FF2B5EF4-FFF2-40B4-BE49-F238E27FC236}">
                <a16:creationId xmlns:a16="http://schemas.microsoft.com/office/drawing/2014/main" id="{51C0D456-57F1-7407-9CE3-E6CA90057BFA}"/>
              </a:ext>
            </a:extLst>
          </p:cNvPr>
          <p:cNvSpPr>
            <a:spLocks noGrp="1"/>
          </p:cNvSpPr>
          <p:nvPr/>
        </p:nvSpPr>
        <p:spPr>
          <a:xfrm>
            <a:off x="623019" y="619397"/>
            <a:ext cx="8133120" cy="1008112"/>
          </a:xfrm>
          <a:prstGeom prst="rect">
            <a:avLst/>
          </a:prstGeom>
        </p:spPr>
        <p:txBody>
          <a:bodyPr vert="horz" lIns="91440" tIns="45720" rIns="91440" bIns="45720" rtlCol="0" anchor="b">
            <a:noAutofit/>
          </a:bodyPr>
          <a:lstStyle>
            <a:lvl1pPr algn="l" defTabSz="914400" rtl="0" eaLnBrk="1" latinLnBrk="0" hangingPunct="1">
              <a:lnSpc>
                <a:spcPts val="4000"/>
              </a:lnSpc>
              <a:spcBef>
                <a:spcPct val="0"/>
              </a:spcBef>
              <a:buNone/>
              <a:defRPr sz="4400" kern="1200" baseline="0">
                <a:solidFill>
                  <a:schemeClr val="tx2"/>
                </a:solidFill>
                <a:latin typeface="+mj-lt"/>
                <a:ea typeface="+mj-ea"/>
                <a:cs typeface="+mj-cs"/>
              </a:defRPr>
            </a:lvl1pPr>
          </a:lstStyle>
          <a:p>
            <a:r>
              <a:rPr lang="fi-FI" sz="4000" b="1" err="1">
                <a:latin typeface="Calibri Light"/>
                <a:ea typeface="Calibri Light"/>
                <a:cs typeface="Calibri Light"/>
              </a:rPr>
              <a:t>Sustainable</a:t>
            </a:r>
            <a:r>
              <a:rPr lang="fi-FI" sz="4000" b="1">
                <a:latin typeface="Calibri Light"/>
                <a:ea typeface="Calibri Light"/>
                <a:cs typeface="Calibri Light"/>
              </a:rPr>
              <a:t> </a:t>
            </a:r>
            <a:r>
              <a:rPr lang="fi-FI" sz="4000" b="1" err="1">
                <a:latin typeface="Calibri Light"/>
                <a:ea typeface="Calibri Light"/>
                <a:cs typeface="Calibri Light"/>
              </a:rPr>
              <a:t>Scouting</a:t>
            </a:r>
            <a:r>
              <a:rPr lang="fi-FI" sz="4000" b="1">
                <a:latin typeface="Calibri Light"/>
                <a:ea typeface="Calibri Light"/>
                <a:cs typeface="Calibri Light"/>
              </a:rPr>
              <a:t> </a:t>
            </a:r>
            <a:r>
              <a:rPr lang="fi-FI" sz="4000" b="1" err="1">
                <a:latin typeface="Calibri Light"/>
                <a:ea typeface="Calibri Light"/>
                <a:cs typeface="Calibri Light"/>
              </a:rPr>
              <a:t>Criteria</a:t>
            </a:r>
          </a:p>
        </p:txBody>
      </p:sp>
      <p:pic>
        <p:nvPicPr>
          <p:cNvPr id="14" name="Kuva 13" descr="A logo with green leaves&#10;&#10;Description automatically generated">
            <a:extLst>
              <a:ext uri="{FF2B5EF4-FFF2-40B4-BE49-F238E27FC236}">
                <a16:creationId xmlns:a16="http://schemas.microsoft.com/office/drawing/2014/main" id="{22C525E1-2C75-53A0-C6FD-53349B63AC2E}"/>
              </a:ext>
            </a:extLst>
          </p:cNvPr>
          <p:cNvPicPr>
            <a:picLocks noChangeAspect="1"/>
          </p:cNvPicPr>
          <p:nvPr/>
        </p:nvPicPr>
        <p:blipFill rotWithShape="1">
          <a:blip r:embed="rId4"/>
          <a:srcRect l="1974" t="-3178" r="3289" b="10169"/>
          <a:stretch/>
        </p:blipFill>
        <p:spPr>
          <a:xfrm>
            <a:off x="7530913" y="960418"/>
            <a:ext cx="3917941" cy="3977560"/>
          </a:xfrm>
          <a:prstGeom prst="rect">
            <a:avLst/>
          </a:prstGeom>
          <a:ln>
            <a:noFill/>
          </a:ln>
        </p:spPr>
      </p:pic>
    </p:spTree>
    <p:extLst>
      <p:ext uri="{BB962C8B-B14F-4D97-AF65-F5344CB8AC3E}">
        <p14:creationId xmlns:p14="http://schemas.microsoft.com/office/powerpoint/2010/main" val="1176762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E61F1E3-BECB-213F-BCE2-8023C9330A9F}"/>
              </a:ext>
            </a:extLst>
          </p:cNvPr>
          <p:cNvSpPr>
            <a:spLocks noGrp="1"/>
          </p:cNvSpPr>
          <p:nvPr>
            <p:ph type="title"/>
          </p:nvPr>
        </p:nvSpPr>
        <p:spPr>
          <a:xfrm>
            <a:off x="13766679" y="1179301"/>
            <a:ext cx="4694312" cy="1728192"/>
          </a:xfrm>
        </p:spPr>
        <p:txBody>
          <a:bodyPr/>
          <a:lstStyle/>
          <a:p>
            <a:endParaRPr lang="fi-FI"/>
          </a:p>
        </p:txBody>
      </p:sp>
      <p:pic>
        <p:nvPicPr>
          <p:cNvPr id="10" name="Sisällön paikkamerkki 9" descr="Kuva, joka sisältää kohteen muotoilu, ympyrä, logo, Grafiikka&#10;&#10;Kuvaus luotu automaattisesti">
            <a:extLst>
              <a:ext uri="{FF2B5EF4-FFF2-40B4-BE49-F238E27FC236}">
                <a16:creationId xmlns:a16="http://schemas.microsoft.com/office/drawing/2014/main" id="{FE1C441E-5FBF-18F4-00D6-E983443F3D1B}"/>
              </a:ext>
            </a:extLst>
          </p:cNvPr>
          <p:cNvPicPr>
            <a:picLocks noGrp="1" noChangeAspect="1"/>
          </p:cNvPicPr>
          <p:nvPr>
            <p:ph idx="1"/>
          </p:nvPr>
        </p:nvPicPr>
        <p:blipFill>
          <a:blip r:embed="rId3"/>
          <a:stretch>
            <a:fillRect/>
          </a:stretch>
        </p:blipFill>
        <p:spPr>
          <a:xfrm>
            <a:off x="13196794" y="2167263"/>
            <a:ext cx="4114800" cy="4114800"/>
          </a:xfrm>
        </p:spPr>
      </p:pic>
      <p:pic>
        <p:nvPicPr>
          <p:cNvPr id="17" name="Kuva 16" descr="Kuva, joka sisältää kohteen ympyrä, muotoilu, Grafiikka, logo&#10;&#10;Kuvaus luotu automaattisesti">
            <a:extLst>
              <a:ext uri="{FF2B5EF4-FFF2-40B4-BE49-F238E27FC236}">
                <a16:creationId xmlns:a16="http://schemas.microsoft.com/office/drawing/2014/main" id="{4FF6854E-72AF-B799-0D76-AC9A6E5417E6}"/>
              </a:ext>
            </a:extLst>
          </p:cNvPr>
          <p:cNvPicPr>
            <a:picLocks noChangeAspect="1"/>
          </p:cNvPicPr>
          <p:nvPr/>
        </p:nvPicPr>
        <p:blipFill rotWithShape="1">
          <a:blip r:embed="rId4"/>
          <a:srcRect t="21102" b="32392"/>
          <a:stretch/>
        </p:blipFill>
        <p:spPr>
          <a:xfrm>
            <a:off x="284283" y="888236"/>
            <a:ext cx="11621062" cy="5496851"/>
          </a:xfrm>
          <a:prstGeom prst="rect">
            <a:avLst/>
          </a:prstGeom>
          <a:ln>
            <a:noFill/>
          </a:ln>
        </p:spPr>
      </p:pic>
      <p:sp>
        <p:nvSpPr>
          <p:cNvPr id="18" name="Tekstiruutu 17">
            <a:extLst>
              <a:ext uri="{FF2B5EF4-FFF2-40B4-BE49-F238E27FC236}">
                <a16:creationId xmlns:a16="http://schemas.microsoft.com/office/drawing/2014/main" id="{160E3A75-E744-FB98-5A9B-30F6CA2308C2}"/>
              </a:ext>
            </a:extLst>
          </p:cNvPr>
          <p:cNvSpPr txBox="1"/>
          <p:nvPr/>
        </p:nvSpPr>
        <p:spPr>
          <a:xfrm>
            <a:off x="858294" y="1790861"/>
            <a:ext cx="2677107" cy="3772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dirty="0">
                <a:solidFill>
                  <a:srgbClr val="002060"/>
                </a:solidFill>
                <a:latin typeface="Tondu Beta"/>
                <a:cs typeface="Calibri"/>
              </a:rPr>
              <a:t>Environmental education</a:t>
            </a:r>
            <a:endParaRPr lang="en" dirty="0">
              <a:solidFill>
                <a:srgbClr val="002060"/>
              </a:solidFill>
              <a:latin typeface="Tondu Beta"/>
            </a:endParaRPr>
          </a:p>
        </p:txBody>
      </p:sp>
      <p:sp>
        <p:nvSpPr>
          <p:cNvPr id="19" name="Tekstiruutu 18">
            <a:extLst>
              <a:ext uri="{FF2B5EF4-FFF2-40B4-BE49-F238E27FC236}">
                <a16:creationId xmlns:a16="http://schemas.microsoft.com/office/drawing/2014/main" id="{9C64B4A0-0B64-1677-20D0-F2801A85D657}"/>
              </a:ext>
            </a:extLst>
          </p:cNvPr>
          <p:cNvSpPr txBox="1"/>
          <p:nvPr/>
        </p:nvSpPr>
        <p:spPr>
          <a:xfrm>
            <a:off x="1191668" y="3298984"/>
            <a:ext cx="2677107" cy="6542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 dirty="0">
                <a:solidFill>
                  <a:srgbClr val="002060"/>
                </a:solidFill>
                <a:latin typeface="Tondu Beta"/>
                <a:cs typeface="Calibri"/>
              </a:rPr>
              <a:t>sustainable food choices</a:t>
            </a:r>
            <a:endParaRPr lang="fi-FI" dirty="0">
              <a:solidFill>
                <a:srgbClr val="002060"/>
              </a:solidFill>
              <a:latin typeface="Tondu Beta"/>
              <a:cs typeface="Calibri" panose="020F0502020204030204"/>
            </a:endParaRPr>
          </a:p>
          <a:p>
            <a:pPr algn="ctr"/>
            <a:endParaRPr lang="en" dirty="0">
              <a:solidFill>
                <a:srgbClr val="002060"/>
              </a:solidFill>
              <a:latin typeface="Tondu Beta"/>
              <a:cs typeface="Calibri"/>
            </a:endParaRPr>
          </a:p>
        </p:txBody>
      </p:sp>
      <p:sp>
        <p:nvSpPr>
          <p:cNvPr id="20" name="Tekstiruutu 19">
            <a:extLst>
              <a:ext uri="{FF2B5EF4-FFF2-40B4-BE49-F238E27FC236}">
                <a16:creationId xmlns:a16="http://schemas.microsoft.com/office/drawing/2014/main" id="{3953E855-A4E1-F19D-0542-0C9046DFB48D}"/>
              </a:ext>
            </a:extLst>
          </p:cNvPr>
          <p:cNvSpPr txBox="1"/>
          <p:nvPr/>
        </p:nvSpPr>
        <p:spPr>
          <a:xfrm>
            <a:off x="3533775" y="4462463"/>
            <a:ext cx="1163638" cy="6542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2060"/>
              </a:solidFill>
              <a:latin typeface="Tondu Beta"/>
            </a:endParaRPr>
          </a:p>
          <a:p>
            <a:r>
              <a:rPr lang="en-US">
                <a:solidFill>
                  <a:srgbClr val="002060"/>
                </a:solidFill>
                <a:latin typeface="Tondu Beta"/>
              </a:rPr>
              <a:t>recycling</a:t>
            </a:r>
          </a:p>
        </p:txBody>
      </p:sp>
      <p:sp>
        <p:nvSpPr>
          <p:cNvPr id="21" name="Tekstiruutu 20">
            <a:extLst>
              <a:ext uri="{FF2B5EF4-FFF2-40B4-BE49-F238E27FC236}">
                <a16:creationId xmlns:a16="http://schemas.microsoft.com/office/drawing/2014/main" id="{30F7A3E6-0A5C-25CA-1870-5231366E5F91}"/>
              </a:ext>
            </a:extLst>
          </p:cNvPr>
          <p:cNvSpPr txBox="1"/>
          <p:nvPr/>
        </p:nvSpPr>
        <p:spPr>
          <a:xfrm>
            <a:off x="5962650" y="4740276"/>
            <a:ext cx="2655888" cy="3772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2060"/>
                </a:solidFill>
                <a:latin typeface="Tondu Beta"/>
              </a:rPr>
              <a:t>energy and water use</a:t>
            </a:r>
          </a:p>
        </p:txBody>
      </p:sp>
      <p:sp>
        <p:nvSpPr>
          <p:cNvPr id="22" name="Tekstiruutu 21">
            <a:extLst>
              <a:ext uri="{FF2B5EF4-FFF2-40B4-BE49-F238E27FC236}">
                <a16:creationId xmlns:a16="http://schemas.microsoft.com/office/drawing/2014/main" id="{E4F2A299-18C1-7C36-53F5-1A6CDB70597D}"/>
              </a:ext>
            </a:extLst>
          </p:cNvPr>
          <p:cNvSpPr txBox="1"/>
          <p:nvPr/>
        </p:nvSpPr>
        <p:spPr>
          <a:xfrm>
            <a:off x="8447088" y="3565526"/>
            <a:ext cx="1139826" cy="3772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02060"/>
                </a:solidFill>
                <a:latin typeface="Tondu Beta"/>
              </a:rPr>
              <a:t>traveling</a:t>
            </a:r>
          </a:p>
        </p:txBody>
      </p:sp>
      <p:sp>
        <p:nvSpPr>
          <p:cNvPr id="23" name="Tekstiruutu 22">
            <a:extLst>
              <a:ext uri="{FF2B5EF4-FFF2-40B4-BE49-F238E27FC236}">
                <a16:creationId xmlns:a16="http://schemas.microsoft.com/office/drawing/2014/main" id="{CFE54DA0-D409-8298-73DF-684ABA565F06}"/>
              </a:ext>
            </a:extLst>
          </p:cNvPr>
          <p:cNvSpPr txBox="1"/>
          <p:nvPr/>
        </p:nvSpPr>
        <p:spPr>
          <a:xfrm>
            <a:off x="8367712" y="1557338"/>
            <a:ext cx="2655888" cy="6542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solidFill>
                <a:srgbClr val="002060"/>
              </a:solidFill>
              <a:latin typeface="Tondu Beta"/>
            </a:endParaRPr>
          </a:p>
          <a:p>
            <a:r>
              <a:rPr lang="en-US">
                <a:solidFill>
                  <a:srgbClr val="002060"/>
                </a:solidFill>
                <a:latin typeface="Tondu Beta"/>
              </a:rPr>
              <a:t>accessibility</a:t>
            </a:r>
          </a:p>
        </p:txBody>
      </p:sp>
      <p:pic>
        <p:nvPicPr>
          <p:cNvPr id="25" name="Kuva 24" descr="A logo with green leaves&#10;&#10;Description automatically generated">
            <a:extLst>
              <a:ext uri="{FF2B5EF4-FFF2-40B4-BE49-F238E27FC236}">
                <a16:creationId xmlns:a16="http://schemas.microsoft.com/office/drawing/2014/main" id="{18D45AB6-7108-4C78-EADA-38EA4290BF5C}"/>
              </a:ext>
            </a:extLst>
          </p:cNvPr>
          <p:cNvPicPr>
            <a:picLocks noChangeAspect="1"/>
          </p:cNvPicPr>
          <p:nvPr/>
        </p:nvPicPr>
        <p:blipFill rotWithShape="1">
          <a:blip r:embed="rId5"/>
          <a:srcRect l="1843" t="-3132" r="3456" b="2908"/>
          <a:stretch/>
        </p:blipFill>
        <p:spPr>
          <a:xfrm>
            <a:off x="4919475" y="1234829"/>
            <a:ext cx="2575016" cy="2833568"/>
          </a:xfrm>
          <a:prstGeom prst="rect">
            <a:avLst/>
          </a:prstGeom>
          <a:ln>
            <a:noFill/>
          </a:ln>
        </p:spPr>
      </p:pic>
    </p:spTree>
    <p:extLst>
      <p:ext uri="{BB962C8B-B14F-4D97-AF65-F5344CB8AC3E}">
        <p14:creationId xmlns:p14="http://schemas.microsoft.com/office/powerpoint/2010/main" val="79138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E61F1E3-BECB-213F-BCE2-8023C9330A9F}"/>
              </a:ext>
            </a:extLst>
          </p:cNvPr>
          <p:cNvSpPr>
            <a:spLocks noGrp="1"/>
          </p:cNvSpPr>
          <p:nvPr>
            <p:ph type="title"/>
          </p:nvPr>
        </p:nvSpPr>
        <p:spPr>
          <a:xfrm>
            <a:off x="13766679" y="1179301"/>
            <a:ext cx="4694312" cy="1728192"/>
          </a:xfrm>
        </p:spPr>
        <p:txBody>
          <a:bodyPr/>
          <a:lstStyle/>
          <a:p>
            <a:endParaRPr lang="fi-FI"/>
          </a:p>
        </p:txBody>
      </p:sp>
      <p:sp>
        <p:nvSpPr>
          <p:cNvPr id="3" name="Sisällön paikkamerkki 2">
            <a:extLst>
              <a:ext uri="{FF2B5EF4-FFF2-40B4-BE49-F238E27FC236}">
                <a16:creationId xmlns:a16="http://schemas.microsoft.com/office/drawing/2014/main" id="{12CAE56C-D91F-3E6C-40C2-B8AF19A26D73}"/>
              </a:ext>
            </a:extLst>
          </p:cNvPr>
          <p:cNvSpPr>
            <a:spLocks noGrp="1"/>
          </p:cNvSpPr>
          <p:nvPr>
            <p:ph idx="1"/>
          </p:nvPr>
        </p:nvSpPr>
        <p:spPr>
          <a:xfrm>
            <a:off x="12822300" y="2233553"/>
            <a:ext cx="4863787" cy="3982221"/>
          </a:xfrm>
        </p:spPr>
        <p:txBody>
          <a:bodyPr/>
          <a:lstStyle/>
          <a:p>
            <a:endParaRPr lang="fi-FI"/>
          </a:p>
        </p:txBody>
      </p:sp>
      <p:sp>
        <p:nvSpPr>
          <p:cNvPr id="5" name="Sisällön paikkamerkki 2">
            <a:extLst>
              <a:ext uri="{FF2B5EF4-FFF2-40B4-BE49-F238E27FC236}">
                <a16:creationId xmlns:a16="http://schemas.microsoft.com/office/drawing/2014/main" id="{9ABEDACA-CF50-54FB-669C-EFF94DA0BC61}"/>
              </a:ext>
            </a:extLst>
          </p:cNvPr>
          <p:cNvSpPr txBox="1">
            <a:spLocks/>
          </p:cNvSpPr>
          <p:nvPr/>
        </p:nvSpPr>
        <p:spPr>
          <a:xfrm>
            <a:off x="1026923" y="1715641"/>
            <a:ext cx="6503436" cy="4351338"/>
          </a:xfrm>
          <a:prstGeom prst="rect">
            <a:avLst/>
          </a:prstGeom>
        </p:spPr>
        <p:txBody>
          <a:bodyPr vert="horz" lIns="91440" tIns="45720" rIns="91440" bIns="45720" rtlCol="0" anchor="t">
            <a:normAutofit/>
          </a:bodyPr>
          <a:lstStyle>
            <a:lvl1pPr marL="342900" indent="-342900" algn="l" defTabSz="914400" rtl="0" eaLnBrk="1" latinLnBrk="0" hangingPunct="1">
              <a:lnSpc>
                <a:spcPts val="2000"/>
              </a:lnSpc>
              <a:spcBef>
                <a:spcPts val="0"/>
              </a:spcBef>
              <a:spcAft>
                <a:spcPts val="1200"/>
              </a:spcAft>
              <a:buFontTx/>
              <a:buBlip>
                <a:blip r:embed="rId3"/>
              </a:buBlip>
              <a:defRPr sz="1800" kern="1200">
                <a:solidFill>
                  <a:schemeClr val="tx1"/>
                </a:solidFill>
                <a:latin typeface="+mn-lt"/>
                <a:ea typeface="+mn-ea"/>
                <a:cs typeface="+mn-cs"/>
              </a:defRPr>
            </a:lvl1pPr>
            <a:lvl2pPr marL="685800" indent="-228600" algn="l" defTabSz="914400" rtl="0" eaLnBrk="1" latinLnBrk="0" hangingPunct="1">
              <a:lnSpc>
                <a:spcPts val="2000"/>
              </a:lnSpc>
              <a:spcBef>
                <a:spcPts val="500"/>
              </a:spcBef>
              <a:spcAft>
                <a:spcPts val="1200"/>
              </a:spcAft>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12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2000"/>
              </a:lnSpc>
              <a:spcBef>
                <a:spcPts val="500"/>
              </a:spcBef>
              <a:spcAft>
                <a:spcPts val="12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ts val="2000"/>
              </a:lnSpc>
              <a:spcBef>
                <a:spcPts val="500"/>
              </a:spcBef>
              <a:spcAft>
                <a:spcPts val="12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AutoNum type="arabicPeriod"/>
            </a:pPr>
            <a:endParaRPr lang="fi-FI" sz="1600">
              <a:latin typeface="Merriweather"/>
              <a:cs typeface="Calibri"/>
            </a:endParaRPr>
          </a:p>
          <a:p>
            <a:pPr>
              <a:buAutoNum type="arabicPeriod"/>
            </a:pPr>
            <a:endParaRPr lang="fi-FI" dirty="0">
              <a:latin typeface="PT Sans"/>
              <a:cs typeface="Calibri"/>
            </a:endParaRPr>
          </a:p>
          <a:p>
            <a:pPr>
              <a:buAutoNum type="arabicPeriod"/>
            </a:pPr>
            <a:r>
              <a:rPr lang="en-US" dirty="0">
                <a:latin typeface="PT Sans"/>
                <a:ea typeface="+mn-lt"/>
                <a:cs typeface="+mn-lt"/>
              </a:rPr>
              <a:t>A  local group goes through the criteria together</a:t>
            </a:r>
          </a:p>
          <a:p>
            <a:pPr>
              <a:buAutoNum type="arabicPeriod"/>
            </a:pPr>
            <a:r>
              <a:rPr lang="en-US" dirty="0">
                <a:latin typeface="PT Sans"/>
                <a:ea typeface="+mn-lt"/>
                <a:cs typeface="+mn-lt"/>
              </a:rPr>
              <a:t>The application is submitted electronically.</a:t>
            </a:r>
          </a:p>
          <a:p>
            <a:pPr>
              <a:buAutoNum type="arabicPeriod"/>
            </a:pPr>
            <a:r>
              <a:rPr lang="en-US" dirty="0">
                <a:latin typeface="PT Sans"/>
                <a:ea typeface="+mn-lt"/>
                <a:cs typeface="+mn-lt"/>
              </a:rPr>
              <a:t>The sustainability group reviews the application</a:t>
            </a:r>
            <a:endParaRPr lang="en-US">
              <a:latin typeface="PT Sans"/>
              <a:cs typeface="Calibri"/>
            </a:endParaRPr>
          </a:p>
          <a:p>
            <a:pPr>
              <a:buAutoNum type="arabicPeriod"/>
            </a:pPr>
            <a:r>
              <a:rPr lang="fi-FI" dirty="0" err="1">
                <a:latin typeface="PT Sans"/>
                <a:cs typeface="Calibri"/>
              </a:rPr>
              <a:t>The</a:t>
            </a:r>
            <a:r>
              <a:rPr lang="fi-FI" dirty="0">
                <a:latin typeface="PT Sans"/>
                <a:cs typeface="Calibri"/>
              </a:rPr>
              <a:t> </a:t>
            </a:r>
            <a:r>
              <a:rPr lang="fi-FI" dirty="0" err="1">
                <a:latin typeface="PT Sans"/>
                <a:cs typeface="Calibri"/>
              </a:rPr>
              <a:t>certificate</a:t>
            </a:r>
            <a:r>
              <a:rPr lang="fi-FI" dirty="0">
                <a:latin typeface="PT Sans"/>
                <a:cs typeface="Calibri"/>
              </a:rPr>
              <a:t> is </a:t>
            </a:r>
            <a:r>
              <a:rPr lang="fi-FI" dirty="0" err="1">
                <a:latin typeface="PT Sans"/>
                <a:cs typeface="Calibri"/>
              </a:rPr>
              <a:t>valid</a:t>
            </a:r>
            <a:r>
              <a:rPr lang="fi-FI" dirty="0">
                <a:latin typeface="PT Sans"/>
                <a:cs typeface="Calibri"/>
              </a:rPr>
              <a:t> for 2 </a:t>
            </a:r>
            <a:r>
              <a:rPr lang="fi-FI" dirty="0" err="1">
                <a:latin typeface="PT Sans"/>
                <a:cs typeface="Calibri"/>
              </a:rPr>
              <a:t>years</a:t>
            </a:r>
            <a:r>
              <a:rPr lang="fi-FI" dirty="0">
                <a:latin typeface="PT Sans"/>
                <a:cs typeface="Calibri"/>
              </a:rPr>
              <a:t>, and </a:t>
            </a:r>
            <a:r>
              <a:rPr lang="fi-FI" dirty="0" err="1">
                <a:latin typeface="PT Sans"/>
                <a:ea typeface="+mn-lt"/>
                <a:cs typeface="+mn-lt"/>
              </a:rPr>
              <a:t>after</a:t>
            </a:r>
            <a:r>
              <a:rPr lang="fi-FI" dirty="0">
                <a:latin typeface="PT Sans"/>
                <a:ea typeface="+mn-lt"/>
                <a:cs typeface="+mn-lt"/>
              </a:rPr>
              <a:t> </a:t>
            </a:r>
            <a:r>
              <a:rPr lang="fi-FI" dirty="0" err="1">
                <a:latin typeface="PT Sans"/>
                <a:ea typeface="+mn-lt"/>
                <a:cs typeface="+mn-lt"/>
              </a:rPr>
              <a:t>that</a:t>
            </a:r>
            <a:r>
              <a:rPr lang="fi-FI" dirty="0">
                <a:latin typeface="PT Sans"/>
                <a:ea typeface="+mn-lt"/>
                <a:cs typeface="+mn-lt"/>
              </a:rPr>
              <a:t> </a:t>
            </a:r>
            <a:r>
              <a:rPr lang="fi-FI" dirty="0" err="1">
                <a:latin typeface="PT Sans"/>
                <a:ea typeface="+mn-lt"/>
                <a:cs typeface="+mn-lt"/>
              </a:rPr>
              <a:t>the</a:t>
            </a:r>
            <a:r>
              <a:rPr lang="fi-FI" dirty="0">
                <a:latin typeface="PT Sans"/>
                <a:ea typeface="+mn-lt"/>
                <a:cs typeface="+mn-lt"/>
              </a:rPr>
              <a:t> </a:t>
            </a:r>
            <a:r>
              <a:rPr lang="fi-FI" dirty="0" err="1">
                <a:latin typeface="PT Sans"/>
                <a:ea typeface="+mn-lt"/>
                <a:cs typeface="+mn-lt"/>
              </a:rPr>
              <a:t>certificate</a:t>
            </a:r>
            <a:r>
              <a:rPr lang="fi-FI" dirty="0">
                <a:latin typeface="PT Sans"/>
                <a:ea typeface="+mn-lt"/>
                <a:cs typeface="+mn-lt"/>
              </a:rPr>
              <a:t> </a:t>
            </a:r>
            <a:r>
              <a:rPr lang="fi-FI" dirty="0" err="1">
                <a:latin typeface="PT Sans"/>
                <a:ea typeface="+mn-lt"/>
                <a:cs typeface="+mn-lt"/>
              </a:rPr>
              <a:t>needs</a:t>
            </a:r>
            <a:r>
              <a:rPr lang="fi-FI" dirty="0">
                <a:latin typeface="PT Sans"/>
                <a:ea typeface="+mn-lt"/>
                <a:cs typeface="+mn-lt"/>
              </a:rPr>
              <a:t> to </a:t>
            </a:r>
            <a:r>
              <a:rPr lang="fi-FI" dirty="0" err="1">
                <a:latin typeface="PT Sans"/>
                <a:ea typeface="+mn-lt"/>
                <a:cs typeface="+mn-lt"/>
              </a:rPr>
              <a:t>be</a:t>
            </a:r>
            <a:r>
              <a:rPr lang="fi-FI" dirty="0">
                <a:latin typeface="PT Sans"/>
                <a:ea typeface="+mn-lt"/>
                <a:cs typeface="+mn-lt"/>
              </a:rPr>
              <a:t> </a:t>
            </a:r>
            <a:r>
              <a:rPr lang="fi-FI" dirty="0" err="1">
                <a:latin typeface="PT Sans"/>
                <a:ea typeface="+mn-lt"/>
                <a:cs typeface="+mn-lt"/>
              </a:rPr>
              <a:t>reapplied</a:t>
            </a:r>
            <a:r>
              <a:rPr lang="fi-FI" dirty="0">
                <a:latin typeface="PT Sans"/>
                <a:ea typeface="+mn-lt"/>
                <a:cs typeface="+mn-lt"/>
              </a:rPr>
              <a:t> </a:t>
            </a:r>
            <a:endParaRPr lang="fi-FI">
              <a:latin typeface="PT Sans"/>
              <a:cs typeface="Calibri" panose="020F0502020204030204"/>
            </a:endParaRPr>
          </a:p>
          <a:p>
            <a:pPr>
              <a:buAutoNum type="arabicPeriod"/>
            </a:pPr>
            <a:r>
              <a:rPr lang="fi-FI" dirty="0">
                <a:latin typeface="PT Sans"/>
                <a:ea typeface="+mn-lt"/>
                <a:cs typeface="+mn-lt"/>
              </a:rPr>
              <a:t>It is </a:t>
            </a:r>
            <a:r>
              <a:rPr lang="fi-FI" err="1">
                <a:latin typeface="PT Sans"/>
                <a:ea typeface="+mn-lt"/>
                <a:cs typeface="+mn-lt"/>
              </a:rPr>
              <a:t>recommended</a:t>
            </a:r>
            <a:r>
              <a:rPr lang="fi-FI" dirty="0">
                <a:latin typeface="PT Sans"/>
                <a:ea typeface="+mn-lt"/>
                <a:cs typeface="+mn-lt"/>
              </a:rPr>
              <a:t> for </a:t>
            </a:r>
            <a:r>
              <a:rPr lang="fi-FI" err="1">
                <a:latin typeface="PT Sans"/>
                <a:ea typeface="+mn-lt"/>
                <a:cs typeface="+mn-lt"/>
              </a:rPr>
              <a:t>local</a:t>
            </a:r>
            <a:r>
              <a:rPr lang="fi-FI" dirty="0">
                <a:latin typeface="PT Sans"/>
                <a:ea typeface="+mn-lt"/>
                <a:cs typeface="+mn-lt"/>
              </a:rPr>
              <a:t> </a:t>
            </a:r>
            <a:r>
              <a:rPr lang="fi-FI" err="1">
                <a:latin typeface="PT Sans"/>
                <a:ea typeface="+mn-lt"/>
                <a:cs typeface="+mn-lt"/>
              </a:rPr>
              <a:t>groups</a:t>
            </a:r>
            <a:r>
              <a:rPr lang="fi-FI" dirty="0">
                <a:latin typeface="PT Sans"/>
                <a:ea typeface="+mn-lt"/>
                <a:cs typeface="+mn-lt"/>
              </a:rPr>
              <a:t> to </a:t>
            </a:r>
            <a:r>
              <a:rPr lang="fi-FI" err="1">
                <a:latin typeface="PT Sans"/>
                <a:ea typeface="+mn-lt"/>
                <a:cs typeface="+mn-lt"/>
              </a:rPr>
              <a:t>fill</a:t>
            </a:r>
            <a:r>
              <a:rPr lang="fi-FI" dirty="0">
                <a:latin typeface="PT Sans"/>
                <a:ea typeface="+mn-lt"/>
                <a:cs typeface="+mn-lt"/>
              </a:rPr>
              <a:t> </a:t>
            </a:r>
            <a:r>
              <a:rPr lang="fi-FI" err="1">
                <a:latin typeface="PT Sans"/>
                <a:ea typeface="+mn-lt"/>
                <a:cs typeface="+mn-lt"/>
              </a:rPr>
              <a:t>more</a:t>
            </a:r>
            <a:r>
              <a:rPr lang="fi-FI" dirty="0">
                <a:latin typeface="PT Sans"/>
                <a:ea typeface="+mn-lt"/>
                <a:cs typeface="+mn-lt"/>
              </a:rPr>
              <a:t> </a:t>
            </a:r>
            <a:r>
              <a:rPr lang="fi-FI" err="1">
                <a:latin typeface="PT Sans"/>
                <a:ea typeface="+mn-lt"/>
                <a:cs typeface="+mn-lt"/>
              </a:rPr>
              <a:t>criteria</a:t>
            </a:r>
            <a:r>
              <a:rPr lang="fi-FI" dirty="0">
                <a:latin typeface="PT Sans"/>
                <a:ea typeface="+mn-lt"/>
                <a:cs typeface="+mn-lt"/>
              </a:rPr>
              <a:t> in </a:t>
            </a:r>
            <a:r>
              <a:rPr lang="fi-FI" err="1">
                <a:latin typeface="PT Sans"/>
                <a:ea typeface="+mn-lt"/>
                <a:cs typeface="+mn-lt"/>
              </a:rPr>
              <a:t>the</a:t>
            </a:r>
            <a:r>
              <a:rPr lang="fi-FI" dirty="0">
                <a:latin typeface="PT Sans"/>
                <a:ea typeface="+mn-lt"/>
                <a:cs typeface="+mn-lt"/>
              </a:rPr>
              <a:t> </a:t>
            </a:r>
            <a:r>
              <a:rPr lang="fi-FI" err="1">
                <a:latin typeface="PT Sans"/>
                <a:ea typeface="+mn-lt"/>
                <a:cs typeface="+mn-lt"/>
              </a:rPr>
              <a:t>next</a:t>
            </a:r>
            <a:r>
              <a:rPr lang="fi-FI" dirty="0">
                <a:latin typeface="PT Sans"/>
                <a:ea typeface="+mn-lt"/>
                <a:cs typeface="+mn-lt"/>
              </a:rPr>
              <a:t> </a:t>
            </a:r>
            <a:r>
              <a:rPr lang="fi-FI" err="1">
                <a:latin typeface="PT Sans"/>
                <a:ea typeface="+mn-lt"/>
                <a:cs typeface="+mn-lt"/>
              </a:rPr>
              <a:t>application</a:t>
            </a:r>
            <a:r>
              <a:rPr lang="fi-FI" dirty="0">
                <a:latin typeface="PT Sans"/>
                <a:ea typeface="+mn-lt"/>
                <a:cs typeface="+mn-lt"/>
              </a:rPr>
              <a:t> </a:t>
            </a:r>
            <a:r>
              <a:rPr lang="fi-FI" err="1">
                <a:latin typeface="PT Sans"/>
                <a:ea typeface="+mn-lt"/>
                <a:cs typeface="+mn-lt"/>
              </a:rPr>
              <a:t>round</a:t>
            </a:r>
            <a:r>
              <a:rPr lang="fi-FI" dirty="0">
                <a:latin typeface="PT Sans"/>
                <a:ea typeface="+mn-lt"/>
                <a:cs typeface="+mn-lt"/>
              </a:rPr>
              <a:t> </a:t>
            </a:r>
            <a:r>
              <a:rPr lang="fi-FI" err="1">
                <a:latin typeface="PT Sans"/>
                <a:ea typeface="+mn-lt"/>
                <a:cs typeface="+mn-lt"/>
              </a:rPr>
              <a:t>but</a:t>
            </a:r>
            <a:r>
              <a:rPr lang="fi-FI" dirty="0">
                <a:latin typeface="PT Sans"/>
                <a:ea typeface="+mn-lt"/>
                <a:cs typeface="+mn-lt"/>
              </a:rPr>
              <a:t> </a:t>
            </a:r>
            <a:r>
              <a:rPr lang="fi-FI" err="1">
                <a:latin typeface="PT Sans"/>
                <a:ea typeface="+mn-lt"/>
                <a:cs typeface="+mn-lt"/>
              </a:rPr>
              <a:t>not</a:t>
            </a:r>
            <a:r>
              <a:rPr lang="fi-FI" dirty="0">
                <a:latin typeface="PT Sans"/>
                <a:ea typeface="+mn-lt"/>
                <a:cs typeface="+mn-lt"/>
              </a:rPr>
              <a:t> </a:t>
            </a:r>
            <a:r>
              <a:rPr lang="fi-FI" err="1">
                <a:latin typeface="PT Sans"/>
                <a:ea typeface="+mn-lt"/>
                <a:cs typeface="+mn-lt"/>
              </a:rPr>
              <a:t>mandatory</a:t>
            </a:r>
            <a:r>
              <a:rPr lang="fi-FI" dirty="0">
                <a:latin typeface="PT Sans"/>
                <a:ea typeface="+mn-lt"/>
                <a:cs typeface="+mn-lt"/>
              </a:rPr>
              <a:t>.</a:t>
            </a:r>
          </a:p>
          <a:p>
            <a:pPr>
              <a:buAutoNum type="arabicPeriod"/>
            </a:pPr>
            <a:endParaRPr lang="fi-FI">
              <a:latin typeface="PT Sans"/>
              <a:cs typeface="Calibri"/>
            </a:endParaRPr>
          </a:p>
          <a:p>
            <a:pPr>
              <a:buAutoNum type="arabicPeriod"/>
            </a:pPr>
            <a:endParaRPr lang="fi-FI">
              <a:latin typeface="PT Sans"/>
              <a:cs typeface="Calibri"/>
            </a:endParaRPr>
          </a:p>
        </p:txBody>
      </p:sp>
      <p:sp>
        <p:nvSpPr>
          <p:cNvPr id="10" name="Otsikko 10">
            <a:extLst>
              <a:ext uri="{FF2B5EF4-FFF2-40B4-BE49-F238E27FC236}">
                <a16:creationId xmlns:a16="http://schemas.microsoft.com/office/drawing/2014/main" id="{51C0D456-57F1-7407-9CE3-E6CA90057BFA}"/>
              </a:ext>
            </a:extLst>
          </p:cNvPr>
          <p:cNvSpPr>
            <a:spLocks noGrp="1"/>
          </p:cNvSpPr>
          <p:nvPr/>
        </p:nvSpPr>
        <p:spPr>
          <a:xfrm>
            <a:off x="633179" y="1035957"/>
            <a:ext cx="6334800" cy="1008112"/>
          </a:xfrm>
          <a:prstGeom prst="rect">
            <a:avLst/>
          </a:prstGeom>
        </p:spPr>
        <p:txBody>
          <a:bodyPr vert="horz" lIns="91440" tIns="45720" rIns="91440" bIns="45720" rtlCol="0" anchor="b">
            <a:noAutofit/>
          </a:bodyPr>
          <a:lstStyle>
            <a:lvl1pPr algn="l" defTabSz="914400" rtl="0" eaLnBrk="1" latinLnBrk="0" hangingPunct="1">
              <a:lnSpc>
                <a:spcPts val="4000"/>
              </a:lnSpc>
              <a:spcBef>
                <a:spcPct val="0"/>
              </a:spcBef>
              <a:buNone/>
              <a:defRPr sz="4400" kern="1200" baseline="0">
                <a:solidFill>
                  <a:schemeClr val="tx2"/>
                </a:solidFill>
                <a:latin typeface="+mj-lt"/>
                <a:ea typeface="+mj-ea"/>
                <a:cs typeface="+mj-cs"/>
              </a:defRPr>
            </a:lvl1pPr>
          </a:lstStyle>
          <a:p>
            <a:r>
              <a:rPr lang="fi-FI" sz="4000" dirty="0" err="1">
                <a:latin typeface="Calibri"/>
                <a:ea typeface="+mj-lt"/>
                <a:cs typeface="+mj-lt"/>
              </a:rPr>
              <a:t>The</a:t>
            </a:r>
            <a:r>
              <a:rPr lang="fi-FI" sz="4000" dirty="0">
                <a:latin typeface="Calibri"/>
                <a:ea typeface="+mj-lt"/>
                <a:cs typeface="+mj-lt"/>
              </a:rPr>
              <a:t> </a:t>
            </a:r>
            <a:r>
              <a:rPr lang="fi-FI" sz="4000" dirty="0" err="1">
                <a:latin typeface="Calibri"/>
                <a:ea typeface="+mj-lt"/>
                <a:cs typeface="+mj-lt"/>
              </a:rPr>
              <a:t>process</a:t>
            </a:r>
            <a:r>
              <a:rPr lang="fi-FI" sz="4000" dirty="0">
                <a:latin typeface="Calibri"/>
                <a:ea typeface="+mj-lt"/>
                <a:cs typeface="+mj-lt"/>
              </a:rPr>
              <a:t> of </a:t>
            </a:r>
            <a:r>
              <a:rPr lang="fi-FI" sz="4000" dirty="0" err="1">
                <a:latin typeface="Calibri"/>
                <a:ea typeface="+mj-lt"/>
                <a:cs typeface="+mj-lt"/>
              </a:rPr>
              <a:t>applying</a:t>
            </a:r>
            <a:r>
              <a:rPr lang="fi-FI" sz="4000" dirty="0">
                <a:latin typeface="Calibri"/>
                <a:ea typeface="+mj-lt"/>
                <a:cs typeface="+mj-lt"/>
              </a:rPr>
              <a:t> for </a:t>
            </a:r>
            <a:r>
              <a:rPr lang="fi-FI" sz="4000" dirty="0" err="1">
                <a:latin typeface="Calibri"/>
                <a:ea typeface="+mj-lt"/>
                <a:cs typeface="+mj-lt"/>
              </a:rPr>
              <a:t>the</a:t>
            </a:r>
            <a:r>
              <a:rPr lang="fi-FI" sz="4000" dirty="0">
                <a:latin typeface="Calibri"/>
                <a:ea typeface="+mj-lt"/>
                <a:cs typeface="+mj-lt"/>
              </a:rPr>
              <a:t> </a:t>
            </a:r>
            <a:r>
              <a:rPr lang="fi-FI" sz="4000" dirty="0" err="1">
                <a:latin typeface="Calibri"/>
                <a:ea typeface="+mj-lt"/>
                <a:cs typeface="+mj-lt"/>
              </a:rPr>
              <a:t>certificate</a:t>
            </a:r>
            <a:endParaRPr lang="fi-FI" sz="4000" dirty="0" err="1">
              <a:latin typeface="Calibri"/>
              <a:cs typeface="Calibri Light"/>
            </a:endParaRPr>
          </a:p>
        </p:txBody>
      </p:sp>
      <p:pic>
        <p:nvPicPr>
          <p:cNvPr id="14" name="Kuva 13" descr="A logo with green leaves&#10;&#10;Description automatically generated">
            <a:extLst>
              <a:ext uri="{FF2B5EF4-FFF2-40B4-BE49-F238E27FC236}">
                <a16:creationId xmlns:a16="http://schemas.microsoft.com/office/drawing/2014/main" id="{22C525E1-2C75-53A0-C6FD-53349B63AC2E}"/>
              </a:ext>
            </a:extLst>
          </p:cNvPr>
          <p:cNvPicPr>
            <a:picLocks noChangeAspect="1"/>
          </p:cNvPicPr>
          <p:nvPr/>
        </p:nvPicPr>
        <p:blipFill rotWithShape="1">
          <a:blip r:embed="rId4"/>
          <a:srcRect l="1974" t="-3178" r="3289" b="10169"/>
          <a:stretch/>
        </p:blipFill>
        <p:spPr>
          <a:xfrm>
            <a:off x="7530913" y="960418"/>
            <a:ext cx="3917941" cy="3977560"/>
          </a:xfrm>
          <a:prstGeom prst="rect">
            <a:avLst/>
          </a:prstGeom>
          <a:ln>
            <a:noFill/>
          </a:ln>
        </p:spPr>
      </p:pic>
    </p:spTree>
    <p:extLst>
      <p:ext uri="{BB962C8B-B14F-4D97-AF65-F5344CB8AC3E}">
        <p14:creationId xmlns:p14="http://schemas.microsoft.com/office/powerpoint/2010/main" val="3797424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tsikko 5">
            <a:extLst>
              <a:ext uri="{FF2B5EF4-FFF2-40B4-BE49-F238E27FC236}">
                <a16:creationId xmlns:a16="http://schemas.microsoft.com/office/drawing/2014/main" id="{3E61F1E3-BECB-213F-BCE2-8023C9330A9F}"/>
              </a:ext>
            </a:extLst>
          </p:cNvPr>
          <p:cNvSpPr>
            <a:spLocks noGrp="1"/>
          </p:cNvSpPr>
          <p:nvPr>
            <p:ph type="title"/>
          </p:nvPr>
        </p:nvSpPr>
        <p:spPr>
          <a:xfrm>
            <a:off x="13766679" y="1179301"/>
            <a:ext cx="4694312" cy="1728192"/>
          </a:xfrm>
        </p:spPr>
        <p:txBody>
          <a:bodyPr/>
          <a:lstStyle/>
          <a:p>
            <a:endParaRPr lang="fi-FI"/>
          </a:p>
        </p:txBody>
      </p:sp>
      <p:sp>
        <p:nvSpPr>
          <p:cNvPr id="3" name="Sisällön paikkamerkki 2">
            <a:extLst>
              <a:ext uri="{FF2B5EF4-FFF2-40B4-BE49-F238E27FC236}">
                <a16:creationId xmlns:a16="http://schemas.microsoft.com/office/drawing/2014/main" id="{12CAE56C-D91F-3E6C-40C2-B8AF19A26D73}"/>
              </a:ext>
            </a:extLst>
          </p:cNvPr>
          <p:cNvSpPr>
            <a:spLocks noGrp="1"/>
          </p:cNvSpPr>
          <p:nvPr>
            <p:ph idx="1"/>
          </p:nvPr>
        </p:nvSpPr>
        <p:spPr>
          <a:xfrm>
            <a:off x="12822300" y="2233553"/>
            <a:ext cx="4863787" cy="3982221"/>
          </a:xfrm>
        </p:spPr>
        <p:txBody>
          <a:bodyPr/>
          <a:lstStyle/>
          <a:p>
            <a:endParaRPr lang="fi-FI"/>
          </a:p>
        </p:txBody>
      </p:sp>
      <p:sp>
        <p:nvSpPr>
          <p:cNvPr id="5" name="Sisällön paikkamerkki 2">
            <a:extLst>
              <a:ext uri="{FF2B5EF4-FFF2-40B4-BE49-F238E27FC236}">
                <a16:creationId xmlns:a16="http://schemas.microsoft.com/office/drawing/2014/main" id="{9ABEDACA-CF50-54FB-669C-EFF94DA0BC61}"/>
              </a:ext>
            </a:extLst>
          </p:cNvPr>
          <p:cNvSpPr txBox="1">
            <a:spLocks/>
          </p:cNvSpPr>
          <p:nvPr/>
        </p:nvSpPr>
        <p:spPr>
          <a:xfrm>
            <a:off x="647377" y="1867303"/>
            <a:ext cx="6503436" cy="4351338"/>
          </a:xfrm>
          <a:prstGeom prst="rect">
            <a:avLst/>
          </a:prstGeom>
        </p:spPr>
        <p:txBody>
          <a:bodyPr vert="horz" lIns="91440" tIns="45720" rIns="91440" bIns="45720" rtlCol="0" anchor="t">
            <a:normAutofit/>
          </a:bodyPr>
          <a:lstStyle>
            <a:lvl1pPr marL="342900" indent="-342900" algn="l" defTabSz="914400" rtl="0" eaLnBrk="1" latinLnBrk="0" hangingPunct="1">
              <a:lnSpc>
                <a:spcPts val="2000"/>
              </a:lnSpc>
              <a:spcBef>
                <a:spcPts val="0"/>
              </a:spcBef>
              <a:spcAft>
                <a:spcPts val="1200"/>
              </a:spcAft>
              <a:buFontTx/>
              <a:buBlip>
                <a:blip r:embed="rId3"/>
              </a:buBlip>
              <a:defRPr sz="1800" kern="1200">
                <a:solidFill>
                  <a:schemeClr val="tx1"/>
                </a:solidFill>
                <a:latin typeface="+mn-lt"/>
                <a:ea typeface="+mn-ea"/>
                <a:cs typeface="+mn-cs"/>
              </a:defRPr>
            </a:lvl1pPr>
            <a:lvl2pPr marL="685800" indent="-228600" algn="l" defTabSz="914400" rtl="0" eaLnBrk="1" latinLnBrk="0" hangingPunct="1">
              <a:lnSpc>
                <a:spcPts val="2000"/>
              </a:lnSpc>
              <a:spcBef>
                <a:spcPts val="500"/>
              </a:spcBef>
              <a:spcAft>
                <a:spcPts val="1200"/>
              </a:spcAft>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ts val="2000"/>
              </a:lnSpc>
              <a:spcBef>
                <a:spcPts val="500"/>
              </a:spcBef>
              <a:spcAft>
                <a:spcPts val="1200"/>
              </a:spcAft>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ts val="2000"/>
              </a:lnSpc>
              <a:spcBef>
                <a:spcPts val="500"/>
              </a:spcBef>
              <a:spcAft>
                <a:spcPts val="1200"/>
              </a:spcAft>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ts val="2000"/>
              </a:lnSpc>
              <a:spcBef>
                <a:spcPts val="500"/>
              </a:spcBef>
              <a:spcAft>
                <a:spcPts val="12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i-FI" sz="1600">
              <a:latin typeface="Merriweather"/>
              <a:cs typeface="Calibri"/>
            </a:endParaRPr>
          </a:p>
          <a:p>
            <a:r>
              <a:rPr lang="en" sz="1600" dirty="0">
                <a:latin typeface="Calibri"/>
                <a:cs typeface="Calibri"/>
              </a:rPr>
              <a:t>The certificate is being updated this year</a:t>
            </a:r>
            <a:endParaRPr lang="fi-FI" sz="1600" dirty="0">
              <a:latin typeface="Calibri"/>
              <a:cs typeface="Calibri"/>
            </a:endParaRPr>
          </a:p>
          <a:p>
            <a:r>
              <a:rPr lang="en" sz="1600" dirty="0">
                <a:latin typeface="Calibri"/>
                <a:cs typeface="Calibri"/>
              </a:rPr>
              <a:t>The first groups will apply for the certificate for the third time next year. In this point we want offer groups more challenge</a:t>
            </a:r>
          </a:p>
          <a:p>
            <a:r>
              <a:rPr lang="en" sz="1600" dirty="0">
                <a:latin typeface="Calibri"/>
                <a:cs typeface="Calibri"/>
              </a:rPr>
              <a:t>We want the certificate to notice better the sustainability related to sea scouting. Also the criteria of accessibility and social impact are updated</a:t>
            </a:r>
          </a:p>
          <a:p>
            <a:r>
              <a:rPr lang="en" sz="1600" dirty="0">
                <a:latin typeface="Calibri"/>
                <a:cs typeface="Calibri"/>
              </a:rPr>
              <a:t>Other ideas how the certificate should be updated? Please tell us!</a:t>
            </a:r>
          </a:p>
          <a:p>
            <a:endParaRPr lang="fi-FI" sz="1600" dirty="0">
              <a:latin typeface="PT Sans"/>
              <a:cs typeface="Calibri"/>
            </a:endParaRPr>
          </a:p>
          <a:p>
            <a:endParaRPr lang="fi-FI" sz="1600" dirty="0">
              <a:latin typeface="PT Sans"/>
              <a:cs typeface="Calibri"/>
            </a:endParaRPr>
          </a:p>
          <a:p>
            <a:endParaRPr lang="fi-FI">
              <a:latin typeface="PT Sans"/>
              <a:cs typeface="Calibri"/>
            </a:endParaRPr>
          </a:p>
          <a:p>
            <a:endParaRPr lang="fi-FI">
              <a:latin typeface="PT Sans"/>
              <a:cs typeface="Calibri"/>
            </a:endParaRPr>
          </a:p>
        </p:txBody>
      </p:sp>
      <p:sp>
        <p:nvSpPr>
          <p:cNvPr id="10" name="Otsikko 10">
            <a:extLst>
              <a:ext uri="{FF2B5EF4-FFF2-40B4-BE49-F238E27FC236}">
                <a16:creationId xmlns:a16="http://schemas.microsoft.com/office/drawing/2014/main" id="{51C0D456-57F1-7407-9CE3-E6CA90057BFA}"/>
              </a:ext>
            </a:extLst>
          </p:cNvPr>
          <p:cNvSpPr>
            <a:spLocks noGrp="1"/>
          </p:cNvSpPr>
          <p:nvPr/>
        </p:nvSpPr>
        <p:spPr>
          <a:xfrm>
            <a:off x="646831" y="516210"/>
            <a:ext cx="8133120" cy="1008112"/>
          </a:xfrm>
          <a:prstGeom prst="rect">
            <a:avLst/>
          </a:prstGeom>
        </p:spPr>
        <p:txBody>
          <a:bodyPr vert="horz" lIns="91440" tIns="45720" rIns="91440" bIns="45720" rtlCol="0" anchor="b">
            <a:noAutofit/>
          </a:bodyPr>
          <a:lstStyle>
            <a:lvl1pPr algn="l" defTabSz="914400" rtl="0" eaLnBrk="1" latinLnBrk="0" hangingPunct="1">
              <a:lnSpc>
                <a:spcPts val="4000"/>
              </a:lnSpc>
              <a:spcBef>
                <a:spcPct val="0"/>
              </a:spcBef>
              <a:buNone/>
              <a:defRPr sz="4400" kern="1200" baseline="0">
                <a:solidFill>
                  <a:schemeClr val="tx2"/>
                </a:solidFill>
                <a:latin typeface="+mj-lt"/>
                <a:ea typeface="+mj-ea"/>
                <a:cs typeface="+mj-cs"/>
              </a:defRPr>
            </a:lvl1pPr>
          </a:lstStyle>
          <a:p>
            <a:r>
              <a:rPr lang="fi-FI" sz="4000" b="1" dirty="0" err="1">
                <a:latin typeface="Calibri Light"/>
                <a:ea typeface="Calibri Light"/>
                <a:cs typeface="Calibri Light"/>
              </a:rPr>
              <a:t>It's</a:t>
            </a:r>
            <a:r>
              <a:rPr lang="fi-FI" sz="4000" b="1" dirty="0">
                <a:latin typeface="Calibri Light"/>
                <a:ea typeface="Calibri Light"/>
                <a:cs typeface="Calibri Light"/>
              </a:rPr>
              <a:t> </a:t>
            </a:r>
            <a:r>
              <a:rPr lang="fi-FI" sz="4000" b="1" dirty="0" err="1">
                <a:latin typeface="Calibri Light"/>
                <a:ea typeface="Calibri Light"/>
                <a:cs typeface="Calibri Light"/>
              </a:rPr>
              <a:t>time</a:t>
            </a:r>
            <a:r>
              <a:rPr lang="fi-FI" sz="4000" b="1" dirty="0">
                <a:latin typeface="Calibri Light"/>
                <a:ea typeface="Calibri Light"/>
                <a:cs typeface="Calibri Light"/>
              </a:rPr>
              <a:t> for </a:t>
            </a:r>
            <a:r>
              <a:rPr lang="fi-FI" sz="4000" b="1" dirty="0" err="1">
                <a:latin typeface="Calibri Light"/>
                <a:ea typeface="Calibri Light"/>
                <a:cs typeface="Calibri Light"/>
              </a:rPr>
              <a:t>more</a:t>
            </a:r>
            <a:r>
              <a:rPr lang="fi-FI" sz="4000" b="1" dirty="0">
                <a:latin typeface="Calibri Light"/>
                <a:ea typeface="Calibri Light"/>
                <a:cs typeface="Calibri Light"/>
              </a:rPr>
              <a:t> </a:t>
            </a:r>
            <a:r>
              <a:rPr lang="fi-FI" sz="4000" b="1" dirty="0" err="1">
                <a:latin typeface="Calibri Light"/>
                <a:ea typeface="Calibri Light"/>
                <a:cs typeface="Calibri Light"/>
              </a:rPr>
              <a:t>challenge</a:t>
            </a:r>
            <a:r>
              <a:rPr lang="fi-FI" sz="4000" b="1" dirty="0">
                <a:latin typeface="Calibri Light"/>
                <a:ea typeface="Calibri Light"/>
                <a:cs typeface="Calibri Light"/>
              </a:rPr>
              <a:t>!</a:t>
            </a:r>
          </a:p>
        </p:txBody>
      </p:sp>
      <p:pic>
        <p:nvPicPr>
          <p:cNvPr id="14" name="Kuva 13" descr="A logo with green leaves&#10;&#10;Description automatically generated">
            <a:extLst>
              <a:ext uri="{FF2B5EF4-FFF2-40B4-BE49-F238E27FC236}">
                <a16:creationId xmlns:a16="http://schemas.microsoft.com/office/drawing/2014/main" id="{22C525E1-2C75-53A0-C6FD-53349B63AC2E}"/>
              </a:ext>
            </a:extLst>
          </p:cNvPr>
          <p:cNvPicPr>
            <a:picLocks noChangeAspect="1"/>
          </p:cNvPicPr>
          <p:nvPr/>
        </p:nvPicPr>
        <p:blipFill rotWithShape="1">
          <a:blip r:embed="rId4"/>
          <a:srcRect l="1974" t="-3178" r="3289" b="10169"/>
          <a:stretch/>
        </p:blipFill>
        <p:spPr>
          <a:xfrm>
            <a:off x="7530913" y="960418"/>
            <a:ext cx="3917941" cy="3977560"/>
          </a:xfrm>
          <a:prstGeom prst="rect">
            <a:avLst/>
          </a:prstGeom>
          <a:ln>
            <a:noFill/>
          </a:ln>
        </p:spPr>
      </p:pic>
    </p:spTree>
    <p:extLst>
      <p:ext uri="{BB962C8B-B14F-4D97-AF65-F5344CB8AC3E}">
        <p14:creationId xmlns:p14="http://schemas.microsoft.com/office/powerpoint/2010/main" val="934038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tsikko 14">
            <a:extLst>
              <a:ext uri="{FF2B5EF4-FFF2-40B4-BE49-F238E27FC236}">
                <a16:creationId xmlns:a16="http://schemas.microsoft.com/office/drawing/2014/main" id="{53C88987-913B-40D8-AA30-A65D0366159E}"/>
              </a:ext>
            </a:extLst>
          </p:cNvPr>
          <p:cNvSpPr>
            <a:spLocks noGrp="1"/>
          </p:cNvSpPr>
          <p:nvPr>
            <p:ph type="title"/>
          </p:nvPr>
        </p:nvSpPr>
        <p:spPr>
          <a:xfrm>
            <a:off x="6688172" y="1093203"/>
            <a:ext cx="4694312" cy="784222"/>
          </a:xfrm>
        </p:spPr>
        <p:txBody>
          <a:bodyPr>
            <a:normAutofit fontScale="90000"/>
          </a:bodyPr>
          <a:lstStyle/>
          <a:p>
            <a:r>
              <a:rPr lang="en-US" sz="4200">
                <a:latin typeface="Calibri"/>
                <a:cs typeface="Calibri"/>
              </a:rPr>
              <a:t>Carbon footprint calculators</a:t>
            </a:r>
            <a:endParaRPr lang="fi-FI">
              <a:latin typeface="Calibri"/>
              <a:cs typeface="Calibri"/>
            </a:endParaRPr>
          </a:p>
        </p:txBody>
      </p:sp>
      <p:pic>
        <p:nvPicPr>
          <p:cNvPr id="12" name="Kuvan paikkamerkki 11">
            <a:extLst>
              <a:ext uri="{FF2B5EF4-FFF2-40B4-BE49-F238E27FC236}">
                <a16:creationId xmlns:a16="http://schemas.microsoft.com/office/drawing/2014/main" id="{C86398F3-5E7B-489E-8025-57A6A26EB9F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7849" r="27849"/>
          <a:stretch>
            <a:fillRect/>
          </a:stretch>
        </p:blipFill>
        <p:spPr/>
      </p:pic>
      <p:sp>
        <p:nvSpPr>
          <p:cNvPr id="16" name="Sisällön paikkamerkki 15">
            <a:extLst>
              <a:ext uri="{FF2B5EF4-FFF2-40B4-BE49-F238E27FC236}">
                <a16:creationId xmlns:a16="http://schemas.microsoft.com/office/drawing/2014/main" id="{1D695A4A-EA23-4A08-A281-D3AEAA1B950D}"/>
              </a:ext>
            </a:extLst>
          </p:cNvPr>
          <p:cNvSpPr>
            <a:spLocks noGrp="1"/>
          </p:cNvSpPr>
          <p:nvPr>
            <p:ph idx="1"/>
          </p:nvPr>
        </p:nvSpPr>
        <p:spPr>
          <a:xfrm>
            <a:off x="6595867" y="2341093"/>
            <a:ext cx="4863787" cy="3982221"/>
          </a:xfrm>
        </p:spPr>
        <p:txBody>
          <a:bodyPr vert="horz" lIns="91440" tIns="45720" rIns="91440" bIns="45720" rtlCol="0" anchor="t">
            <a:noAutofit/>
          </a:bodyPr>
          <a:lstStyle/>
          <a:p>
            <a:pPr marL="285750" indent="-285750">
              <a:buFont typeface="Arial"/>
              <a:buChar char="•"/>
            </a:pPr>
            <a:r>
              <a:rPr lang="en-GB" dirty="0">
                <a:latin typeface="PT Sans"/>
                <a:cs typeface="Calibri" panose="020F0502020204030204"/>
              </a:rPr>
              <a:t>Scout carbon footprint calculators were created last year. Can be used to calculate footprint of events, trips, camps or a year footprint of a district/local group</a:t>
            </a:r>
          </a:p>
          <a:p>
            <a:pPr marL="285750" indent="-285750">
              <a:buFont typeface="Arial"/>
              <a:buChar char="•"/>
            </a:pPr>
            <a:r>
              <a:rPr lang="en-GB" dirty="0">
                <a:latin typeface="PT Sans"/>
                <a:cs typeface="Calibri" panose="020F0502020204030204"/>
              </a:rPr>
              <a:t>Trainings to use the tools are organized at the moment</a:t>
            </a:r>
          </a:p>
          <a:p>
            <a:pPr marL="285750" indent="-285750">
              <a:buFont typeface="Arial"/>
              <a:buChar char="•"/>
            </a:pPr>
            <a:r>
              <a:rPr lang="en-GB" dirty="0">
                <a:latin typeface="PT Sans"/>
                <a:cs typeface="Calibri" panose="020F0502020204030204"/>
              </a:rPr>
              <a:t>Next step: setting targets to decrease carbon footprints to all big events</a:t>
            </a:r>
          </a:p>
          <a:p>
            <a:pPr marL="285750" indent="-285750">
              <a:buFont typeface="Arial"/>
              <a:buChar char="•"/>
            </a:pPr>
            <a:r>
              <a:rPr lang="en-GB" dirty="0">
                <a:latin typeface="PT Sans"/>
                <a:cs typeface="Calibri" panose="020F0502020204030204"/>
              </a:rPr>
              <a:t>Carbon footprint measuring will be also added to sustainability certificate</a:t>
            </a:r>
          </a:p>
          <a:p>
            <a:pPr marL="0" indent="0">
              <a:buNone/>
            </a:pPr>
            <a:endParaRPr lang="en-GB" dirty="0">
              <a:latin typeface="PT Sans"/>
              <a:cs typeface="Calibri" panose="020F0502020204030204"/>
            </a:endParaRPr>
          </a:p>
        </p:txBody>
      </p:sp>
      <p:pic>
        <p:nvPicPr>
          <p:cNvPr id="3" name="Picture 8" descr="A group of people sitting outside in the woods&#10;&#10;Description automatically generated">
            <a:extLst>
              <a:ext uri="{FF2B5EF4-FFF2-40B4-BE49-F238E27FC236}">
                <a16:creationId xmlns:a16="http://schemas.microsoft.com/office/drawing/2014/main" id="{B53E8B74-CEC6-AAF1-96FA-D16AD5E8EE1D}"/>
              </a:ext>
            </a:extLst>
          </p:cNvPr>
          <p:cNvPicPr>
            <a:picLocks noChangeAspect="1"/>
          </p:cNvPicPr>
          <p:nvPr/>
        </p:nvPicPr>
        <p:blipFill rotWithShape="1">
          <a:blip r:embed="rId4"/>
          <a:srcRect l="15830" t="2451" r="28166" b="2451"/>
          <a:stretch/>
        </p:blipFill>
        <p:spPr>
          <a:xfrm>
            <a:off x="242651" y="170196"/>
            <a:ext cx="5753810" cy="6521799"/>
          </a:xfrm>
          <a:prstGeom prst="rect">
            <a:avLst/>
          </a:prstGeom>
        </p:spPr>
      </p:pic>
    </p:spTree>
    <p:extLst>
      <p:ext uri="{BB962C8B-B14F-4D97-AF65-F5344CB8AC3E}">
        <p14:creationId xmlns:p14="http://schemas.microsoft.com/office/powerpoint/2010/main" val="4219770486"/>
      </p:ext>
    </p:extLst>
  </p:cSld>
  <p:clrMapOvr>
    <a:masterClrMapping/>
  </p:clrMapOvr>
</p:sld>
</file>

<file path=ppt/theme/theme1.xml><?xml version="1.0" encoding="utf-8"?>
<a:theme xmlns:a="http://schemas.openxmlformats.org/drawingml/2006/main" name="Scouterna">
  <a:themeElements>
    <a:clrScheme name="Scouterna">
      <a:dk1>
        <a:sysClr val="windowText" lastClr="000000"/>
      </a:dk1>
      <a:lt1>
        <a:sysClr val="window" lastClr="FFFFFF"/>
      </a:lt1>
      <a:dk2>
        <a:srgbClr val="043963"/>
      </a:dk2>
      <a:lt2>
        <a:srgbClr val="EEECE1"/>
      </a:lt2>
      <a:accent1>
        <a:srgbClr val="043963"/>
      </a:accent1>
      <a:accent2>
        <a:srgbClr val="6DAD3A"/>
      </a:accent2>
      <a:accent3>
        <a:srgbClr val="4DA6B8"/>
      </a:accent3>
      <a:accent4>
        <a:srgbClr val="CA540F"/>
      </a:accent4>
      <a:accent5>
        <a:srgbClr val="B70054"/>
      </a:accent5>
      <a:accent6>
        <a:srgbClr val="E4E018"/>
      </a:accent6>
      <a:hlink>
        <a:srgbClr val="1085FF"/>
      </a:hlink>
      <a:folHlink>
        <a:srgbClr val="15518B"/>
      </a:folHlink>
    </a:clrScheme>
    <a:fontScheme name="Scouterna">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a:defPPr>
      </a:lstStyle>
    </a:txDef>
  </a:objectDefaults>
  <a:extraClrSchemeLst/>
  <a:extLst>
    <a:ext uri="{05A4C25C-085E-4340-85A3-A5531E510DB2}">
      <thm15:themeFamily xmlns:thm15="http://schemas.microsoft.com/office/thememl/2012/main" name="Svensk (16x9) - ÅE.potx" id="{51870F9F-13E3-4159-A1F7-01D8230941C6}" vid="{BFB9003B-22E5-4D25-B2B6-8AD27E61C85D}"/>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1E8CC4A06BFC224783F294C492223D8B" ma:contentTypeVersion="15" ma:contentTypeDescription="Skapa ett nytt dokument." ma:contentTypeScope="" ma:versionID="dd47704f556fed8ca95926b818a03f3a">
  <xsd:schema xmlns:xsd="http://www.w3.org/2001/XMLSchema" xmlns:xs="http://www.w3.org/2001/XMLSchema" xmlns:p="http://schemas.microsoft.com/office/2006/metadata/properties" xmlns:ns2="b38f7d12-4ea2-4d79-b604-0221d4e1e9ac" xmlns:ns3="bbda1ad5-ff4b-4cda-bc13-aced90c31531" targetNamespace="http://schemas.microsoft.com/office/2006/metadata/properties" ma:root="true" ma:fieldsID="079d6cc09ff1e978058119b928f557df" ns2:_="" ns3:_="">
    <xsd:import namespace="b38f7d12-4ea2-4d79-b604-0221d4e1e9ac"/>
    <xsd:import namespace="bbda1ad5-ff4b-4cda-bc13-aced90c3153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8f7d12-4ea2-4d79-b604-0221d4e1e9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0559c95e-54ef-4c91-b850-b694aa19f85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da1ad5-ff4b-4cda-bc13-aced90c31531"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fb564641-e2f7-4c5d-90be-ad8c9ae36e30}" ma:internalName="TaxCatchAll" ma:showField="CatchAllData" ma:web="bbda1ad5-ff4b-4cda-bc13-aced90c315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38f7d12-4ea2-4d79-b604-0221d4e1e9ac">
      <Terms xmlns="http://schemas.microsoft.com/office/infopath/2007/PartnerControls"/>
    </lcf76f155ced4ddcb4097134ff3c332f>
    <TaxCatchAll xmlns="bbda1ad5-ff4b-4cda-bc13-aced90c31531" xsi:nil="true"/>
  </documentManagement>
</p:properties>
</file>

<file path=customXml/itemProps1.xml><?xml version="1.0" encoding="utf-8"?>
<ds:datastoreItem xmlns:ds="http://schemas.openxmlformats.org/officeDocument/2006/customXml" ds:itemID="{503213B7-7E79-49CC-98EB-8FE03E1B5F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8f7d12-4ea2-4d79-b604-0221d4e1e9ac"/>
    <ds:schemaRef ds:uri="bbda1ad5-ff4b-4cda-bc13-aced90c315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3.xml><?xml version="1.0" encoding="utf-8"?>
<ds:datastoreItem xmlns:ds="http://schemas.openxmlformats.org/officeDocument/2006/customXml" ds:itemID="{D4ABDA6A-1F6C-4B42-8544-08E5AE6AC91F}">
  <ds:schemaRefs>
    <ds:schemaRef ds:uri="http://schemas.microsoft.com/office/infopath/2007/PartnerControls"/>
    <ds:schemaRef ds:uri="http://www.w3.org/XML/1998/namespace"/>
    <ds:schemaRef ds:uri="bbda1ad5-ff4b-4cda-bc13-aced90c31531"/>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b38f7d12-4ea2-4d79-b604-0221d4e1e9ac"/>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Svensk (16x9) - ÅE</Template>
  <TotalTime>1594</TotalTime>
  <Words>1293</Words>
  <Application>Microsoft Office PowerPoint</Application>
  <PresentationFormat>Laajakuva</PresentationFormat>
  <Paragraphs>138</Paragraphs>
  <Slides>21</Slides>
  <Notes>16</Notes>
  <HiddenSlides>2</HiddenSlides>
  <MMClips>1</MMClips>
  <ScaleCrop>false</ScaleCrop>
  <HeadingPairs>
    <vt:vector size="4" baseType="variant">
      <vt:variant>
        <vt:lpstr>Teema</vt:lpstr>
      </vt:variant>
      <vt:variant>
        <vt:i4>1</vt:i4>
      </vt:variant>
      <vt:variant>
        <vt:lpstr>Dian otsikot</vt:lpstr>
      </vt:variant>
      <vt:variant>
        <vt:i4>21</vt:i4>
      </vt:variant>
    </vt:vector>
  </HeadingPairs>
  <TitlesOfParts>
    <vt:vector size="22" baseType="lpstr">
      <vt:lpstr>Scouterna</vt:lpstr>
      <vt:lpstr>Instruktioner Dold sida, visas inte vid utskrift</vt:lpstr>
      <vt:lpstr>Instruktioner Dold sida, visas inte vid utskrift</vt:lpstr>
      <vt:lpstr>PowerPoint-esitys</vt:lpstr>
      <vt:lpstr>Outline</vt:lpstr>
      <vt:lpstr>PowerPoint-esitys</vt:lpstr>
      <vt:lpstr>PowerPoint-esitys</vt:lpstr>
      <vt:lpstr>PowerPoint-esitys</vt:lpstr>
      <vt:lpstr>PowerPoint-esitys</vt:lpstr>
      <vt:lpstr>Carbon footprint calculators</vt:lpstr>
      <vt:lpstr>PowerPoint-esitys</vt:lpstr>
      <vt:lpstr>Sustainability in  Youth program</vt:lpstr>
      <vt:lpstr>Other things</vt:lpstr>
      <vt:lpstr>Part of our sustainability project</vt:lpstr>
      <vt:lpstr>Focus on environmental sustainability​</vt:lpstr>
      <vt:lpstr>Background</vt:lpstr>
      <vt:lpstr>Aim and goals</vt:lpstr>
      <vt:lpstr>Leaders and adults</vt:lpstr>
      <vt:lpstr>The certificate</vt:lpstr>
      <vt:lpstr>Challenges and sucess</vt:lpstr>
      <vt:lpstr>PowerPoint-esitys</vt:lpstr>
      <vt:lpstr>Thank you for participating!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INSTRUKTIONER Dold sida, visas inte vid utskrift</dc:title>
  <dc:creator>Jonas Gullman</dc:creator>
  <cp:lastModifiedBy>Cecilia Wesslén</cp:lastModifiedBy>
  <cp:revision>355</cp:revision>
  <dcterms:created xsi:type="dcterms:W3CDTF">2023-01-16T09:08:45Z</dcterms:created>
  <dcterms:modified xsi:type="dcterms:W3CDTF">2024-05-06T19:34:57Z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0x0101001E8CC4A06BFC224783F294C492223D8B</vt:lpwstr>
  </property>
  <property fmtid="{D5CDD505-2E9C-101B-9397-08002B2CF9AE}" pid="3" name="Order">
    <vt:r8>32000</vt:r8>
  </property>
  <property fmtid="{D5CDD505-2E9C-101B-9397-08002B2CF9AE}" pid="4" name="MediaServiceImageTags">
    <vt:lpwstr/>
  </property>
</Properties>
</file>