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2"/>
  </p:notesMasterIdLst>
  <p:sldIdLst>
    <p:sldId id="286" r:id="rId2"/>
    <p:sldId id="425" r:id="rId3"/>
    <p:sldId id="288" r:id="rId4"/>
    <p:sldId id="412" r:id="rId5"/>
    <p:sldId id="411" r:id="rId6"/>
    <p:sldId id="413" r:id="rId7"/>
    <p:sldId id="386" r:id="rId8"/>
    <p:sldId id="289" r:id="rId9"/>
    <p:sldId id="287" r:id="rId10"/>
    <p:sldId id="407" r:id="rId11"/>
    <p:sldId id="408" r:id="rId12"/>
    <p:sldId id="410" r:id="rId13"/>
    <p:sldId id="415" r:id="rId14"/>
    <p:sldId id="414" r:id="rId15"/>
    <p:sldId id="416" r:id="rId16"/>
    <p:sldId id="420" r:id="rId17"/>
    <p:sldId id="422" r:id="rId18"/>
    <p:sldId id="423" r:id="rId19"/>
    <p:sldId id="424" r:id="rId20"/>
    <p:sldId id="426" r:id="rId21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78562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589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0BD29-21F1-4545-9DE6-F619D87915A7}" type="datetimeFigureOut">
              <a:rPr lang="da-DK" smtClean="0"/>
              <a:t>08-05-2024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22E27-B2BB-4032-BD80-A442A5EF924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251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24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Cookbook</a:t>
            </a:r>
            <a:r>
              <a:rPr lang="da-DK" dirty="0"/>
              <a:t> in </a:t>
            </a:r>
            <a:r>
              <a:rPr lang="da-DK" dirty="0" err="1"/>
              <a:t>sustainable</a:t>
            </a:r>
            <a:r>
              <a:rPr lang="da-DK" dirty="0"/>
              <a:t> </a:t>
            </a:r>
            <a:r>
              <a:rPr lang="da-DK" dirty="0" err="1"/>
              <a:t>cooking</a:t>
            </a:r>
            <a:r>
              <a:rPr lang="da-DK" dirty="0"/>
              <a:t> – </a:t>
            </a:r>
            <a:r>
              <a:rPr lang="da-DK" dirty="0" err="1"/>
              <a:t>primarily</a:t>
            </a:r>
            <a:r>
              <a:rPr lang="da-DK" dirty="0"/>
              <a:t> plant </a:t>
            </a:r>
            <a:r>
              <a:rPr lang="da-DK" dirty="0" err="1"/>
              <a:t>based</a:t>
            </a:r>
            <a:r>
              <a:rPr lang="da-DK" dirty="0"/>
              <a:t>.</a:t>
            </a:r>
          </a:p>
          <a:p>
            <a:r>
              <a:rPr lang="da-DK" dirty="0" err="1"/>
              <a:t>Meant</a:t>
            </a:r>
            <a:r>
              <a:rPr lang="da-DK" dirty="0"/>
              <a:t> for </a:t>
            </a:r>
            <a:r>
              <a:rPr lang="da-DK" dirty="0" err="1"/>
              <a:t>cooking</a:t>
            </a:r>
            <a:r>
              <a:rPr lang="da-DK" dirty="0"/>
              <a:t> over a fire – </a:t>
            </a:r>
            <a:r>
              <a:rPr lang="da-DK" dirty="0" err="1"/>
              <a:t>easy</a:t>
            </a:r>
            <a:r>
              <a:rPr lang="da-DK" dirty="0"/>
              <a:t> to do at home as </a:t>
            </a:r>
            <a:r>
              <a:rPr lang="da-DK" dirty="0" err="1"/>
              <a:t>well</a:t>
            </a:r>
            <a:r>
              <a:rPr lang="da-DK" dirty="0"/>
              <a:t>.</a:t>
            </a:r>
          </a:p>
          <a:p>
            <a:r>
              <a:rPr lang="da-DK" dirty="0" err="1"/>
              <a:t>Easy</a:t>
            </a:r>
            <a:r>
              <a:rPr lang="da-DK" dirty="0"/>
              <a:t> </a:t>
            </a:r>
            <a:r>
              <a:rPr lang="da-DK" dirty="0" err="1"/>
              <a:t>recipies</a:t>
            </a:r>
            <a:r>
              <a:rPr lang="da-DK" dirty="0"/>
              <a:t> with in-</a:t>
            </a:r>
            <a:r>
              <a:rPr lang="da-DK" dirty="0" err="1"/>
              <a:t>season</a:t>
            </a:r>
            <a:r>
              <a:rPr lang="da-DK" dirty="0"/>
              <a:t> food.</a:t>
            </a:r>
          </a:p>
          <a:p>
            <a:r>
              <a:rPr lang="da-DK" dirty="0"/>
              <a:t>Book </a:t>
            </a:r>
            <a:r>
              <a:rPr lang="da-DK" dirty="0" err="1"/>
              <a:t>released</a:t>
            </a:r>
            <a:r>
              <a:rPr lang="da-DK" dirty="0"/>
              <a:t> april 9th, </a:t>
            </a:r>
            <a:r>
              <a:rPr lang="da-DK" dirty="0" err="1"/>
              <a:t>almost</a:t>
            </a:r>
            <a:r>
              <a:rPr lang="da-DK" dirty="0"/>
              <a:t> sold out in </a:t>
            </a:r>
            <a:r>
              <a:rPr lang="da-DK" dirty="0" err="1"/>
              <a:t>our</a:t>
            </a:r>
            <a:r>
              <a:rPr lang="da-DK" dirty="0"/>
              <a:t> stores </a:t>
            </a:r>
            <a:r>
              <a:rPr lang="da-DK" dirty="0" err="1"/>
              <a:t>already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4741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on </a:t>
            </a:r>
            <a:r>
              <a:rPr lang="da-DK" dirty="0" err="1"/>
              <a:t>programme</a:t>
            </a:r>
            <a:r>
              <a:rPr lang="da-DK" dirty="0"/>
              <a:t> in ‘green’ food and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. Here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new – not </a:t>
            </a:r>
            <a:r>
              <a:rPr lang="da-DK" dirty="0" err="1"/>
              <a:t>yet</a:t>
            </a:r>
            <a:r>
              <a:rPr lang="da-DK" dirty="0"/>
              <a:t> </a:t>
            </a:r>
            <a:r>
              <a:rPr lang="da-DK" dirty="0" err="1"/>
              <a:t>released</a:t>
            </a:r>
            <a:r>
              <a:rPr lang="da-DK" dirty="0"/>
              <a:t> – badges for </a:t>
            </a:r>
            <a:r>
              <a:rPr lang="da-DK" dirty="0" err="1"/>
              <a:t>different</a:t>
            </a:r>
            <a:r>
              <a:rPr lang="da-DK" dirty="0"/>
              <a:t> age </a:t>
            </a:r>
            <a:r>
              <a:rPr lang="da-DK" dirty="0" err="1"/>
              <a:t>groups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with </a:t>
            </a:r>
            <a:r>
              <a:rPr lang="da-DK" dirty="0" err="1"/>
              <a:t>sustainable</a:t>
            </a:r>
            <a:r>
              <a:rPr lang="da-DK" dirty="0"/>
              <a:t> food.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023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seen</a:t>
            </a:r>
            <a:r>
              <a:rPr lang="da-DK" dirty="0"/>
              <a:t> a large </a:t>
            </a:r>
            <a:r>
              <a:rPr lang="da-DK" dirty="0" err="1"/>
              <a:t>trickle-down-effect</a:t>
            </a:r>
            <a:r>
              <a:rPr lang="da-DK" dirty="0"/>
              <a:t> from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efforts</a:t>
            </a:r>
            <a:r>
              <a:rPr lang="da-DK" dirty="0"/>
              <a:t> at a national </a:t>
            </a:r>
            <a:r>
              <a:rPr lang="da-DK" dirty="0" err="1"/>
              <a:t>level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/>
              <a:t>A sign-up </a:t>
            </a:r>
            <a:r>
              <a:rPr lang="da-DK" dirty="0" err="1"/>
              <a:t>group</a:t>
            </a:r>
            <a:r>
              <a:rPr lang="da-DK" dirty="0"/>
              <a:t> of </a:t>
            </a:r>
          </a:p>
          <a:p>
            <a:r>
              <a:rPr lang="da-DK" dirty="0"/>
              <a:t>Local </a:t>
            </a:r>
            <a:r>
              <a:rPr lang="da-DK" dirty="0" err="1"/>
              <a:t>groups</a:t>
            </a:r>
            <a:r>
              <a:rPr lang="da-DK" dirty="0"/>
              <a:t> running large </a:t>
            </a:r>
            <a:r>
              <a:rPr lang="da-DK" dirty="0" err="1"/>
              <a:t>classes</a:t>
            </a:r>
            <a:r>
              <a:rPr lang="da-DK" dirty="0"/>
              <a:t> in </a:t>
            </a:r>
            <a:r>
              <a:rPr lang="da-DK" dirty="0" err="1"/>
              <a:t>sustrainable</a:t>
            </a:r>
            <a:r>
              <a:rPr lang="da-DK" dirty="0"/>
              <a:t> </a:t>
            </a:r>
            <a:r>
              <a:rPr lang="da-DK" dirty="0" err="1"/>
              <a:t>cooking</a:t>
            </a:r>
            <a:r>
              <a:rPr lang="da-DK" dirty="0"/>
              <a:t> all over the country.</a:t>
            </a:r>
          </a:p>
          <a:p>
            <a:r>
              <a:rPr lang="da-DK" dirty="0" err="1"/>
              <a:t>Youth-Climate</a:t>
            </a:r>
            <a:r>
              <a:rPr lang="da-DK" dirty="0"/>
              <a:t> board in the </a:t>
            </a:r>
            <a:r>
              <a:rPr lang="da-DK" dirty="0" err="1"/>
              <a:t>ministry</a:t>
            </a:r>
            <a:r>
              <a:rPr lang="da-DK" dirty="0"/>
              <a:t> of </a:t>
            </a:r>
            <a:r>
              <a:rPr lang="da-DK" dirty="0" err="1"/>
              <a:t>climate</a:t>
            </a:r>
            <a:r>
              <a:rPr lang="da-DK" dirty="0"/>
              <a:t> affairs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218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NSA </a:t>
            </a:r>
            <a:r>
              <a:rPr lang="da-DK" dirty="0" err="1"/>
              <a:t>work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mean</a:t>
            </a:r>
            <a:r>
              <a:rPr lang="da-DK" dirty="0"/>
              <a:t> in a </a:t>
            </a:r>
            <a:r>
              <a:rPr lang="da-DK" dirty="0" err="1"/>
              <a:t>scouting</a:t>
            </a:r>
            <a:r>
              <a:rPr lang="da-DK" dirty="0"/>
              <a:t> </a:t>
            </a:r>
            <a:r>
              <a:rPr lang="da-DK" dirty="0" err="1"/>
              <a:t>context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NSA?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contribution</a:t>
            </a:r>
            <a:r>
              <a:rPr lang="da-DK" dirty="0"/>
              <a:t> TILTAG has </a:t>
            </a:r>
            <a:r>
              <a:rPr lang="da-DK" dirty="0" err="1"/>
              <a:t>created</a:t>
            </a:r>
            <a:r>
              <a:rPr lang="da-DK" dirty="0"/>
              <a:t> the most </a:t>
            </a:r>
            <a:r>
              <a:rPr lang="da-DK" dirty="0" err="1"/>
              <a:t>impact</a:t>
            </a:r>
            <a:r>
              <a:rPr lang="da-DK" dirty="0"/>
              <a:t> in </a:t>
            </a:r>
            <a:r>
              <a:rPr lang="da-DK" dirty="0" err="1"/>
              <a:t>your</a:t>
            </a:r>
            <a:r>
              <a:rPr lang="da-DK" dirty="0"/>
              <a:t> NSA, civil society or </a:t>
            </a:r>
            <a:r>
              <a:rPr lang="da-DK" dirty="0" err="1"/>
              <a:t>towards</a:t>
            </a:r>
            <a:r>
              <a:rPr lang="da-DK" dirty="0"/>
              <a:t> nature?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do/did </a:t>
            </a:r>
            <a:r>
              <a:rPr lang="da-DK" dirty="0" err="1"/>
              <a:t>your</a:t>
            </a:r>
            <a:r>
              <a:rPr lang="da-DK" dirty="0"/>
              <a:t> NSA face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 –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improve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4074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NSA </a:t>
            </a:r>
            <a:r>
              <a:rPr lang="da-DK" dirty="0" err="1"/>
              <a:t>work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mean</a:t>
            </a:r>
            <a:r>
              <a:rPr lang="da-DK" dirty="0"/>
              <a:t> in a </a:t>
            </a:r>
            <a:r>
              <a:rPr lang="da-DK" dirty="0" err="1"/>
              <a:t>scouting</a:t>
            </a:r>
            <a:r>
              <a:rPr lang="da-DK" dirty="0"/>
              <a:t> </a:t>
            </a:r>
            <a:r>
              <a:rPr lang="da-DK" dirty="0" err="1"/>
              <a:t>context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NSA?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contribution</a:t>
            </a:r>
            <a:r>
              <a:rPr lang="da-DK" dirty="0"/>
              <a:t> TILTAG has </a:t>
            </a:r>
            <a:r>
              <a:rPr lang="da-DK" dirty="0" err="1"/>
              <a:t>created</a:t>
            </a:r>
            <a:r>
              <a:rPr lang="da-DK" dirty="0"/>
              <a:t> the most </a:t>
            </a:r>
            <a:r>
              <a:rPr lang="da-DK" dirty="0" err="1"/>
              <a:t>impact</a:t>
            </a:r>
            <a:r>
              <a:rPr lang="da-DK" dirty="0"/>
              <a:t> in </a:t>
            </a:r>
            <a:r>
              <a:rPr lang="da-DK" dirty="0" err="1"/>
              <a:t>your</a:t>
            </a:r>
            <a:r>
              <a:rPr lang="da-DK" dirty="0"/>
              <a:t> NSA, civil society or </a:t>
            </a:r>
            <a:r>
              <a:rPr lang="da-DK" dirty="0" err="1"/>
              <a:t>towards</a:t>
            </a:r>
            <a:r>
              <a:rPr lang="da-DK" dirty="0"/>
              <a:t> nature?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do/did </a:t>
            </a:r>
            <a:r>
              <a:rPr lang="da-DK" dirty="0" err="1"/>
              <a:t>your</a:t>
            </a:r>
            <a:r>
              <a:rPr lang="da-DK" dirty="0"/>
              <a:t> NSA face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 –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improve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3065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NSA </a:t>
            </a:r>
            <a:r>
              <a:rPr lang="da-DK" dirty="0" err="1"/>
              <a:t>work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mean</a:t>
            </a:r>
            <a:r>
              <a:rPr lang="da-DK" dirty="0"/>
              <a:t> in a </a:t>
            </a:r>
            <a:r>
              <a:rPr lang="da-DK" dirty="0" err="1"/>
              <a:t>scouting</a:t>
            </a:r>
            <a:r>
              <a:rPr lang="da-DK" dirty="0"/>
              <a:t> </a:t>
            </a:r>
            <a:r>
              <a:rPr lang="da-DK" dirty="0" err="1"/>
              <a:t>context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NSA?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contribution</a:t>
            </a:r>
            <a:r>
              <a:rPr lang="da-DK" dirty="0"/>
              <a:t> TILTAG has </a:t>
            </a:r>
            <a:r>
              <a:rPr lang="da-DK" dirty="0" err="1"/>
              <a:t>created</a:t>
            </a:r>
            <a:r>
              <a:rPr lang="da-DK" dirty="0"/>
              <a:t> the most </a:t>
            </a:r>
            <a:r>
              <a:rPr lang="da-DK" dirty="0" err="1"/>
              <a:t>impact</a:t>
            </a:r>
            <a:r>
              <a:rPr lang="da-DK" dirty="0"/>
              <a:t> in </a:t>
            </a:r>
            <a:r>
              <a:rPr lang="da-DK" dirty="0" err="1"/>
              <a:t>your</a:t>
            </a:r>
            <a:r>
              <a:rPr lang="da-DK" dirty="0"/>
              <a:t> NSA, civil society or </a:t>
            </a:r>
            <a:r>
              <a:rPr lang="da-DK" dirty="0" err="1"/>
              <a:t>towards</a:t>
            </a:r>
            <a:r>
              <a:rPr lang="da-DK" dirty="0"/>
              <a:t> nature?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do/did </a:t>
            </a:r>
            <a:r>
              <a:rPr lang="da-DK" dirty="0" err="1"/>
              <a:t>your</a:t>
            </a:r>
            <a:r>
              <a:rPr lang="da-DK" dirty="0"/>
              <a:t> NSA face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 –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improve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1428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NSA </a:t>
            </a:r>
            <a:r>
              <a:rPr lang="da-DK" dirty="0" err="1"/>
              <a:t>work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mean</a:t>
            </a:r>
            <a:r>
              <a:rPr lang="da-DK" dirty="0"/>
              <a:t> in a </a:t>
            </a:r>
            <a:r>
              <a:rPr lang="da-DK" dirty="0" err="1"/>
              <a:t>scouting</a:t>
            </a:r>
            <a:r>
              <a:rPr lang="da-DK" dirty="0"/>
              <a:t> </a:t>
            </a:r>
            <a:r>
              <a:rPr lang="da-DK" dirty="0" err="1"/>
              <a:t>context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NSA?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contribution</a:t>
            </a:r>
            <a:r>
              <a:rPr lang="da-DK" dirty="0"/>
              <a:t> TILTAG has </a:t>
            </a:r>
            <a:r>
              <a:rPr lang="da-DK" dirty="0" err="1"/>
              <a:t>created</a:t>
            </a:r>
            <a:r>
              <a:rPr lang="da-DK" dirty="0"/>
              <a:t> the most </a:t>
            </a:r>
            <a:r>
              <a:rPr lang="da-DK" dirty="0" err="1"/>
              <a:t>impact</a:t>
            </a:r>
            <a:r>
              <a:rPr lang="da-DK" dirty="0"/>
              <a:t> in </a:t>
            </a:r>
            <a:r>
              <a:rPr lang="da-DK" dirty="0" err="1"/>
              <a:t>your</a:t>
            </a:r>
            <a:r>
              <a:rPr lang="da-DK" dirty="0"/>
              <a:t> NSA, civil society or </a:t>
            </a:r>
            <a:r>
              <a:rPr lang="da-DK" dirty="0" err="1"/>
              <a:t>towards</a:t>
            </a:r>
            <a:r>
              <a:rPr lang="da-DK" dirty="0"/>
              <a:t> nature?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do/did </a:t>
            </a:r>
            <a:r>
              <a:rPr lang="da-DK" dirty="0" err="1"/>
              <a:t>your</a:t>
            </a:r>
            <a:r>
              <a:rPr lang="da-DK" dirty="0"/>
              <a:t> NSA face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 –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improve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0422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NSA </a:t>
            </a:r>
            <a:r>
              <a:rPr lang="da-DK" dirty="0" err="1"/>
              <a:t>work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mean</a:t>
            </a:r>
            <a:r>
              <a:rPr lang="da-DK" dirty="0"/>
              <a:t> in a </a:t>
            </a:r>
            <a:r>
              <a:rPr lang="da-DK" dirty="0" err="1"/>
              <a:t>scouting</a:t>
            </a:r>
            <a:r>
              <a:rPr lang="da-DK" dirty="0"/>
              <a:t> </a:t>
            </a:r>
            <a:r>
              <a:rPr lang="da-DK" dirty="0" err="1"/>
              <a:t>context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NSA?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contribution</a:t>
            </a:r>
            <a:r>
              <a:rPr lang="da-DK" dirty="0"/>
              <a:t> TILTAG has </a:t>
            </a:r>
            <a:r>
              <a:rPr lang="da-DK" dirty="0" err="1"/>
              <a:t>created</a:t>
            </a:r>
            <a:r>
              <a:rPr lang="da-DK" dirty="0"/>
              <a:t> the most </a:t>
            </a:r>
            <a:r>
              <a:rPr lang="da-DK" dirty="0" err="1"/>
              <a:t>impact</a:t>
            </a:r>
            <a:r>
              <a:rPr lang="da-DK" dirty="0"/>
              <a:t> in </a:t>
            </a:r>
            <a:r>
              <a:rPr lang="da-DK" dirty="0" err="1"/>
              <a:t>your</a:t>
            </a:r>
            <a:r>
              <a:rPr lang="da-DK" dirty="0"/>
              <a:t> NSA, civil society or </a:t>
            </a:r>
            <a:r>
              <a:rPr lang="da-DK" dirty="0" err="1"/>
              <a:t>towards</a:t>
            </a:r>
            <a:r>
              <a:rPr lang="da-DK" dirty="0"/>
              <a:t> nature?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do/did </a:t>
            </a:r>
            <a:r>
              <a:rPr lang="da-DK" dirty="0" err="1"/>
              <a:t>your</a:t>
            </a:r>
            <a:r>
              <a:rPr lang="da-DK" dirty="0"/>
              <a:t> NSA face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with </a:t>
            </a:r>
            <a:r>
              <a:rPr lang="da-DK" dirty="0" err="1"/>
              <a:t>sustainability</a:t>
            </a:r>
            <a:r>
              <a:rPr lang="da-DK" dirty="0"/>
              <a:t>? –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improve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679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449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0787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</a:t>
            </a:r>
            <a:r>
              <a:rPr lang="da-DK" dirty="0" err="1"/>
              <a:t>work</a:t>
            </a:r>
            <a:r>
              <a:rPr lang="da-DK" dirty="0"/>
              <a:t> with </a:t>
            </a:r>
            <a:r>
              <a:rPr lang="da-DK" dirty="0" err="1"/>
              <a:t>sustainabilty</a:t>
            </a:r>
            <a:r>
              <a:rPr lang="da-DK" dirty="0"/>
              <a:t>? – 2024 Vision</a:t>
            </a:r>
          </a:p>
          <a:p>
            <a:r>
              <a:rPr lang="da-DK" dirty="0" err="1"/>
              <a:t>Creating</a:t>
            </a:r>
            <a:r>
              <a:rPr lang="da-DK" dirty="0"/>
              <a:t> brave </a:t>
            </a:r>
            <a:r>
              <a:rPr lang="da-DK" dirty="0" err="1"/>
              <a:t>children</a:t>
            </a:r>
            <a:r>
              <a:rPr lang="da-DK" dirty="0"/>
              <a:t> and </a:t>
            </a:r>
            <a:r>
              <a:rPr lang="da-DK" dirty="0" err="1"/>
              <a:t>youth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Co-</a:t>
            </a:r>
            <a:r>
              <a:rPr lang="da-DK" dirty="0" err="1"/>
              <a:t>existing</a:t>
            </a:r>
            <a:r>
              <a:rPr lang="da-DK" dirty="0"/>
              <a:t> in nature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Sustainability</a:t>
            </a:r>
            <a:r>
              <a:rPr lang="da-DK" dirty="0"/>
              <a:t> for kids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More </a:t>
            </a:r>
            <a:r>
              <a:rPr lang="da-DK" dirty="0" err="1"/>
              <a:t>scout</a:t>
            </a:r>
            <a:r>
              <a:rPr lang="da-DK" dirty="0"/>
              <a:t> </a:t>
            </a:r>
            <a:r>
              <a:rPr lang="da-DK" dirty="0" err="1"/>
              <a:t>leaders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Urban </a:t>
            </a:r>
            <a:r>
              <a:rPr lang="da-DK" dirty="0" err="1"/>
              <a:t>scouting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568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42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made a </a:t>
            </a:r>
            <a:r>
              <a:rPr lang="da-DK" dirty="0" err="1"/>
              <a:t>sustainability</a:t>
            </a:r>
            <a:r>
              <a:rPr lang="da-DK" dirty="0"/>
              <a:t> policy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dictates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act</a:t>
            </a:r>
            <a:r>
              <a:rPr lang="da-DK" dirty="0"/>
              <a:t> and </a:t>
            </a:r>
            <a:r>
              <a:rPr lang="da-DK" dirty="0" err="1"/>
              <a:t>actively</a:t>
            </a:r>
            <a:r>
              <a:rPr lang="da-DK" dirty="0"/>
              <a:t> </a:t>
            </a:r>
            <a:r>
              <a:rPr lang="da-DK" dirty="0" err="1"/>
              <a:t>take</a:t>
            </a:r>
            <a:r>
              <a:rPr lang="da-DK" dirty="0"/>
              <a:t> a stand on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consumption</a:t>
            </a:r>
            <a:r>
              <a:rPr lang="da-DK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seek</a:t>
            </a:r>
            <a:r>
              <a:rPr lang="da-DK" dirty="0"/>
              <a:t> </a:t>
            </a:r>
            <a:r>
              <a:rPr lang="da-DK" dirty="0" err="1"/>
              <a:t>understanding</a:t>
            </a:r>
            <a:r>
              <a:rPr lang="da-DK" dirty="0"/>
              <a:t> of nature and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best</a:t>
            </a:r>
            <a:r>
              <a:rPr lang="da-DK" dirty="0"/>
              <a:t> </a:t>
            </a:r>
            <a:r>
              <a:rPr lang="da-DK" dirty="0" err="1"/>
              <a:t>protect</a:t>
            </a:r>
            <a:r>
              <a:rPr lang="da-DK" dirty="0"/>
              <a:t>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take</a:t>
            </a:r>
            <a:r>
              <a:rPr lang="da-DK" dirty="0"/>
              <a:t> decisive action with </a:t>
            </a:r>
            <a:r>
              <a:rPr lang="da-DK" dirty="0" err="1"/>
              <a:t>curiosity</a:t>
            </a:r>
            <a:r>
              <a:rPr lang="da-DK" dirty="0"/>
              <a:t> and </a:t>
            </a:r>
            <a:r>
              <a:rPr lang="da-DK" dirty="0" err="1"/>
              <a:t>optimism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651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Policies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general and </a:t>
            </a:r>
            <a:r>
              <a:rPr lang="da-DK" dirty="0" err="1"/>
              <a:t>broad</a:t>
            </a:r>
            <a:r>
              <a:rPr lang="da-DK" dirty="0"/>
              <a:t>, but </a:t>
            </a:r>
            <a:r>
              <a:rPr lang="da-DK" dirty="0" err="1"/>
              <a:t>how</a:t>
            </a:r>
            <a:r>
              <a:rPr lang="da-DK" dirty="0"/>
              <a:t>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living</a:t>
            </a:r>
            <a:r>
              <a:rPr lang="da-DK" dirty="0"/>
              <a:t> up to </a:t>
            </a:r>
            <a:r>
              <a:rPr lang="da-DK" dirty="0" err="1"/>
              <a:t>them</a:t>
            </a:r>
            <a:r>
              <a:rPr lang="da-DK" dirty="0"/>
              <a:t> </a:t>
            </a:r>
            <a:r>
              <a:rPr lang="da-DK" dirty="0" err="1"/>
              <a:t>possible</a:t>
            </a:r>
            <a:r>
              <a:rPr lang="da-DK" dirty="0"/>
              <a:t>?</a:t>
            </a:r>
          </a:p>
          <a:p>
            <a:r>
              <a:rPr lang="da-DK" dirty="0"/>
              <a:t>To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leaders</a:t>
            </a:r>
            <a:r>
              <a:rPr lang="da-DK" dirty="0"/>
              <a:t> live up to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policy, </a:t>
            </a:r>
            <a:r>
              <a:rPr lang="da-DK" dirty="0" err="1"/>
              <a:t>we</a:t>
            </a:r>
            <a:r>
              <a:rPr lang="da-DK" dirty="0"/>
              <a:t> made a more </a:t>
            </a:r>
            <a:r>
              <a:rPr lang="da-DK" dirty="0" err="1"/>
              <a:t>specific</a:t>
            </a:r>
            <a:r>
              <a:rPr lang="da-DK" dirty="0"/>
              <a:t> guide. </a:t>
            </a:r>
          </a:p>
          <a:p>
            <a:r>
              <a:rPr lang="da-DK" dirty="0"/>
              <a:t>This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it </a:t>
            </a:r>
            <a:r>
              <a:rPr lang="da-DK" dirty="0" err="1"/>
              <a:t>easier</a:t>
            </a:r>
            <a:r>
              <a:rPr lang="da-DK" dirty="0"/>
              <a:t> to live up to the policy and </a:t>
            </a:r>
            <a:r>
              <a:rPr lang="da-DK" dirty="0" err="1"/>
              <a:t>create</a:t>
            </a:r>
            <a:r>
              <a:rPr lang="da-DK" dirty="0"/>
              <a:t> real action. </a:t>
            </a:r>
          </a:p>
          <a:p>
            <a:r>
              <a:rPr lang="da-DK" dirty="0"/>
              <a:t>It is </a:t>
            </a:r>
            <a:r>
              <a:rPr lang="da-DK" dirty="0" err="1"/>
              <a:t>basically</a:t>
            </a:r>
            <a:r>
              <a:rPr lang="da-DK" dirty="0"/>
              <a:t> a list of </a:t>
            </a:r>
            <a:r>
              <a:rPr lang="da-DK" dirty="0" err="1"/>
              <a:t>things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do </a:t>
            </a:r>
            <a:r>
              <a:rPr lang="da-DK" dirty="0" err="1"/>
              <a:t>differently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doing</a:t>
            </a:r>
            <a:r>
              <a:rPr lang="da-DK" dirty="0"/>
              <a:t> </a:t>
            </a:r>
            <a:r>
              <a:rPr lang="da-DK" dirty="0" err="1"/>
              <a:t>scouting</a:t>
            </a:r>
            <a:r>
              <a:rPr lang="da-DK" dirty="0"/>
              <a:t> to </a:t>
            </a:r>
            <a:r>
              <a:rPr lang="da-DK" dirty="0" err="1"/>
              <a:t>become</a:t>
            </a:r>
            <a:r>
              <a:rPr lang="da-DK" dirty="0"/>
              <a:t> more </a:t>
            </a:r>
            <a:r>
              <a:rPr lang="da-DK" dirty="0" err="1"/>
              <a:t>sustainable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447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First </a:t>
            </a:r>
            <a:r>
              <a:rPr lang="da-DK" dirty="0" err="1"/>
              <a:t>we</a:t>
            </a:r>
            <a:r>
              <a:rPr lang="da-DK" dirty="0"/>
              <a:t> did the </a:t>
            </a:r>
            <a:r>
              <a:rPr lang="da-DK" dirty="0" err="1"/>
              <a:t>paperwork</a:t>
            </a:r>
            <a:r>
              <a:rPr lang="da-DK" dirty="0"/>
              <a:t> – but </a:t>
            </a:r>
            <a:r>
              <a:rPr lang="da-DK" dirty="0" err="1"/>
              <a:t>how</a:t>
            </a:r>
            <a:r>
              <a:rPr lang="da-DK" dirty="0"/>
              <a:t>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it </a:t>
            </a:r>
            <a:r>
              <a:rPr lang="da-DK" dirty="0" err="1"/>
              <a:t>work</a:t>
            </a:r>
            <a:r>
              <a:rPr lang="da-DK" dirty="0"/>
              <a:t> out in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local</a:t>
            </a:r>
            <a:r>
              <a:rPr lang="da-DK" dirty="0"/>
              <a:t> units?</a:t>
            </a:r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want</a:t>
            </a:r>
            <a:r>
              <a:rPr lang="da-DK" dirty="0"/>
              <a:t> to give </a:t>
            </a:r>
            <a:r>
              <a:rPr lang="da-DK" dirty="0" err="1"/>
              <a:t>you</a:t>
            </a:r>
            <a:r>
              <a:rPr lang="da-DK" dirty="0"/>
              <a:t> a short overview of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efforts</a:t>
            </a:r>
            <a:r>
              <a:rPr lang="da-DK" dirty="0"/>
              <a:t> </a:t>
            </a:r>
            <a:r>
              <a:rPr lang="da-DK" dirty="0" err="1"/>
              <a:t>nationally</a:t>
            </a:r>
            <a:r>
              <a:rPr lang="da-DK" dirty="0"/>
              <a:t> and </a:t>
            </a:r>
            <a:r>
              <a:rPr lang="da-DK" dirty="0" err="1"/>
              <a:t>locally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22E27-B2BB-4032-BD80-A442A5EF924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723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B5E1-F770-E2F6-1F2E-392AB2A7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57E13BB-F957-3CB0-80D9-62369E947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3A9F7E-802F-F1D2-CCE1-4612E7B56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offices</a:t>
            </a:r>
            <a:r>
              <a:rPr lang="da-DK" dirty="0"/>
              <a:t> has </a:t>
            </a:r>
            <a:r>
              <a:rPr lang="da-DK" dirty="0" err="1"/>
              <a:t>created</a:t>
            </a:r>
            <a:r>
              <a:rPr lang="da-DK" dirty="0"/>
              <a:t> an </a:t>
            </a:r>
            <a:r>
              <a:rPr lang="da-DK" dirty="0" err="1"/>
              <a:t>advisory</a:t>
            </a:r>
            <a:r>
              <a:rPr lang="da-DK" dirty="0"/>
              <a:t> board for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work</a:t>
            </a:r>
            <a:r>
              <a:rPr lang="da-DK" dirty="0"/>
              <a:t> with *</a:t>
            </a:r>
            <a:r>
              <a:rPr lang="da-DK" dirty="0" err="1"/>
              <a:t>mostly</a:t>
            </a:r>
            <a:r>
              <a:rPr lang="da-DK" dirty="0"/>
              <a:t>* </a:t>
            </a:r>
            <a:r>
              <a:rPr lang="da-DK" dirty="0" err="1"/>
              <a:t>young</a:t>
            </a:r>
            <a:r>
              <a:rPr lang="da-DK" dirty="0"/>
              <a:t> </a:t>
            </a:r>
            <a:r>
              <a:rPr lang="da-DK" dirty="0" err="1"/>
              <a:t>members</a:t>
            </a:r>
            <a:r>
              <a:rPr lang="da-DK" dirty="0"/>
              <a:t> with </a:t>
            </a:r>
            <a:r>
              <a:rPr lang="da-DK" dirty="0" err="1"/>
              <a:t>different</a:t>
            </a:r>
            <a:r>
              <a:rPr lang="da-DK" dirty="0"/>
              <a:t> relevant </a:t>
            </a:r>
            <a:r>
              <a:rPr lang="da-DK" dirty="0" err="1"/>
              <a:t>backgrounds</a:t>
            </a:r>
            <a:r>
              <a:rPr lang="da-DK" dirty="0"/>
              <a:t>, in </a:t>
            </a:r>
            <a:r>
              <a:rPr lang="da-DK" dirty="0" err="1"/>
              <a:t>engineering</a:t>
            </a:r>
            <a:r>
              <a:rPr lang="da-DK" dirty="0"/>
              <a:t>, </a:t>
            </a:r>
            <a:r>
              <a:rPr lang="da-DK" dirty="0" err="1"/>
              <a:t>sustainability</a:t>
            </a:r>
            <a:r>
              <a:rPr lang="da-DK" dirty="0"/>
              <a:t> and so on.</a:t>
            </a:r>
          </a:p>
          <a:p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people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consultant</a:t>
            </a:r>
            <a:r>
              <a:rPr lang="da-DK" dirty="0"/>
              <a:t> Tobias </a:t>
            </a:r>
            <a:r>
              <a:rPr lang="da-DK" dirty="0" err="1"/>
              <a:t>create</a:t>
            </a:r>
            <a:r>
              <a:rPr lang="da-DK" dirty="0"/>
              <a:t> the </a:t>
            </a:r>
            <a:r>
              <a:rPr lang="da-DK" dirty="0" err="1"/>
              <a:t>best</a:t>
            </a:r>
            <a:r>
              <a:rPr lang="da-DK" dirty="0"/>
              <a:t> </a:t>
            </a:r>
            <a:r>
              <a:rPr lang="da-DK" dirty="0" err="1"/>
              <a:t>possible</a:t>
            </a:r>
            <a:r>
              <a:rPr lang="da-DK" dirty="0"/>
              <a:t> </a:t>
            </a:r>
            <a:r>
              <a:rPr lang="da-DK" dirty="0" err="1"/>
              <a:t>projects</a:t>
            </a:r>
            <a:r>
              <a:rPr lang="da-DK" dirty="0"/>
              <a:t> for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organization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AC85EF5-03A8-9D46-274A-3BD2FDE80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5D75D-CCE3-9F44-8DFC-1504BCEC2EA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541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B5E1-F770-E2F6-1F2E-392AB2A7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57E13BB-F957-3CB0-80D9-62369E947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3A9F7E-802F-F1D2-CCE1-4612E7B56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have </a:t>
            </a:r>
            <a:r>
              <a:rPr lang="da-DK" dirty="0" err="1"/>
              <a:t>entered</a:t>
            </a:r>
            <a:r>
              <a:rPr lang="da-DK" dirty="0"/>
              <a:t> </a:t>
            </a:r>
            <a:r>
              <a:rPr lang="da-DK" dirty="0" err="1"/>
              <a:t>into</a:t>
            </a:r>
            <a:r>
              <a:rPr lang="da-DK" dirty="0"/>
              <a:t> the </a:t>
            </a:r>
            <a:r>
              <a:rPr lang="da-DK" dirty="0" err="1"/>
              <a:t>danish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 err="1"/>
              <a:t>thinktank</a:t>
            </a:r>
            <a:r>
              <a:rPr lang="da-DK" dirty="0"/>
              <a:t> </a:t>
            </a:r>
            <a:r>
              <a:rPr lang="da-DK" dirty="0" err="1"/>
              <a:t>Concito</a:t>
            </a:r>
            <a:r>
              <a:rPr lang="da-DK" dirty="0"/>
              <a:t>, </a:t>
            </a:r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support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work</a:t>
            </a:r>
            <a:r>
              <a:rPr lang="da-DK" dirty="0"/>
              <a:t> at a national </a:t>
            </a:r>
            <a:r>
              <a:rPr lang="da-DK" dirty="0" err="1"/>
              <a:t>level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AC85EF5-03A8-9D46-274A-3BD2FDE80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5D75D-CCE3-9F44-8DFC-1504BCEC2EA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728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med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4226-6C6A-B3F6-7F1F-6611DE19F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125" y="4920962"/>
            <a:ext cx="11807787" cy="76978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9377A-71A7-2F43-436E-C56BBD9985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874" y="5802779"/>
            <a:ext cx="8858251" cy="3630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underrubrik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908C-6F15-F764-E68D-0223DEFB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D7BB2A52-0343-984A-A7BE-6BFDCD00947F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A587-9A59-C65A-6DB8-1E33B16A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en-GB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AABB-715F-1735-7BC3-698858C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4CA952-4779-0CA5-BD16-43EA4EAA028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2125" y="692149"/>
            <a:ext cx="11804400" cy="4024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K</a:t>
            </a:r>
            <a:r>
              <a:rPr lang="en-DK" dirty="0"/>
              <a:t>lik på ikon for at indsætte billed</a:t>
            </a:r>
          </a:p>
        </p:txBody>
      </p:sp>
    </p:spTree>
    <p:extLst>
      <p:ext uri="{BB962C8B-B14F-4D97-AF65-F5344CB8AC3E}">
        <p14:creationId xmlns:p14="http://schemas.microsoft.com/office/powerpoint/2010/main" val="387924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slide to kolonner og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917A-2E70-3AB5-585E-782EAE17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7DE2-9A73-2888-7268-DB32336A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2400-30F1-DA38-6947-BC9A2C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2C38A7-DAD6-858C-C6F4-439AE3142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2150"/>
            <a:ext cx="12192000" cy="616585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r>
              <a:rPr lang="en-DK" dirty="0"/>
              <a:t>Klik på ikon for at indsætte illustration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712CC6-421A-8F3D-47D5-FDDD84BB8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6875" y="2174329"/>
            <a:ext cx="4192601" cy="3991521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A4B19C9-94BD-BDAE-BED4-34F118A03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201" y="2174329"/>
            <a:ext cx="4192601" cy="3991521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17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B29-9B1F-E394-1B43-62B0852B4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2755086"/>
            <a:ext cx="11807747" cy="13478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overskriften</a:t>
            </a:r>
            <a:endParaRPr lang="en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B52F2-2015-D11D-D9DD-94E44E01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B90A-2476-6944-BD37-04222F9B3142}" type="datetimeyyyy">
              <a:rPr lang="da-DK" smtClean="0"/>
              <a:t>2024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0553F-9AA6-532E-6908-6C38D71F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93521-56BE-298C-2F06-C7D4B234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1778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ED9AB-C137-407C-0BAB-595208E4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5A23-B24E-664B-BFF8-4BA9BF7C3B8B}" type="datetimeyyyy">
              <a:rPr lang="da-DK" smtClean="0"/>
              <a:t>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50BB3-0FAE-6CB7-B5AC-72D78563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2986D-02ED-021A-9238-459F2EFB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9557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t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EB31D4-311C-9463-263F-2F218213A1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692150"/>
            <a:ext cx="11807825" cy="59769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ED9AB-C137-407C-0BAB-595208E4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5A23-B24E-664B-BFF8-4BA9BF7C3B8B}" type="datetimeyyyy">
              <a:rPr lang="da-DK" smtClean="0"/>
              <a:t>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50BB3-0FAE-6CB7-B5AC-72D78563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2986D-02ED-021A-9238-459F2EFB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7856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kollage nr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EB31D4-311C-9463-263F-2F218213A1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2862072"/>
            <a:ext cx="4427537" cy="33037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ED9AB-C137-407C-0BAB-595208E4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5A23-B24E-664B-BFF8-4BA9BF7C3B8B}" type="datetimeyyyy">
              <a:rPr lang="da-DK" smtClean="0"/>
              <a:t>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50BB3-0FAE-6CB7-B5AC-72D78563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2986D-02ED-021A-9238-459F2EFB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3E5FA28-88F6-0683-6D26-D2AC8B5996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8952" y="704088"/>
            <a:ext cx="2744279" cy="406908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38CF8E5-9686-2BB6-4656-CC388D1FED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18952" y="4992624"/>
            <a:ext cx="2744279" cy="186537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6FB06E1-3BA4-9968-D45B-B408CBE91C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80846" y="704088"/>
            <a:ext cx="4217225" cy="243737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4A2F68A4-20F0-E881-9F22-AB612AE6F47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71702" y="3429000"/>
            <a:ext cx="4217225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B0AD44-9C10-FD07-9434-2BC9D4D248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088" y="692150"/>
            <a:ext cx="4427537" cy="2060575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780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kollage nr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EB31D4-311C-9463-263F-2F218213A1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2862072"/>
            <a:ext cx="7159688" cy="33037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ED9AB-C137-407C-0BAB-595208E4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5A23-B24E-664B-BFF8-4BA9BF7C3B8B}" type="datetimeyyyy">
              <a:rPr lang="da-DK" smtClean="0"/>
              <a:t>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50BB3-0FAE-6CB7-B5AC-72D78563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2986D-02ED-021A-9238-459F2EFB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6FB06E1-3BA4-9968-D45B-B408CBE91C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72376" y="704088"/>
            <a:ext cx="4425696" cy="307238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B0AD44-9C10-FD07-9434-2BC9D4D248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72377" y="4032503"/>
            <a:ext cx="4427537" cy="2112265"/>
          </a:xfrm>
        </p:spPr>
        <p:txBody>
          <a:bodyPr anchor="b" anchorCtr="0"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3CBE85-3B3A-A40B-51BF-D8F6E09EF2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088" y="692150"/>
            <a:ext cx="7159688" cy="2005013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  <a:lvl2pPr marL="312738" indent="0">
              <a:buNone/>
              <a:defRPr sz="3200">
                <a:latin typeface="+mj-lt"/>
              </a:defRPr>
            </a:lvl2pPr>
            <a:lvl3pPr marL="914400" indent="0">
              <a:buNone/>
              <a:defRPr sz="3200">
                <a:latin typeface="+mj-lt"/>
              </a:defRPr>
            </a:lvl3pPr>
            <a:lvl4pPr marL="1371600" indent="0">
              <a:buNone/>
              <a:defRPr sz="3200">
                <a:latin typeface="+mj-lt"/>
              </a:defRPr>
            </a:lvl4pPr>
            <a:lvl5pPr marL="1828800" indent="0"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17566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ED18513-08A5-4CC3-058E-A9A8D46DC5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299"/>
            <a:ext cx="12192000" cy="5473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F4226-6C6A-B3F6-7F1F-6611DE19F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800" y="1384299"/>
            <a:ext cx="11807787" cy="76978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9377A-71A7-2F43-436E-C56BBD9985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874" y="2266116"/>
            <a:ext cx="8858251" cy="36307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underrubrik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908C-6F15-F764-E68D-0223DEFB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A587-9A59-C65A-6DB8-1E33B16A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en-GB" dirty="0" err="1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AABB-715F-1735-7BC3-698858C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9151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6F5BE-8D89-49D1-E369-D9F98254B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253FEC6-1CE0-5D68-E2DD-C5C1E5AD7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BF3DD4-674D-4435-8E2C-960A62D8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D9A9-607E-9E48-A21E-4B70BAB7F65A}" type="datetimeFigureOut">
              <a:rPr lang="da-DK" smtClean="0"/>
              <a:t>08-05-2024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690D8C-0802-1701-7F8A-881A88B1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1B305B-CE8B-6E4D-9632-DDBE76C6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DF0B-725F-0246-BC82-C17380428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077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med tekst i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4CA952-4779-0CA5-BD16-43EA4EAA028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2125" y="692148"/>
            <a:ext cx="11804400" cy="5473701"/>
          </a:xfrm>
          <a:solidFill>
            <a:schemeClr val="accent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F4226-6C6A-B3F6-7F1F-6611DE19F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800" y="2447728"/>
            <a:ext cx="11807787" cy="76978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9377A-71A7-2F43-436E-C56BBD9985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874" y="3329545"/>
            <a:ext cx="8858251" cy="36307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underrubrik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908C-6F15-F764-E68D-0223DEFB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32F01C64-CAAF-EE42-B63B-2A872C80E4A1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A587-9A59-C65A-6DB8-1E33B16A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en-GB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AABB-715F-1735-7BC3-698858C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9837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4CA952-4779-0CA5-BD16-43EA4EAA028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1384299"/>
            <a:ext cx="12192000" cy="5473701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F4226-6C6A-B3F6-7F1F-6611DE19F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800" y="1384299"/>
            <a:ext cx="11807787" cy="76978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9377A-71A7-2F43-436E-C56BBD9985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874" y="2266116"/>
            <a:ext cx="8858251" cy="36307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underrubrik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908C-6F15-F764-E68D-0223DEFB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0A15D895-B61D-794F-9CB9-B26D0419EFBE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A587-9A59-C65A-6DB8-1E33B16A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en-GB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AABB-715F-1735-7BC3-698858C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468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4226-6C6A-B3F6-7F1F-6611DE19F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800" y="2447728"/>
            <a:ext cx="11807787" cy="76978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9377A-71A7-2F43-436E-C56BBD9985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874" y="3329545"/>
            <a:ext cx="8858251" cy="36307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underrubrik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908C-6F15-F764-E68D-0223DEFB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F2661620-F50B-F745-BE2B-1BC18BA5070B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A587-9A59-C65A-6DB8-1E33B16A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en-GB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AABB-715F-1735-7BC3-698858C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7938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llemslide med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4226-6C6A-B3F6-7F1F-6611DE19F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8001" y="692150"/>
            <a:ext cx="4210285" cy="5473700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908C-6F15-F764-E68D-0223DEFB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C05A33C9-85FF-534D-A9C1-F6181C22D35F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A587-9A59-C65A-6DB8-1E33B16A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en-GB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AABB-715F-1735-7BC3-698858C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8A4D0F-B179-7747-0FDA-F165FCD278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92150"/>
            <a:ext cx="4429125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</p:spTree>
    <p:extLst>
      <p:ext uri="{BB962C8B-B14F-4D97-AF65-F5344CB8AC3E}">
        <p14:creationId xmlns:p14="http://schemas.microsoft.com/office/powerpoint/2010/main" val="9733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slide venstre med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BB35-5EE1-8AE2-9F49-1E6B8D2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6875" y="692150"/>
            <a:ext cx="4429125" cy="1365250"/>
          </a:xfrm>
        </p:spPr>
        <p:txBody>
          <a:bodyPr anchor="b" anchorCtr="0">
            <a:noAutofit/>
          </a:bodyPr>
          <a:lstStyle/>
          <a:p>
            <a:r>
              <a:rPr lang="en-GB" dirty="0"/>
              <a:t>Rubrik 32 </a:t>
            </a:r>
            <a:r>
              <a:rPr lang="en-GB" dirty="0" err="1"/>
              <a:t>pkt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917A-2E70-3AB5-585E-782EAE17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7DE2-9A73-2888-7268-DB32336A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2400-30F1-DA38-6947-BC9A2C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2C38A7-DAD6-858C-C6F4-439AE3142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92150"/>
            <a:ext cx="4429125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712CC6-421A-8F3D-47D5-FDDD84BB8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6875" y="2174328"/>
            <a:ext cx="4429125" cy="3991521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98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slide venstre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BB35-5EE1-8AE2-9F49-1E6B8D2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6875" y="692150"/>
            <a:ext cx="4429125" cy="1365250"/>
          </a:xfrm>
        </p:spPr>
        <p:txBody>
          <a:bodyPr anchor="b" anchorCtr="0">
            <a:noAutofit/>
          </a:bodyPr>
          <a:lstStyle/>
          <a:p>
            <a:r>
              <a:rPr lang="en-GB" dirty="0"/>
              <a:t>Rubrik 32 </a:t>
            </a:r>
            <a:r>
              <a:rPr lang="en-GB" dirty="0" err="1"/>
              <a:t>pkt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917A-2E70-3AB5-585E-782EAE17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7DE2-9A73-2888-7268-DB32336A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2400-30F1-DA38-6947-BC9A2C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2C38A7-DAD6-858C-C6F4-439AE3142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92150"/>
            <a:ext cx="6096000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illustration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712CC6-421A-8F3D-47D5-FDDD84BB8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6875" y="2174328"/>
            <a:ext cx="4429125" cy="3991521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9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slide højre med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BB35-5EE1-8AE2-9F49-1E6B8D2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5568" y="692150"/>
            <a:ext cx="5599557" cy="1365250"/>
          </a:xfrm>
        </p:spPr>
        <p:txBody>
          <a:bodyPr anchor="b" anchorCtr="0">
            <a:noAutofit/>
          </a:bodyPr>
          <a:lstStyle/>
          <a:p>
            <a:r>
              <a:rPr lang="en-GB" dirty="0"/>
              <a:t>Rubrik 32 </a:t>
            </a:r>
            <a:r>
              <a:rPr lang="en-GB" dirty="0" err="1"/>
              <a:t>pkt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917A-2E70-3AB5-585E-782EAE17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7DE2-9A73-2888-7268-DB32336A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2400-30F1-DA38-6947-BC9A2C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2C38A7-DAD6-858C-C6F4-439AE3142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126" y="692150"/>
            <a:ext cx="4427499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billed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712CC6-421A-8F3D-47D5-FDDD84BB8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5568" y="2174328"/>
            <a:ext cx="5599557" cy="3991521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7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sslide højre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BB35-5EE1-8AE2-9F49-1E6B8D2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92150"/>
            <a:ext cx="4427499" cy="1365250"/>
          </a:xfrm>
        </p:spPr>
        <p:txBody>
          <a:bodyPr anchor="b" anchorCtr="0">
            <a:noAutofit/>
          </a:bodyPr>
          <a:lstStyle/>
          <a:p>
            <a:r>
              <a:rPr lang="en-GB" dirty="0"/>
              <a:t>Rubrik 32 </a:t>
            </a:r>
            <a:r>
              <a:rPr lang="en-GB" dirty="0" err="1"/>
              <a:t>pkt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917A-2E70-3AB5-585E-782EAE17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7DE2-9A73-2888-7268-DB32336A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Gruppenavn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2400-30F1-DA38-6947-BC9A2C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3656-55B9-7640-97A5-40017DA54094}" type="slidenum">
              <a:rPr lang="en-DK" smtClean="0"/>
              <a:t>‹nr.›</a:t>
            </a:fld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2C38A7-DAD6-858C-C6F4-439AE3142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2150"/>
            <a:ext cx="5943600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DK" dirty="0"/>
              <a:t>Klik på ikon for at indsætte illustration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712CC6-421A-8F3D-47D5-FDDD84BB8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174328"/>
            <a:ext cx="4427499" cy="3991521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42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05CD4-6157-2FDB-F670-5CA52D3168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1237660" y="196101"/>
            <a:ext cx="762214" cy="3148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5008C-C4F0-8977-9C7F-1D2B025F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692150"/>
            <a:ext cx="11807747" cy="13478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E8AF-A033-1280-E5A8-DF8D29B17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126" y="2130561"/>
            <a:ext cx="11807748" cy="4035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5B6F8-BD56-FAAE-1FD1-E32C1FD71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2126" y="395221"/>
            <a:ext cx="27432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D5AAA70-0763-604C-9548-AD31E74A6ADB}" type="datetimeyyyy">
              <a:rPr lang="da-DK" smtClean="0"/>
              <a:t>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BE701-55C7-B4EB-C243-A21731957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126" y="196101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Gruppenavn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58A18-59B3-C40C-88A5-B62639E0D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9913" y="6481899"/>
            <a:ext cx="72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4923656-55B9-7640-97A5-40017DA54094}" type="slidenum">
              <a:rPr lang="en-DK" smtClean="0"/>
              <a:pPr/>
              <a:t>‹nr.›</a:t>
            </a:fld>
            <a:endParaRPr lang="en-DK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CF68639-EFCF-602F-DA3E-3B4EF4CBC8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820563" y="146108"/>
            <a:ext cx="1720451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None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Indsæt billede</a:t>
            </a:r>
          </a:p>
          <a:p>
            <a:pPr marL="138113" indent="-138113" eaLnBrk="1" hangingPunct="1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Klik på det lille billede-indsættelsesikon i midten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 pladsholderen</a:t>
            </a:r>
          </a:p>
          <a:p>
            <a:pPr marL="138113" indent="-138113" eaLnBrk="1" hangingPunct="1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Indsæt det ønskede billede fra din computer</a:t>
            </a:r>
          </a:p>
          <a:p>
            <a:pPr marL="138113" indent="-138113" eaLnBrk="1" hangingPunct="1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Klik Beskær for at ændre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billedets fokus/størrelse</a:t>
            </a:r>
          </a:p>
          <a:p>
            <a:pPr marL="138113" indent="-138113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Ønsker du at skalere billedet,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såhold SHIFT-knappen nede,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mens der trækkes i billedets hjørner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E45B780-86B2-DAF4-6F6C-592BD9EF9E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820563" y="2806145"/>
            <a:ext cx="1720451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None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Skift billede</a:t>
            </a:r>
          </a:p>
          <a:p>
            <a:pPr marL="138113" indent="-138113" eaLnBrk="1" hangingPunct="1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Højreklik på billedet og 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vælg skift billed fra fil</a:t>
            </a:r>
          </a:p>
          <a:p>
            <a:pPr marL="138113" indent="-138113" eaLnBrk="1" hangingPunct="1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Indsæt det ønskede billede fra din computer</a:t>
            </a:r>
          </a:p>
          <a:p>
            <a:pPr marL="138113" indent="-138113" eaLnBrk="1" hangingPunct="1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Klik Beskær for at ændre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billedets fokus/størrelse</a:t>
            </a:r>
          </a:p>
          <a:p>
            <a:pPr marL="138113" indent="-138113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Ønsker du at skalere billedet,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såhold SHIFT-knappen nede,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mens der trækkes i billedets hjørner</a:t>
            </a:r>
          </a:p>
        </p:txBody>
      </p:sp>
    </p:spTree>
    <p:extLst>
      <p:ext uri="{BB962C8B-B14F-4D97-AF65-F5344CB8AC3E}">
        <p14:creationId xmlns:p14="http://schemas.microsoft.com/office/powerpoint/2010/main" val="189450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46088" indent="-13335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770">
          <p15:clr>
            <a:srgbClr val="F26B43"/>
          </p15:clr>
        </p15:guide>
        <p15:guide id="3" pos="5700">
          <p15:clr>
            <a:srgbClr val="F26B43"/>
          </p15:clr>
        </p15:guide>
        <p15:guide id="4" pos="6630">
          <p15:clr>
            <a:srgbClr val="F26B43"/>
          </p15:clr>
        </p15:guide>
        <p15:guide id="5" pos="7559">
          <p15:clr>
            <a:srgbClr val="F26B43"/>
          </p15:clr>
        </p15:guide>
        <p15:guide id="6" orient="horz" pos="119">
          <p15:clr>
            <a:srgbClr val="F26B43"/>
          </p15:clr>
        </p15:guide>
        <p15:guide id="7" orient="horz" pos="4201">
          <p15:clr>
            <a:srgbClr val="F26B43"/>
          </p15:clr>
        </p15:guide>
        <p15:guide id="8" pos="121">
          <p15:clr>
            <a:srgbClr val="F26B43"/>
          </p15:clr>
        </p15:guide>
        <p15:guide id="9" pos="1050">
          <p15:clr>
            <a:srgbClr val="F26B43"/>
          </p15:clr>
        </p15:guide>
        <p15:guide id="10" pos="1980">
          <p15:clr>
            <a:srgbClr val="F26B43"/>
          </p15:clr>
        </p15:guide>
        <p15:guide id="11" pos="2910">
          <p15:clr>
            <a:srgbClr val="F26B43"/>
          </p15:clr>
        </p15:guide>
        <p15:guide id="12" orient="horz" pos="3884">
          <p15:clr>
            <a:srgbClr val="F26B43"/>
          </p15:clr>
        </p15:guide>
        <p15:guide id="13" orient="horz" pos="4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F9EC2-4ECC-D37F-D3CF-C0CECD1E7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157" y="1399592"/>
            <a:ext cx="8373686" cy="1435624"/>
          </a:xfrm>
        </p:spPr>
        <p:txBody>
          <a:bodyPr>
            <a:noAutofit/>
          </a:bodyPr>
          <a:lstStyle/>
          <a:p>
            <a:r>
              <a:rPr lang="da-DK" sz="3200" b="1" dirty="0" err="1">
                <a:latin typeface="Manrope ExtraBold" pitchFamily="2" charset="0"/>
              </a:rPr>
              <a:t>Making</a:t>
            </a:r>
            <a:r>
              <a:rPr lang="da-DK" sz="3200" b="1" dirty="0">
                <a:latin typeface="Manrope ExtraBold" pitchFamily="2" charset="0"/>
              </a:rPr>
              <a:t> and </a:t>
            </a:r>
            <a:r>
              <a:rPr lang="da-DK" sz="3200" b="1" dirty="0" err="1">
                <a:latin typeface="Manrope ExtraBold" pitchFamily="2" charset="0"/>
              </a:rPr>
              <a:t>Implementing</a:t>
            </a:r>
            <a:r>
              <a:rPr lang="da-DK" sz="3200" b="1" dirty="0">
                <a:latin typeface="Manrope ExtraBold" pitchFamily="2" charset="0"/>
              </a:rPr>
              <a:t> of </a:t>
            </a:r>
            <a:r>
              <a:rPr lang="da-DK" sz="3200" b="1" dirty="0" err="1">
                <a:latin typeface="Manrope ExtraBold" pitchFamily="2" charset="0"/>
              </a:rPr>
              <a:t>Sustainability</a:t>
            </a:r>
            <a:r>
              <a:rPr lang="da-DK" sz="3200" b="1" dirty="0">
                <a:latin typeface="Manrope ExtraBold" pitchFamily="2" charset="0"/>
              </a:rPr>
              <a:t> Policy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E9FAD5C-28D7-E95D-9EDA-D8C350D0F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2659224"/>
            <a:ext cx="8858251" cy="1651519"/>
          </a:xfrm>
        </p:spPr>
        <p:txBody>
          <a:bodyPr>
            <a:normAutofit fontScale="92500" lnSpcReduction="20000"/>
          </a:bodyPr>
          <a:lstStyle/>
          <a:p>
            <a:endParaRPr lang="da-DK" dirty="0">
              <a:latin typeface="Manrope" pitchFamily="2" charset="0"/>
            </a:endParaRPr>
          </a:p>
          <a:p>
            <a:r>
              <a:rPr lang="da-DK" dirty="0">
                <a:latin typeface="Manrope" pitchFamily="2" charset="0"/>
              </a:rPr>
              <a:t>Thomas </a:t>
            </a:r>
            <a:r>
              <a:rPr lang="da-DK" dirty="0" err="1">
                <a:latin typeface="Manrope" pitchFamily="2" charset="0"/>
              </a:rPr>
              <a:t>Frankel</a:t>
            </a:r>
            <a:r>
              <a:rPr lang="da-DK" dirty="0">
                <a:latin typeface="Manrope" pitchFamily="2" charset="0"/>
              </a:rPr>
              <a:t> Goul &amp; Erik Korup Pedersen</a:t>
            </a:r>
          </a:p>
          <a:p>
            <a:r>
              <a:rPr lang="da-DK" sz="1900" dirty="0" err="1">
                <a:latin typeface="Manrope" pitchFamily="2" charset="0"/>
              </a:rPr>
              <a:t>Members</a:t>
            </a:r>
            <a:r>
              <a:rPr lang="da-DK" sz="1900" dirty="0">
                <a:latin typeface="Manrope" pitchFamily="2" charset="0"/>
              </a:rPr>
              <a:t> of the National Board, DDS</a:t>
            </a:r>
          </a:p>
          <a:p>
            <a:r>
              <a:rPr lang="da-DK" sz="1700" dirty="0">
                <a:latin typeface="Manrope" pitchFamily="2" charset="0"/>
              </a:rPr>
              <a:t>Nordisk Spejderkonference 2024</a:t>
            </a:r>
          </a:p>
          <a:p>
            <a:endParaRPr lang="en-DK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04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CCF74-55F4-2A03-F2FC-5805CA4F4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niel Lilja Frykman – Project Manager and Business Developer – GEA Group |  LinkedIn">
            <a:extLst>
              <a:ext uri="{FF2B5EF4-FFF2-40B4-BE49-F238E27FC236}">
                <a16:creationId xmlns:a16="http://schemas.microsoft.com/office/drawing/2014/main" id="{9314F1D7-EBE3-DAF8-BC32-20354F81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851" y="1542668"/>
            <a:ext cx="2154916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7294412-4AEF-190D-A606-19852988F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6353" y="1542668"/>
            <a:ext cx="2332916" cy="21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igne Marie Obel on LinkedIn: I am proud and thrilled to share that I will  run for the WAGGGS World…">
            <a:extLst>
              <a:ext uri="{FF2B5EF4-FFF2-40B4-BE49-F238E27FC236}">
                <a16:creationId xmlns:a16="http://schemas.microsoft.com/office/drawing/2014/main" id="{91B010BC-7F1D-7D05-0FC3-2AB0A2D1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855" y="1542667"/>
            <a:ext cx="2154916" cy="21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Jacob Emanuel Rasmussen – Studentermedhjælper – Forsvarsministeriets  Materiel- og Indkøbsstyrelse | LinkedIn">
            <a:extLst>
              <a:ext uri="{FF2B5EF4-FFF2-40B4-BE49-F238E27FC236}">
                <a16:creationId xmlns:a16="http://schemas.microsoft.com/office/drawing/2014/main" id="{B8096EFB-A732-A495-1346-1118121E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1357" y="1542667"/>
            <a:ext cx="2154916" cy="21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mil Kuhlmann – VKST Field Trials">
            <a:extLst>
              <a:ext uri="{FF2B5EF4-FFF2-40B4-BE49-F238E27FC236}">
                <a16:creationId xmlns:a16="http://schemas.microsoft.com/office/drawing/2014/main" id="{AFEB2EBC-C971-86E4-CDFE-2EDC7D87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309" y="3800093"/>
            <a:ext cx="2157412" cy="21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rederik Bach-Hansen – Jordbrugsteknolog – DMR - Dansk Miljørådgivning A/S.  Rådgivning om miljø, geoteknik, DGNB/bæredygtigt byggeri m.v. | LinkedIn">
            <a:extLst>
              <a:ext uri="{FF2B5EF4-FFF2-40B4-BE49-F238E27FC236}">
                <a16:creationId xmlns:a16="http://schemas.microsoft.com/office/drawing/2014/main" id="{8CDEA96B-F92D-3642-6967-2885ACA7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3797595"/>
            <a:ext cx="2154916" cy="21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EF3DA858-791A-B51C-CE61-D760E0C62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621" y="3797595"/>
            <a:ext cx="2186606" cy="21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22827DB-1569-756D-FCF1-C4F08FAEB166}"/>
              </a:ext>
            </a:extLst>
          </p:cNvPr>
          <p:cNvSpPr txBox="1"/>
          <p:nvPr/>
        </p:nvSpPr>
        <p:spPr>
          <a:xfrm>
            <a:off x="3143250" y="992857"/>
            <a:ext cx="59055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a-DK" sz="2000" dirty="0" err="1"/>
              <a:t>Advisory</a:t>
            </a:r>
            <a:r>
              <a:rPr lang="da-DK" sz="2000" dirty="0"/>
              <a:t> Board for </a:t>
            </a:r>
            <a:r>
              <a:rPr lang="da-DK" sz="2000" dirty="0" err="1"/>
              <a:t>our</a:t>
            </a:r>
            <a:r>
              <a:rPr lang="da-DK" sz="2000" dirty="0"/>
              <a:t> </a:t>
            </a:r>
            <a:r>
              <a:rPr lang="da-DK" sz="2000" dirty="0" err="1"/>
              <a:t>sustainability</a:t>
            </a:r>
            <a:r>
              <a:rPr lang="da-DK" sz="2000" dirty="0"/>
              <a:t> </a:t>
            </a:r>
            <a:r>
              <a:rPr lang="da-DK" sz="2000" dirty="0" err="1"/>
              <a:t>work</a:t>
            </a:r>
            <a:endParaRPr lang="da-DK" sz="20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F3C057-872C-0297-14FD-3C607533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F2661620-F50B-F745-BE2B-1BC18BA5070B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706F5F-C78D-550B-CA70-6910A7DD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da-DK" dirty="0"/>
              <a:t>Nordisk Spejderkonference</a:t>
            </a:r>
            <a:endParaRPr lang="en-DK" dirty="0"/>
          </a:p>
        </p:txBody>
      </p:sp>
      <p:pic>
        <p:nvPicPr>
          <p:cNvPr id="6" name="Picture 29">
            <a:extLst>
              <a:ext uri="{FF2B5EF4-FFF2-40B4-BE49-F238E27FC236}">
                <a16:creationId xmlns:a16="http://schemas.microsoft.com/office/drawing/2014/main" id="{26E110EC-AF0D-DD7A-7104-00F5F3987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2457" y="5656799"/>
            <a:ext cx="2548573" cy="11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3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CCF74-55F4-2A03-F2FC-5805CA4F4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D22827DB-1569-756D-FCF1-C4F08FAEB166}"/>
              </a:ext>
            </a:extLst>
          </p:cNvPr>
          <p:cNvSpPr txBox="1"/>
          <p:nvPr/>
        </p:nvSpPr>
        <p:spPr>
          <a:xfrm>
            <a:off x="3143250" y="1884107"/>
            <a:ext cx="59055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a-DK" sz="2000" dirty="0"/>
              <a:t>Membership of the Danish </a:t>
            </a:r>
            <a:r>
              <a:rPr lang="da-DK" sz="2000" dirty="0" err="1"/>
              <a:t>sustainable</a:t>
            </a:r>
            <a:r>
              <a:rPr lang="da-DK" sz="2000" dirty="0"/>
              <a:t> </a:t>
            </a:r>
            <a:r>
              <a:rPr lang="da-DK" sz="2000" dirty="0" err="1"/>
              <a:t>thinktank</a:t>
            </a:r>
            <a:endParaRPr lang="da-DK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9072D4-01BC-4AF0-2109-AC085FE46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7160" y="2859859"/>
            <a:ext cx="8356922" cy="113828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8CC323C-9683-F8FE-42DB-5C708E4FE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9" y="6018750"/>
            <a:ext cx="2458515" cy="888057"/>
          </a:xfrm>
          <a:prstGeom prst="rect">
            <a:avLst/>
          </a:prstGeom>
        </p:spPr>
      </p:pic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CBEA1F4D-F594-BC1C-7FE4-589857CBA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126" y="395221"/>
            <a:ext cx="2628000" cy="180000"/>
          </a:xfrm>
        </p:spPr>
        <p:txBody>
          <a:bodyPr/>
          <a:lstStyle/>
          <a:p>
            <a:fld id="{F2661620-F50B-F745-BE2B-1BC18BA5070B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C94CE5D0-2F2D-CD10-4A46-CBE6CC8F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126" y="196101"/>
            <a:ext cx="4428000" cy="180000"/>
          </a:xfrm>
        </p:spPr>
        <p:txBody>
          <a:bodyPr/>
          <a:lstStyle/>
          <a:p>
            <a:r>
              <a:rPr lang="da-DK" dirty="0"/>
              <a:t>Nordisk 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558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56880D3-97C7-79B5-68F4-43E16FEB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5A23-B24E-664B-BFF8-4BA9BF7C3B8B}" type="datetimeyyyy">
              <a:rPr lang="da-DK" smtClean="0"/>
              <a:t>2024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CCB0DE1-8D34-C3A5-2B38-D90F5E33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ECDF84E-B552-D7E4-EAEE-216BEDD691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endParaRPr lang="da-DK" dirty="0">
              <a:latin typeface="+mj-lt"/>
            </a:endParaRPr>
          </a:p>
          <a:p>
            <a:pPr marL="0" indent="0">
              <a:buNone/>
            </a:pPr>
            <a:r>
              <a:rPr lang="da-DK" sz="2000" dirty="0" err="1">
                <a:latin typeface="+mj-lt"/>
              </a:rPr>
              <a:t>Cookbook</a:t>
            </a:r>
            <a:r>
              <a:rPr lang="da-DK" sz="2000" dirty="0">
                <a:latin typeface="+mj-lt"/>
              </a:rPr>
              <a:t> in </a:t>
            </a:r>
            <a:r>
              <a:rPr lang="da-DK" sz="2000" dirty="0" err="1">
                <a:latin typeface="+mj-lt"/>
              </a:rPr>
              <a:t>sustainable</a:t>
            </a:r>
            <a:r>
              <a:rPr lang="da-DK" sz="2000" dirty="0">
                <a:latin typeface="+mj-lt"/>
              </a:rPr>
              <a:t> </a:t>
            </a:r>
            <a:r>
              <a:rPr lang="da-DK" sz="2000" dirty="0" err="1">
                <a:latin typeface="+mj-lt"/>
              </a:rPr>
              <a:t>cooking</a:t>
            </a:r>
            <a:r>
              <a:rPr lang="da-DK" sz="2000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da-DK" sz="2000" dirty="0">
                <a:latin typeface="+mj-lt"/>
              </a:rPr>
              <a:t>– in a </a:t>
            </a:r>
            <a:r>
              <a:rPr lang="da-DK" sz="2000" dirty="0" err="1">
                <a:latin typeface="+mj-lt"/>
              </a:rPr>
              <a:t>scouting</a:t>
            </a:r>
            <a:r>
              <a:rPr lang="da-DK" sz="2000" dirty="0">
                <a:latin typeface="+mj-lt"/>
              </a:rPr>
              <a:t> </a:t>
            </a:r>
            <a:r>
              <a:rPr lang="da-DK" sz="2000" dirty="0" err="1">
                <a:latin typeface="+mj-lt"/>
              </a:rPr>
              <a:t>setting</a:t>
            </a:r>
            <a:endParaRPr lang="da-DK" dirty="0"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B66A8D-C142-0306-69E4-CB614E5B1A2C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/>
          <a:srcRect l="-38" t="22425" r="38" b="48"/>
          <a:stretch/>
        </p:blipFill>
        <p:spPr bwMode="auto">
          <a:xfrm>
            <a:off x="7780338" y="704850"/>
            <a:ext cx="4217987" cy="24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ld, mad &amp; fællesskab - grønne retter til børn og unge by Det Danske  Spejderkorps - Issuu">
            <a:extLst>
              <a:ext uri="{FF2B5EF4-FFF2-40B4-BE49-F238E27FC236}">
                <a16:creationId xmlns:a16="http://schemas.microsoft.com/office/drawing/2014/main" id="{076D66F9-09C1-9624-741C-DCD8009935DF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53" b="10353"/>
          <a:stretch>
            <a:fillRect/>
          </a:stretch>
        </p:blipFill>
        <p:spPr bwMode="auto">
          <a:xfrm>
            <a:off x="7772400" y="3429000"/>
            <a:ext cx="4216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23DD9814-7AE6-F61F-F4A8-B057F16B43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3" b="5053"/>
          <a:stretch>
            <a:fillRect/>
          </a:stretch>
        </p:blipFill>
        <p:spPr>
          <a:xfrm rot="5400000">
            <a:off x="4156075" y="1366838"/>
            <a:ext cx="4068763" cy="2743200"/>
          </a:xfrm>
          <a:prstGeom prst="rect">
            <a:avLst/>
          </a:prstGeom>
        </p:spPr>
      </p:pic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F049BC14-DCFE-8637-9A93-A36EDF6790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752" r="1752"/>
          <a:stretch/>
        </p:blipFill>
        <p:spPr>
          <a:xfrm>
            <a:off x="192088" y="2862263"/>
            <a:ext cx="4427537" cy="3303587"/>
          </a:xfrm>
          <a:prstGeom prst="rect">
            <a:avLst/>
          </a:prstGeom>
        </p:spPr>
      </p:pic>
      <p:pic>
        <p:nvPicPr>
          <p:cNvPr id="14" name="Pladsholder til billede 13" descr="Et billede, der indeholder person, tøj, mad, Ansigt&#10;&#10;Automatisk genereret beskrivelse">
            <a:extLst>
              <a:ext uri="{FF2B5EF4-FFF2-40B4-BE49-F238E27FC236}">
                <a16:creationId xmlns:a16="http://schemas.microsoft.com/office/drawing/2014/main" id="{741B8747-11C3-43ED-5F12-3A92A1A5C8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8" b="4668"/>
          <a:stretch>
            <a:fillRect/>
          </a:stretch>
        </p:blipFill>
        <p:spPr>
          <a:xfrm>
            <a:off x="4819650" y="4992688"/>
            <a:ext cx="2743200" cy="1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8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1391D95-E987-0D39-B6FA-FF2D19F1E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Programme</a:t>
            </a:r>
            <a:r>
              <a:rPr lang="da-DK" dirty="0"/>
              <a:t> </a:t>
            </a:r>
            <a:r>
              <a:rPr lang="da-DK" dirty="0" err="1"/>
              <a:t>work</a:t>
            </a:r>
            <a:endParaRPr lang="da-DK" dirty="0"/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C80074C5-27F9-14D9-E95C-BDC48565F5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/>
              <a:t>Sustainability</a:t>
            </a:r>
            <a:r>
              <a:rPr lang="da-DK" dirty="0"/>
              <a:t> and </a:t>
            </a:r>
            <a:r>
              <a:rPr lang="da-DK" dirty="0" err="1"/>
              <a:t>sustainable</a:t>
            </a:r>
            <a:r>
              <a:rPr lang="da-DK" dirty="0"/>
              <a:t> food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7262D32-1F5B-E6D6-1704-1E3E75F3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D895-B61D-794F-9CB9-B26D0419EFBE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841730-C56E-BBAB-23BB-0573E3CE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pic>
        <p:nvPicPr>
          <p:cNvPr id="10" name="Billede 9" descr="Et billede, der indeholder cirkel, symbol, logo, Farverigt&#10;&#10;Automatisk genereret beskrivelse">
            <a:extLst>
              <a:ext uri="{FF2B5EF4-FFF2-40B4-BE49-F238E27FC236}">
                <a16:creationId xmlns:a16="http://schemas.microsoft.com/office/drawing/2014/main" id="{7D52E954-F74A-4291-0B62-E59C018950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94" y="2733702"/>
            <a:ext cx="10697398" cy="19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6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0FF52-D344-3184-9687-C0E3F2E6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Volunteer</a:t>
            </a:r>
            <a:r>
              <a:rPr lang="da-DK" dirty="0"/>
              <a:t> </a:t>
            </a:r>
            <a:r>
              <a:rPr lang="da-DK" dirty="0" err="1"/>
              <a:t>efforts</a:t>
            </a:r>
            <a:r>
              <a:rPr lang="da-DK" dirty="0"/>
              <a:t> </a:t>
            </a:r>
            <a:r>
              <a:rPr lang="da-DK" dirty="0" err="1"/>
              <a:t>driving</a:t>
            </a:r>
            <a:r>
              <a:rPr lang="da-DK" dirty="0"/>
              <a:t> </a:t>
            </a:r>
            <a:r>
              <a:rPr lang="da-DK" dirty="0" err="1"/>
              <a:t>change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52AD973-F7F9-266F-DC1F-4C5C0AE7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1E3FC81-5C53-92B3-1ED0-6411D563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9191772-5949-F401-8BA5-23E47B9C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6875" y="2174328"/>
            <a:ext cx="3996807" cy="399152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tx1">
                  <a:lumMod val="75000"/>
                  <a:lumOff val="25000"/>
                </a:schemeClr>
              </a:solidFill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”The Green Avantgarde” –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local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groups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leading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change</a:t>
            </a:r>
            <a:endParaRPr lang="da-DK" sz="1400" dirty="0">
              <a:solidFill>
                <a:schemeClr val="tx1">
                  <a:lumMod val="75000"/>
                  <a:lumOff val="25000"/>
                </a:schemeClr>
              </a:solidFill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Local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classes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in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sustainable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food for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scouting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with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upwards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of 300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Public </a:t>
            </a: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debate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and civil society participation from </a:t>
            </a: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our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 </a:t>
            </a: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nrope" pitchFamily="2" charset="0"/>
              </a:rPr>
              <a:t>members</a:t>
            </a:r>
            <a:endParaRPr lang="da-DK" sz="1400" dirty="0">
              <a:solidFill>
                <a:schemeClr val="tx1">
                  <a:lumMod val="75000"/>
                  <a:lumOff val="25000"/>
                </a:schemeClr>
              </a:solidFill>
              <a:latin typeface="Manrope" pitchFamily="2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F2A8D69B-9A85-0020-7A0C-0699014A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3" y="5414596"/>
            <a:ext cx="2651306" cy="1603315"/>
          </a:xfrm>
          <a:prstGeom prst="rect">
            <a:avLst/>
          </a:prstGeom>
        </p:spPr>
      </p:pic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E9CB26A1-94E7-BFA5-A35D-58CE4493F4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24" r="27224"/>
          <a:stretch>
            <a:fillRect/>
          </a:stretch>
        </p:blipFill>
        <p:spPr>
          <a:xfrm>
            <a:off x="6096000" y="692150"/>
            <a:ext cx="4429125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2E1BD-F885-AD8A-F27D-3277BEA7D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Group </a:t>
            </a:r>
            <a:r>
              <a:rPr lang="da-DK" dirty="0" err="1"/>
              <a:t>discussions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47F82D-C43A-889B-426E-1686DE572F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4A4B02-136C-C847-8D9A-607EC89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B1A7C0-7CE3-D512-43E0-785B8107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46970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2E1BD-F885-AD8A-F27D-3277BEA7D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126" y="2071075"/>
            <a:ext cx="11807787" cy="1358901"/>
          </a:xfrm>
        </p:spPr>
        <p:txBody>
          <a:bodyPr>
            <a:noAutofit/>
          </a:bodyPr>
          <a:lstStyle/>
          <a:p>
            <a:r>
              <a:rPr lang="da-DK" sz="3600" dirty="0"/>
              <a:t>How </a:t>
            </a:r>
            <a:r>
              <a:rPr lang="da-DK" sz="3600" dirty="0" err="1"/>
              <a:t>does</a:t>
            </a:r>
            <a:r>
              <a:rPr lang="da-DK" sz="3600" dirty="0"/>
              <a:t> </a:t>
            </a:r>
            <a:r>
              <a:rPr lang="da-DK" sz="3600" dirty="0" err="1"/>
              <a:t>your</a:t>
            </a:r>
            <a:r>
              <a:rPr lang="da-DK" sz="3600" dirty="0"/>
              <a:t> NSA </a:t>
            </a:r>
            <a:r>
              <a:rPr lang="da-DK" sz="3600" dirty="0" err="1"/>
              <a:t>work</a:t>
            </a:r>
            <a:r>
              <a:rPr lang="da-DK" sz="3600" dirty="0"/>
              <a:t> with </a:t>
            </a:r>
            <a:r>
              <a:rPr lang="da-DK" sz="3600" dirty="0" err="1"/>
              <a:t>sustainability</a:t>
            </a:r>
            <a:r>
              <a:rPr lang="da-DK" sz="3600" dirty="0"/>
              <a:t>?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4A4B02-136C-C847-8D9A-607EC89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B1A7C0-7CE3-D512-43E0-785B8107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5615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2E1BD-F885-AD8A-F27D-3277BEA7D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447" y="2066189"/>
            <a:ext cx="10593105" cy="1358901"/>
          </a:xfrm>
        </p:spPr>
        <p:txBody>
          <a:bodyPr>
            <a:noAutofit/>
          </a:bodyPr>
          <a:lstStyle/>
          <a:p>
            <a:r>
              <a:rPr lang="da-DK" sz="3600" dirty="0" err="1"/>
              <a:t>What</a:t>
            </a:r>
            <a:r>
              <a:rPr lang="da-DK" sz="3600" dirty="0"/>
              <a:t> </a:t>
            </a:r>
            <a:r>
              <a:rPr lang="da-DK" sz="3600" dirty="0" err="1"/>
              <a:t>does</a:t>
            </a:r>
            <a:r>
              <a:rPr lang="da-DK" sz="3600" dirty="0"/>
              <a:t> </a:t>
            </a:r>
            <a:r>
              <a:rPr lang="da-DK" sz="3600" dirty="0" err="1"/>
              <a:t>sustainability</a:t>
            </a:r>
            <a:r>
              <a:rPr lang="da-DK" sz="3600" dirty="0"/>
              <a:t> in a </a:t>
            </a:r>
            <a:r>
              <a:rPr lang="da-DK" sz="3600" dirty="0" err="1"/>
              <a:t>scouting</a:t>
            </a:r>
            <a:r>
              <a:rPr lang="da-DK" sz="3600" dirty="0"/>
              <a:t> </a:t>
            </a:r>
            <a:r>
              <a:rPr lang="da-DK" sz="3600" dirty="0" err="1"/>
              <a:t>context</a:t>
            </a:r>
            <a:r>
              <a:rPr lang="da-DK" sz="3600" dirty="0"/>
              <a:t> </a:t>
            </a:r>
            <a:r>
              <a:rPr lang="da-DK" sz="3600" dirty="0" err="1"/>
              <a:t>mean</a:t>
            </a:r>
            <a:r>
              <a:rPr lang="da-DK" sz="3600" dirty="0"/>
              <a:t> to </a:t>
            </a:r>
            <a:r>
              <a:rPr lang="da-DK" sz="3600" dirty="0" err="1"/>
              <a:t>your</a:t>
            </a:r>
            <a:r>
              <a:rPr lang="da-DK" sz="3600" dirty="0"/>
              <a:t> NSA?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4A4B02-136C-C847-8D9A-607EC89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B1A7C0-7CE3-D512-43E0-785B8107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0607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2E1BD-F885-AD8A-F27D-3277BEA7D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447" y="2063262"/>
            <a:ext cx="10593105" cy="1361828"/>
          </a:xfrm>
        </p:spPr>
        <p:txBody>
          <a:bodyPr>
            <a:noAutofit/>
          </a:bodyPr>
          <a:lstStyle/>
          <a:p>
            <a:r>
              <a:rPr lang="da-DK" sz="3600" dirty="0" err="1"/>
              <a:t>What</a:t>
            </a:r>
            <a:r>
              <a:rPr lang="da-DK" sz="3600" dirty="0"/>
              <a:t> </a:t>
            </a:r>
            <a:r>
              <a:rPr lang="da-DK" sz="3600" dirty="0" err="1"/>
              <a:t>one</a:t>
            </a:r>
            <a:r>
              <a:rPr lang="da-DK" sz="3600" dirty="0"/>
              <a:t> </a:t>
            </a:r>
            <a:r>
              <a:rPr lang="da-DK" sz="3600" dirty="0" err="1"/>
              <a:t>contribution</a:t>
            </a:r>
            <a:r>
              <a:rPr lang="da-DK" sz="3600" dirty="0"/>
              <a:t> has </a:t>
            </a:r>
            <a:r>
              <a:rPr lang="da-DK" sz="3600" dirty="0" err="1"/>
              <a:t>created</a:t>
            </a:r>
            <a:r>
              <a:rPr lang="da-DK" sz="3600" dirty="0"/>
              <a:t> the most </a:t>
            </a:r>
            <a:r>
              <a:rPr lang="da-DK" sz="3600" dirty="0" err="1"/>
              <a:t>impact</a:t>
            </a:r>
            <a:r>
              <a:rPr lang="da-DK" sz="3600" dirty="0"/>
              <a:t> in </a:t>
            </a:r>
            <a:r>
              <a:rPr lang="da-DK" sz="3600" dirty="0" err="1"/>
              <a:t>your</a:t>
            </a:r>
            <a:r>
              <a:rPr lang="da-DK" sz="3600" dirty="0"/>
              <a:t> NSA, civil society or </a:t>
            </a:r>
            <a:r>
              <a:rPr lang="da-DK" sz="3600" dirty="0" err="1"/>
              <a:t>towards</a:t>
            </a:r>
            <a:r>
              <a:rPr lang="da-DK" sz="3600" dirty="0"/>
              <a:t> nature?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4A4B02-136C-C847-8D9A-607EC89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B1A7C0-7CE3-D512-43E0-785B8107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08560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2E1BD-F885-AD8A-F27D-3277BEA7D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447" y="2063262"/>
            <a:ext cx="10593105" cy="1361828"/>
          </a:xfrm>
        </p:spPr>
        <p:txBody>
          <a:bodyPr>
            <a:noAutofit/>
          </a:bodyPr>
          <a:lstStyle/>
          <a:p>
            <a:r>
              <a:rPr lang="da-DK" sz="3600" dirty="0" err="1"/>
              <a:t>What</a:t>
            </a:r>
            <a:r>
              <a:rPr lang="da-DK" sz="3600" dirty="0"/>
              <a:t> </a:t>
            </a:r>
            <a:r>
              <a:rPr lang="da-DK" sz="3600" dirty="0" err="1"/>
              <a:t>challenges</a:t>
            </a:r>
            <a:r>
              <a:rPr lang="da-DK" sz="3600" dirty="0"/>
              <a:t> do/did </a:t>
            </a:r>
            <a:r>
              <a:rPr lang="da-DK" sz="3600" dirty="0" err="1"/>
              <a:t>your</a:t>
            </a:r>
            <a:r>
              <a:rPr lang="da-DK" sz="3600" dirty="0"/>
              <a:t> NSA face </a:t>
            </a:r>
            <a:r>
              <a:rPr lang="da-DK" sz="3600" dirty="0" err="1"/>
              <a:t>when</a:t>
            </a:r>
            <a:r>
              <a:rPr lang="da-DK" sz="3600" dirty="0"/>
              <a:t> </a:t>
            </a:r>
            <a:r>
              <a:rPr lang="da-DK" sz="3600" dirty="0" err="1"/>
              <a:t>working</a:t>
            </a:r>
            <a:r>
              <a:rPr lang="da-DK" sz="3600" dirty="0"/>
              <a:t> with </a:t>
            </a:r>
            <a:r>
              <a:rPr lang="da-DK" sz="3600" dirty="0" err="1"/>
              <a:t>sustainability</a:t>
            </a:r>
            <a:r>
              <a:rPr lang="da-DK" sz="3600" dirty="0"/>
              <a:t>? </a:t>
            </a:r>
            <a:br>
              <a:rPr lang="da-DK" sz="3600" dirty="0"/>
            </a:br>
            <a:r>
              <a:rPr lang="da-DK" sz="3600" dirty="0"/>
              <a:t>– and </a:t>
            </a:r>
            <a:r>
              <a:rPr lang="da-DK" sz="3600" dirty="0" err="1"/>
              <a:t>what</a:t>
            </a:r>
            <a:r>
              <a:rPr lang="da-DK" sz="3600" dirty="0"/>
              <a:t> </a:t>
            </a:r>
            <a:r>
              <a:rPr lang="da-DK" sz="3600" dirty="0" err="1"/>
              <a:t>could</a:t>
            </a:r>
            <a:r>
              <a:rPr lang="da-DK" sz="3600" dirty="0"/>
              <a:t> </a:t>
            </a:r>
            <a:r>
              <a:rPr lang="da-DK" sz="3600" dirty="0" err="1"/>
              <a:t>you</a:t>
            </a:r>
            <a:r>
              <a:rPr lang="da-DK" sz="3600" dirty="0"/>
              <a:t> </a:t>
            </a:r>
            <a:r>
              <a:rPr lang="da-DK" sz="3600" dirty="0" err="1"/>
              <a:t>improve</a:t>
            </a:r>
            <a:r>
              <a:rPr lang="da-DK" sz="3600" dirty="0"/>
              <a:t>?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4A4B02-136C-C847-8D9A-607EC89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B1A7C0-7CE3-D512-43E0-785B8107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4416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3890B-7E1E-120F-CA63-4D405438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	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5305EA9-250D-5E2A-F96D-E56E59A4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F44F972-1646-F2E2-7EFA-22C873B9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7462AB2-F2AC-2F40-66F9-166FA3194E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da-DK" sz="1800" dirty="0" err="1"/>
              <a:t>Introduction</a:t>
            </a:r>
            <a:endParaRPr lang="da-DK" sz="1800" dirty="0"/>
          </a:p>
          <a:p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work</a:t>
            </a:r>
            <a:r>
              <a:rPr lang="da-DK" sz="1800" dirty="0"/>
              <a:t> </a:t>
            </a:r>
            <a:r>
              <a:rPr lang="da-DK" sz="1800" dirty="0" err="1"/>
              <a:t>making</a:t>
            </a:r>
            <a:r>
              <a:rPr lang="da-DK" sz="1800" dirty="0"/>
              <a:t> </a:t>
            </a:r>
            <a:r>
              <a:rPr lang="da-DK" sz="1800" dirty="0" err="1"/>
              <a:t>sustainability</a:t>
            </a:r>
            <a:r>
              <a:rPr lang="da-DK" sz="1800" dirty="0"/>
              <a:t> policy</a:t>
            </a:r>
          </a:p>
          <a:p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efforts</a:t>
            </a:r>
            <a:r>
              <a:rPr lang="da-DK" sz="1800" dirty="0"/>
              <a:t> at an </a:t>
            </a:r>
            <a:r>
              <a:rPr lang="da-DK" sz="1800" dirty="0" err="1"/>
              <a:t>organizational</a:t>
            </a:r>
            <a:r>
              <a:rPr lang="da-DK" sz="1800" dirty="0"/>
              <a:t> </a:t>
            </a:r>
            <a:r>
              <a:rPr lang="da-DK" sz="1800" dirty="0" err="1"/>
              <a:t>level</a:t>
            </a:r>
            <a:endParaRPr lang="da-DK" sz="1800" dirty="0"/>
          </a:p>
          <a:p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local</a:t>
            </a:r>
            <a:r>
              <a:rPr lang="da-DK" sz="1800" dirty="0"/>
              <a:t> </a:t>
            </a:r>
            <a:r>
              <a:rPr lang="da-DK" sz="1800" dirty="0" err="1"/>
              <a:t>groups</a:t>
            </a:r>
            <a:r>
              <a:rPr lang="da-DK" sz="1800" dirty="0"/>
              <a:t> </a:t>
            </a:r>
            <a:r>
              <a:rPr lang="da-DK" sz="1800" dirty="0" err="1"/>
              <a:t>driving</a:t>
            </a:r>
            <a:r>
              <a:rPr lang="da-DK" sz="1800" dirty="0"/>
              <a:t> </a:t>
            </a:r>
            <a:r>
              <a:rPr lang="da-DK" sz="1800" dirty="0" err="1"/>
              <a:t>change</a:t>
            </a: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r>
              <a:rPr lang="da-DK" sz="1800" b="1" dirty="0"/>
              <a:t>Group </a:t>
            </a:r>
            <a:r>
              <a:rPr lang="da-DK" sz="1800" b="1" dirty="0" err="1"/>
              <a:t>discussions</a:t>
            </a:r>
            <a:endParaRPr lang="da-DK" sz="1800" b="1" dirty="0"/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AD776735-A590-498A-2D2B-D4206A38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960" y="5193324"/>
            <a:ext cx="1797221" cy="13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3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4A4B02-136C-C847-8D9A-607EC89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AC7-F5F1-BB43-9E1C-DA23D5F85CB4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B1A7C0-7CE3-D512-43E0-785B8107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C30E13-BC4C-2277-B34A-DE9865A92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447" y="2063262"/>
            <a:ext cx="10593105" cy="1361828"/>
          </a:xfrm>
        </p:spPr>
        <p:txBody>
          <a:bodyPr>
            <a:noAutofit/>
          </a:bodyPr>
          <a:lstStyle/>
          <a:p>
            <a:r>
              <a:rPr lang="da-DK" sz="3600" dirty="0"/>
              <a:t>Final </a:t>
            </a:r>
            <a:r>
              <a:rPr lang="da-DK" sz="3600" dirty="0" err="1"/>
              <a:t>thoughts</a:t>
            </a:r>
            <a:r>
              <a:rPr lang="da-DK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963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239D1-E8E0-9319-0F7D-C19C2846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Creating</a:t>
            </a:r>
            <a:r>
              <a:rPr lang="da-DK" dirty="0"/>
              <a:t> policy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307BDB-6AC0-28AA-E54B-D9A8844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1620-F50B-F745-BE2B-1BC18BA5070B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57239C-1592-4A69-FC57-2B244A3B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2823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tekst, skærmbillede, Font/skrifttype, logo&#10;&#10;Automatisk genereret beskrivelse">
            <a:extLst>
              <a:ext uri="{FF2B5EF4-FFF2-40B4-BE49-F238E27FC236}">
                <a16:creationId xmlns:a16="http://schemas.microsoft.com/office/drawing/2014/main" id="{25AD639B-5B52-9AFB-0C51-897E484D1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62" y="1121233"/>
            <a:ext cx="7127476" cy="4951299"/>
          </a:xfrm>
          <a:prstGeom prst="rect">
            <a:avLst/>
          </a:prstGeom>
        </p:spPr>
      </p:pic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3C00933-4DED-6BF5-92E9-17A96506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01C64-CAAF-EE42-B63B-2A872C80E4A1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BA658F4-DCEF-248C-611C-AEFE66D5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7EB47DE4-EAB3-5606-38AB-4DA7D2F5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9" y="5530267"/>
            <a:ext cx="1137138" cy="12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1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95DF0-D35E-D733-A7C9-68265982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Process</a:t>
            </a:r>
            <a:r>
              <a:rPr lang="da-DK" dirty="0"/>
              <a:t> </a:t>
            </a:r>
            <a:r>
              <a:rPr lang="da-DK" dirty="0" err="1"/>
              <a:t>leading</a:t>
            </a:r>
            <a:r>
              <a:rPr lang="da-DK" dirty="0"/>
              <a:t> up to </a:t>
            </a:r>
            <a:r>
              <a:rPr lang="da-DK" dirty="0" err="1"/>
              <a:t>our</a:t>
            </a:r>
            <a:r>
              <a:rPr lang="da-DK" dirty="0"/>
              <a:t> policy </a:t>
            </a:r>
            <a:r>
              <a:rPr lang="da-DK" dirty="0" err="1"/>
              <a:t>work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D47C3B4-95AD-3C10-F94E-257BDBAF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84B643-1E05-9E7E-CD58-F4C87ADD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9C0FD6-8347-CFB4-D2FC-C0FE9E242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 err="1"/>
              <a:t>Primarily</a:t>
            </a:r>
            <a:r>
              <a:rPr lang="da-DK" dirty="0"/>
              <a:t> </a:t>
            </a:r>
            <a:r>
              <a:rPr lang="da-DK" dirty="0" err="1"/>
              <a:t>office</a:t>
            </a:r>
            <a:r>
              <a:rPr lang="da-DK" dirty="0"/>
              <a:t> driven</a:t>
            </a:r>
          </a:p>
          <a:p>
            <a:r>
              <a:rPr lang="da-DK" dirty="0"/>
              <a:t>Workshop at </a:t>
            </a:r>
            <a:r>
              <a:rPr lang="da-DK" dirty="0" err="1"/>
              <a:t>our</a:t>
            </a:r>
            <a:r>
              <a:rPr lang="da-DK" dirty="0"/>
              <a:t> GA with input from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members</a:t>
            </a:r>
            <a:r>
              <a:rPr lang="da-DK" dirty="0"/>
              <a:t> </a:t>
            </a:r>
          </a:p>
          <a:p>
            <a:r>
              <a:rPr lang="da-DK" dirty="0"/>
              <a:t>Online webinars and open </a:t>
            </a:r>
            <a:r>
              <a:rPr lang="da-DK" dirty="0" err="1"/>
              <a:t>calls</a:t>
            </a:r>
            <a:r>
              <a:rPr lang="da-DK" dirty="0"/>
              <a:t> for participation</a:t>
            </a:r>
          </a:p>
          <a:p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create</a:t>
            </a:r>
            <a:r>
              <a:rPr lang="da-DK" dirty="0"/>
              <a:t> an </a:t>
            </a:r>
            <a:r>
              <a:rPr lang="da-DK" dirty="0" err="1"/>
              <a:t>impact</a:t>
            </a:r>
            <a:r>
              <a:rPr lang="da-DK" dirty="0"/>
              <a:t>?</a:t>
            </a: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368BD6DB-9921-69E5-F17E-66AB9E07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63" y="5312750"/>
            <a:ext cx="1651753" cy="1365250"/>
          </a:xfrm>
          <a:prstGeom prst="rect">
            <a:avLst/>
          </a:prstGeom>
        </p:spPr>
      </p:pic>
      <p:pic>
        <p:nvPicPr>
          <p:cNvPr id="8" name="Pladsholder til billede 7" descr="Et billede, der indeholder tøj, indendørs, fodtøj, person&#10;&#10;Automatisk genereret beskrivelse">
            <a:extLst>
              <a:ext uri="{FF2B5EF4-FFF2-40B4-BE49-F238E27FC236}">
                <a16:creationId xmlns:a16="http://schemas.microsoft.com/office/drawing/2014/main" id="{26E4B0E7-6687-CF0A-1CD7-1F67BC8BF3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26" t="23090" r="25486" b="32278"/>
          <a:stretch/>
        </p:blipFill>
        <p:spPr>
          <a:xfrm rot="10800000">
            <a:off x="6095999" y="750611"/>
            <a:ext cx="4429124" cy="2442937"/>
          </a:xfrm>
          <a:prstGeom prst="rect">
            <a:avLst/>
          </a:prstGeom>
        </p:spPr>
      </p:pic>
      <p:pic>
        <p:nvPicPr>
          <p:cNvPr id="9" name="Billede 8" descr="Et billede, der indeholder tekst, Post-it-note, håndskrift, Rektangel&#10;&#10;Automatisk genereret beskrivelse">
            <a:extLst>
              <a:ext uri="{FF2B5EF4-FFF2-40B4-BE49-F238E27FC236}">
                <a16:creationId xmlns:a16="http://schemas.microsoft.com/office/drawing/2014/main" id="{FA5A4E25-B0E9-0AE0-2745-D3AAC2281C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4460" y="3565090"/>
            <a:ext cx="2972302" cy="2229226"/>
          </a:xfrm>
          <a:prstGeom prst="rect">
            <a:avLst/>
          </a:prstGeom>
        </p:spPr>
      </p:pic>
      <p:pic>
        <p:nvPicPr>
          <p:cNvPr id="10" name="Billede 9" descr="Et billede, der indeholder tekst, Post-it-note, whiteboard, håndskrift&#10;&#10;Automatisk genereret beskrivelse">
            <a:extLst>
              <a:ext uri="{FF2B5EF4-FFF2-40B4-BE49-F238E27FC236}">
                <a16:creationId xmlns:a16="http://schemas.microsoft.com/office/drawing/2014/main" id="{8B0858B5-ED58-C68B-45DE-AAB650DCDA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24363" y="3565090"/>
            <a:ext cx="2972297" cy="22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95DF0-D35E-D733-A7C9-68265982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Questions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raised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D47C3B4-95AD-3C10-F94E-257BDBAF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1AB-45AE-6147-8723-B57BDCEF1809}" type="datetimeyyyy">
              <a:rPr lang="da-DK" smtClean="0"/>
              <a:t>2024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84B643-1E05-9E7E-CD58-F4C87ADD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9C0FD6-8347-CFB4-D2FC-C0FE9E242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da-DK" sz="1600" dirty="0"/>
              <a:t>”</a:t>
            </a:r>
            <a:r>
              <a:rPr lang="da-DK" sz="1600" u="sng" dirty="0"/>
              <a:t>Has to</a:t>
            </a:r>
            <a:r>
              <a:rPr lang="da-DK" sz="1600" dirty="0"/>
              <a:t>” or ”</a:t>
            </a:r>
            <a:r>
              <a:rPr lang="da-DK" sz="1600" dirty="0" err="1"/>
              <a:t>should</a:t>
            </a:r>
            <a:r>
              <a:rPr lang="da-DK" sz="1600" dirty="0"/>
              <a:t>”?</a:t>
            </a:r>
          </a:p>
          <a:p>
            <a:endParaRPr lang="da-DK" sz="1600" dirty="0"/>
          </a:p>
          <a:p>
            <a:r>
              <a:rPr lang="da-DK" sz="1600" dirty="0" err="1"/>
              <a:t>Should</a:t>
            </a:r>
            <a:r>
              <a:rPr lang="da-DK" sz="1600" dirty="0"/>
              <a:t> the policy </a:t>
            </a:r>
            <a:r>
              <a:rPr lang="da-DK" sz="1600" dirty="0" err="1"/>
              <a:t>affect</a:t>
            </a:r>
            <a:r>
              <a:rPr lang="da-DK" sz="1600" dirty="0"/>
              <a:t> central </a:t>
            </a:r>
            <a:r>
              <a:rPr lang="da-DK" sz="1600" dirty="0" err="1"/>
              <a:t>organization</a:t>
            </a:r>
            <a:r>
              <a:rPr lang="da-DK" sz="1600" dirty="0"/>
              <a:t> or all </a:t>
            </a:r>
            <a:r>
              <a:rPr lang="da-DK" sz="1600" dirty="0" err="1"/>
              <a:t>local</a:t>
            </a:r>
            <a:r>
              <a:rPr lang="da-DK" sz="1600" dirty="0"/>
              <a:t> </a:t>
            </a:r>
            <a:r>
              <a:rPr lang="da-DK" sz="1600" dirty="0" err="1"/>
              <a:t>groups</a:t>
            </a:r>
            <a:r>
              <a:rPr lang="da-DK" sz="1600" dirty="0"/>
              <a:t>?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Not </a:t>
            </a:r>
            <a:r>
              <a:rPr lang="da-DK" sz="1600" dirty="0" err="1"/>
              <a:t>good</a:t>
            </a:r>
            <a:r>
              <a:rPr lang="da-DK" sz="1600" dirty="0"/>
              <a:t> </a:t>
            </a:r>
            <a:r>
              <a:rPr lang="da-DK" sz="1600" dirty="0" err="1"/>
              <a:t>enough</a:t>
            </a:r>
            <a:r>
              <a:rPr lang="da-DK" sz="1600" dirty="0"/>
              <a:t> public </a:t>
            </a:r>
            <a:r>
              <a:rPr lang="da-DK" sz="1600" dirty="0" err="1"/>
              <a:t>transportation</a:t>
            </a:r>
            <a:r>
              <a:rPr lang="da-DK" sz="1600" dirty="0"/>
              <a:t> etc.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E5FB924C-FB3E-3B80-3927-2BB8F225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436" y="5035549"/>
            <a:ext cx="1308100" cy="1130300"/>
          </a:xfrm>
          <a:prstGeom prst="rect">
            <a:avLst/>
          </a:prstGeom>
        </p:spPr>
      </p:pic>
      <p:pic>
        <p:nvPicPr>
          <p:cNvPr id="8" name="Billede 7" descr="Et billede, der indeholder udendørs, tøj, plante, fodtøj&#10;&#10;Automatisk genereret beskrivelse">
            <a:extLst>
              <a:ext uri="{FF2B5EF4-FFF2-40B4-BE49-F238E27FC236}">
                <a16:creationId xmlns:a16="http://schemas.microsoft.com/office/drawing/2014/main" id="{6A14CE91-308A-BFBC-922B-CB9205D0C7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39" b="8339"/>
          <a:stretch/>
        </p:blipFill>
        <p:spPr>
          <a:xfrm rot="10800000">
            <a:off x="6685780" y="1462056"/>
            <a:ext cx="4651691" cy="27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6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C0B7E-AD11-7B45-DE9B-3F9E1BFDD5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Sustainability</a:t>
            </a:r>
            <a:r>
              <a:rPr lang="da-DK" dirty="0"/>
              <a:t> policy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38E10C9-7D7F-1FF4-DB64-80C589EA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33C9-85FF-534D-A9C1-F6181C22D35F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11C33A7-79AB-52DA-B14E-72A8B6A8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F69A3583-484E-D8F1-4A7C-290E38BD62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6631" b="8227"/>
          <a:stretch/>
        </p:blipFill>
        <p:spPr>
          <a:xfrm>
            <a:off x="6096000" y="692150"/>
            <a:ext cx="4429125" cy="54737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D205C123-137D-B767-409E-544899D5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02" y="5454609"/>
            <a:ext cx="1107297" cy="139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C0B7E-AD11-7B45-DE9B-3F9E1BFDD5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Going</a:t>
            </a:r>
            <a:r>
              <a:rPr lang="da-DK" dirty="0"/>
              <a:t> from policy to guidelines and inspiration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38E10C9-7D7F-1FF4-DB64-80C589EA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33C9-85FF-534D-A9C1-F6181C22D35F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11C33A7-79AB-52DA-B14E-72A8B6A8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Nordisk </a:t>
            </a:r>
            <a:r>
              <a:rPr lang="en-GB" dirty="0" err="1"/>
              <a:t>Spejderkonference</a:t>
            </a:r>
            <a:endParaRPr lang="en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B3E122-7942-8910-4EA3-99D22851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700" y="3993265"/>
            <a:ext cx="1254222" cy="1668563"/>
          </a:xfrm>
          <a:prstGeom prst="rect">
            <a:avLst/>
          </a:prstGeom>
        </p:spPr>
      </p:pic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B0E1293C-F188-650E-2DCE-E62B20C3AA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469" b="6469"/>
          <a:stretch/>
        </p:blipFill>
        <p:spPr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8600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239D1-E8E0-9319-0F7D-C19C2846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Implementing</a:t>
            </a:r>
            <a:r>
              <a:rPr lang="da-DK" dirty="0"/>
              <a:t> </a:t>
            </a:r>
            <a:r>
              <a:rPr lang="da-DK" dirty="0" err="1"/>
              <a:t>change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9E77D86-1A53-CC0F-23E4-5C62B9A65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Making</a:t>
            </a:r>
            <a:r>
              <a:rPr lang="da-DK" dirty="0"/>
              <a:t> action out of policy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307BDB-6AC0-28AA-E54B-D9A8844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1620-F50B-F745-BE2B-1BC18BA5070B}" type="datetimeyyyy">
              <a:rPr lang="da-DK" smtClean="0"/>
              <a:t>2024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57239C-1592-4A69-FC57-2B244A3B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Nordisk Spejderkonference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51730421"/>
      </p:ext>
    </p:extLst>
  </p:cSld>
  <p:clrMapOvr>
    <a:masterClrMapping/>
  </p:clrMapOvr>
</p:sld>
</file>

<file path=ppt/theme/theme1.xml><?xml version="1.0" encoding="utf-8"?>
<a:theme xmlns:a="http://schemas.openxmlformats.org/drawingml/2006/main" name="DDS powerpoint 2022">
  <a:themeElements>
    <a:clrScheme name="DDS">
      <a:dk1>
        <a:srgbClr val="000000"/>
      </a:dk1>
      <a:lt1>
        <a:srgbClr val="FFFFFF"/>
      </a:lt1>
      <a:dk2>
        <a:srgbClr val="026B58"/>
      </a:dk2>
      <a:lt2>
        <a:srgbClr val="005FAA"/>
      </a:lt2>
      <a:accent1>
        <a:srgbClr val="EB593E"/>
      </a:accent1>
      <a:accent2>
        <a:srgbClr val="FBBA00"/>
      </a:accent2>
      <a:accent3>
        <a:srgbClr val="C3E2E1"/>
      </a:accent3>
      <a:accent4>
        <a:srgbClr val="5FB670"/>
      </a:accent4>
      <a:accent5>
        <a:srgbClr val="FAD6D3"/>
      </a:accent5>
      <a:accent6>
        <a:srgbClr val="F8EAE2"/>
      </a:accent6>
      <a:hlink>
        <a:srgbClr val="785DA3"/>
      </a:hlink>
      <a:folHlink>
        <a:srgbClr val="D6A559"/>
      </a:folHlink>
    </a:clrScheme>
    <a:fontScheme name="DDS">
      <a:majorFont>
        <a:latin typeface="Manrope-Bold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anrope-Regular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DD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spcAft>
            <a:spcPts val="600"/>
          </a:spcAft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DS powerpoint 2022" id="{77119EA3-403A-3C4A-922B-CA0F1F6D8FA7}" vid="{2EE907D1-198C-8A44-96D2-20DBEA5AA7D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DDS powerpoint 2022</Template>
  <TotalTime>2508</TotalTime>
  <Words>974</Words>
  <Application>Microsoft Office PowerPoint</Application>
  <PresentationFormat>Widescreen</PresentationFormat>
  <Paragraphs>154</Paragraphs>
  <Slides>20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7" baseType="lpstr">
      <vt:lpstr>Aptos</vt:lpstr>
      <vt:lpstr>Arial</vt:lpstr>
      <vt:lpstr>Manrope</vt:lpstr>
      <vt:lpstr>Manrope ExtraBold</vt:lpstr>
      <vt:lpstr>Manrope-Bold</vt:lpstr>
      <vt:lpstr>Manrope-Regular</vt:lpstr>
      <vt:lpstr>DDS powerpoint 2022</vt:lpstr>
      <vt:lpstr>Making and Implementing of Sustainability Policy</vt:lpstr>
      <vt:lpstr>Program </vt:lpstr>
      <vt:lpstr>Creating policy</vt:lpstr>
      <vt:lpstr>PowerPoint-præsentation</vt:lpstr>
      <vt:lpstr>Process leading up to our policy work</vt:lpstr>
      <vt:lpstr>Questions that were raised</vt:lpstr>
      <vt:lpstr>Sustainability policy</vt:lpstr>
      <vt:lpstr>Going from policy to guidelines and inspiration</vt:lpstr>
      <vt:lpstr>Implementing change</vt:lpstr>
      <vt:lpstr>PowerPoint-præsentation</vt:lpstr>
      <vt:lpstr>PowerPoint-præsentation</vt:lpstr>
      <vt:lpstr>PowerPoint-præsentation</vt:lpstr>
      <vt:lpstr>Programme work</vt:lpstr>
      <vt:lpstr>Volunteer efforts driving change</vt:lpstr>
      <vt:lpstr>Group discussions</vt:lpstr>
      <vt:lpstr>How does your NSA work with sustainability?</vt:lpstr>
      <vt:lpstr>What does sustainability in a scouting context mean to your NSA?</vt:lpstr>
      <vt:lpstr>What one contribution has created the most impact in your NSA, civil society or towards nature?</vt:lpstr>
      <vt:lpstr>What challenges do/did your NSA face when working with sustainability?  – and what could you improve?</vt:lpstr>
      <vt:lpstr>Final thoughts?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Jørgen Høj</dc:creator>
  <cp:lastModifiedBy>Erik Korup Pedersen</cp:lastModifiedBy>
  <cp:revision>29</cp:revision>
  <dcterms:created xsi:type="dcterms:W3CDTF">2022-04-29T11:49:25Z</dcterms:created>
  <dcterms:modified xsi:type="dcterms:W3CDTF">2024-05-08T20:30:28Z</dcterms:modified>
</cp:coreProperties>
</file>