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0" r:id="rId2"/>
    <p:sldId id="293" r:id="rId3"/>
    <p:sldId id="294" r:id="rId4"/>
    <p:sldId id="295" r:id="rId5"/>
    <p:sldId id="305" r:id="rId6"/>
    <p:sldId id="304" r:id="rId7"/>
    <p:sldId id="296" r:id="rId8"/>
    <p:sldId id="297" r:id="rId9"/>
    <p:sldId id="307" r:id="rId10"/>
    <p:sldId id="298" r:id="rId11"/>
    <p:sldId id="306" r:id="rId12"/>
    <p:sldId id="300" r:id="rId13"/>
    <p:sldId id="299" r:id="rId14"/>
    <p:sldId id="301" r:id="rId15"/>
    <p:sldId id="292" r:id="rId16"/>
    <p:sldId id="30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599"/>
    <a:srgbClr val="05AB3C"/>
    <a:srgbClr val="048E32"/>
    <a:srgbClr val="05C344"/>
    <a:srgbClr val="13F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4696" autoAdjust="0"/>
  </p:normalViewPr>
  <p:slideViewPr>
    <p:cSldViewPr snapToGrid="0">
      <p:cViewPr varScale="1">
        <p:scale>
          <a:sx n="96" d="100"/>
          <a:sy n="96" d="100"/>
        </p:scale>
        <p:origin x="-1050" y="-96"/>
      </p:cViewPr>
      <p:guideLst>
        <p:guide orient="horz" pos="2160"/>
        <p:guide pos="2880"/>
      </p:guideLst>
    </p:cSldViewPr>
  </p:slideViewPr>
  <p:outlineViewPr>
    <p:cViewPr>
      <p:scale>
        <a:sx n="33" d="100"/>
        <a:sy n="33" d="100"/>
      </p:scale>
      <p:origin x="0" y="6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54C8E-A5F7-4FC3-B5A4-04AA6EA2776F}" type="datetimeFigureOut">
              <a:rPr lang="en-US" smtClean="0"/>
              <a:t>5/12/2018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64475-BD4D-4024-8AA3-8DDBB0394F57}" type="slidenum">
              <a:rPr lang="en-US" smtClean="0"/>
              <a:t>‹#›</a:t>
            </a:fld>
            <a:endParaRPr lang="en-US"/>
          </a:p>
        </p:txBody>
      </p:sp>
    </p:spTree>
    <p:extLst>
      <p:ext uri="{BB962C8B-B14F-4D97-AF65-F5344CB8AC3E}">
        <p14:creationId xmlns:p14="http://schemas.microsoft.com/office/powerpoint/2010/main" val="413663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64475-BD4D-4024-8AA3-8DDBB0394F57}" type="slidenum">
              <a:rPr lang="en-US" smtClean="0"/>
              <a:t>1</a:t>
            </a:fld>
            <a:endParaRPr lang="en-US"/>
          </a:p>
        </p:txBody>
      </p:sp>
    </p:spTree>
    <p:extLst>
      <p:ext uri="{BB962C8B-B14F-4D97-AF65-F5344CB8AC3E}">
        <p14:creationId xmlns:p14="http://schemas.microsoft.com/office/powerpoint/2010/main" val="198823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10</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11</a:t>
            </a:fld>
            <a:endParaRPr lang="en-US" dirty="0"/>
          </a:p>
        </p:txBody>
      </p:sp>
    </p:spTree>
    <p:extLst>
      <p:ext uri="{BB962C8B-B14F-4D97-AF65-F5344CB8AC3E}">
        <p14:creationId xmlns:p14="http://schemas.microsoft.com/office/powerpoint/2010/main" val="165634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12</a:t>
            </a:fld>
            <a:endParaRPr lang="en-US" dirty="0"/>
          </a:p>
        </p:txBody>
      </p:sp>
    </p:spTree>
    <p:extLst>
      <p:ext uri="{BB962C8B-B14F-4D97-AF65-F5344CB8AC3E}">
        <p14:creationId xmlns:p14="http://schemas.microsoft.com/office/powerpoint/2010/main" val="69814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13</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14</a:t>
            </a:fld>
            <a:endParaRPr lang="en-US" dirty="0"/>
          </a:p>
        </p:txBody>
      </p:sp>
    </p:spTree>
    <p:extLst>
      <p:ext uri="{BB962C8B-B14F-4D97-AF65-F5344CB8AC3E}">
        <p14:creationId xmlns:p14="http://schemas.microsoft.com/office/powerpoint/2010/main" val="42408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16</a:t>
            </a:fld>
            <a:endParaRPr lang="en-US" dirty="0"/>
          </a:p>
        </p:txBody>
      </p:sp>
    </p:spTree>
    <p:extLst>
      <p:ext uri="{BB962C8B-B14F-4D97-AF65-F5344CB8AC3E}">
        <p14:creationId xmlns:p14="http://schemas.microsoft.com/office/powerpoint/2010/main" val="304999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2</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3</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In 2014</a:t>
            </a:r>
            <a:r>
              <a:rPr lang="en-GB" baseline="0" noProof="0" dirty="0" smtClean="0"/>
              <a:t> the World Scout Youth Programme Policy review unit had found that it was very confusing with at least three different versions of the Scout Method in institutional documents:</a:t>
            </a:r>
            <a:endParaRPr lang="en-GB" noProof="0" dirty="0" smtClean="0"/>
          </a:p>
          <a:p>
            <a:endParaRPr lang="en-GB" noProof="0" dirty="0" smtClean="0"/>
          </a:p>
          <a:p>
            <a:r>
              <a:rPr lang="en-GB" noProof="0" dirty="0" smtClean="0"/>
              <a:t>Constitutional text:</a:t>
            </a:r>
            <a:r>
              <a:rPr lang="en-GB" baseline="0" noProof="0" dirty="0" smtClean="0"/>
              <a:t> 1977</a:t>
            </a:r>
          </a:p>
          <a:p>
            <a:r>
              <a:rPr lang="en-GB" i="1" baseline="0" noProof="0" dirty="0" smtClean="0"/>
              <a:t>The Essential Characteristics of Scouting</a:t>
            </a:r>
            <a:r>
              <a:rPr lang="en-GB" baseline="0" noProof="0" dirty="0" smtClean="0"/>
              <a:t> + </a:t>
            </a:r>
            <a:r>
              <a:rPr lang="en-GB" i="1" baseline="0" noProof="0" dirty="0" smtClean="0"/>
              <a:t>Scouting: An Educational System</a:t>
            </a:r>
            <a:r>
              <a:rPr lang="en-GB" baseline="0" noProof="0" dirty="0" smtClean="0"/>
              <a:t>: 1998</a:t>
            </a:r>
          </a:p>
          <a:p>
            <a:r>
              <a:rPr lang="en-GB" baseline="0" noProof="0" dirty="0" smtClean="0"/>
              <a:t>RAP: 2005</a:t>
            </a:r>
            <a:endParaRPr lang="en-GB" noProof="0" dirty="0" smtClean="0"/>
          </a:p>
          <a:p>
            <a:endParaRPr lang="en-GB" noProof="0" dirty="0" smtClean="0"/>
          </a:p>
          <a:p>
            <a:r>
              <a:rPr lang="en-GB" baseline="0" noProof="0" dirty="0" smtClean="0"/>
              <a:t>1</a:t>
            </a:r>
            <a:r>
              <a:rPr lang="en-GB" baseline="30000" noProof="0" dirty="0" smtClean="0"/>
              <a:t>st</a:t>
            </a:r>
            <a:r>
              <a:rPr lang="en-GB" baseline="0" noProof="0" dirty="0" smtClean="0"/>
              <a:t> World Scout Education Congress, Hong Kong 2013</a:t>
            </a:r>
          </a:p>
          <a:p>
            <a:r>
              <a:rPr lang="en-GB" baseline="0" noProof="0" dirty="0" smtClean="0"/>
              <a:t>- Need to revisit Scout Method</a:t>
            </a:r>
          </a:p>
          <a:p>
            <a:endParaRPr lang="en-GB" baseline="0" noProof="0" dirty="0" smtClean="0"/>
          </a:p>
          <a:p>
            <a:r>
              <a:rPr lang="en-GB" sz="1200" b="0" i="0" u="none" strike="noStrike" kern="1200" baseline="0" noProof="0" dirty="0" smtClean="0">
                <a:solidFill>
                  <a:schemeClr val="tx1"/>
                </a:solidFill>
                <a:latin typeface="+mn-lt"/>
                <a:ea typeface="+mn-ea"/>
                <a:cs typeface="+mn-cs"/>
              </a:rPr>
              <a:t>The Scout Method was praised for its effectiveness and participants emphasized the importance of reinforcing its application, but have also recognized the need for revisiting it, in order to ensure our relevance in today’s fast-changing societies.  (p. 11)</a:t>
            </a:r>
          </a:p>
          <a:p>
            <a:endParaRPr lang="en-GB" sz="1200" b="0" i="0" u="none" strike="noStrike" kern="1200" baseline="0" noProof="0" dirty="0" smtClean="0">
              <a:solidFill>
                <a:schemeClr val="tx1"/>
              </a:solidFill>
              <a:latin typeface="+mn-lt"/>
              <a:ea typeface="+mn-ea"/>
              <a:cs typeface="+mn-cs"/>
            </a:endParaRPr>
          </a:p>
          <a:p>
            <a:r>
              <a:rPr lang="en-GB" sz="1200" b="1" i="0" u="none" strike="noStrike" kern="1200" baseline="0" noProof="0" dirty="0" smtClean="0">
                <a:solidFill>
                  <a:schemeClr val="tx1"/>
                </a:solidFill>
                <a:latin typeface="+mn-lt"/>
                <a:ea typeface="+mn-ea"/>
                <a:cs typeface="+mn-cs"/>
              </a:rPr>
              <a:t>Scout Method </a:t>
            </a:r>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The Scout Method, even though it has been in use for several decades, is still valid in our times. It is important, therefore, to reinforce it and to make sure tools are created for its correct use, focusing on the fact that it is a unique product that Scouting has to offer. Additionally, we should: </a:t>
            </a:r>
          </a:p>
          <a:p>
            <a:r>
              <a:rPr lang="en-GB" sz="1200" b="0" i="0" u="none" strike="noStrike" kern="1200" baseline="0" noProof="0" dirty="0" smtClean="0">
                <a:solidFill>
                  <a:schemeClr val="tx1"/>
                </a:solidFill>
                <a:latin typeface="+mn-lt"/>
                <a:ea typeface="+mn-ea"/>
                <a:cs typeface="+mn-cs"/>
              </a:rPr>
              <a:t>• Re-examine our educational strategies and demonstrate how the Scout Method complements formal education. </a:t>
            </a:r>
          </a:p>
          <a:p>
            <a:r>
              <a:rPr lang="en-GB" sz="1200" b="0" i="0" u="none" strike="noStrike" kern="1200" baseline="0" noProof="0" dirty="0" smtClean="0">
                <a:solidFill>
                  <a:schemeClr val="tx1"/>
                </a:solidFill>
                <a:latin typeface="+mn-lt"/>
                <a:ea typeface="+mn-ea"/>
                <a:cs typeface="+mn-cs"/>
              </a:rPr>
              <a:t>• Re-evaluate the realities of each element of the Scout Method to ensure Scouting is deriving and actually increasing the greatest value possible through a relevant curriculum. </a:t>
            </a:r>
          </a:p>
          <a:p>
            <a:r>
              <a:rPr lang="en-GB" sz="1200" b="0" i="0" u="none" strike="noStrike" kern="1200" baseline="0" noProof="0" dirty="0" smtClean="0">
                <a:solidFill>
                  <a:schemeClr val="tx1"/>
                </a:solidFill>
                <a:latin typeface="+mn-lt"/>
                <a:ea typeface="+mn-ea"/>
                <a:cs typeface="+mn-cs"/>
              </a:rPr>
              <a:t>• Apply the Scout Method to ensure the goal of youth participation. </a:t>
            </a:r>
          </a:p>
          <a:p>
            <a:r>
              <a:rPr lang="en-GB" sz="1200" b="0" i="0" u="none" strike="noStrike" kern="1200" baseline="0" noProof="0" dirty="0" smtClean="0">
                <a:solidFill>
                  <a:schemeClr val="tx1"/>
                </a:solidFill>
                <a:latin typeface="+mn-lt"/>
                <a:ea typeface="+mn-ea"/>
                <a:cs typeface="+mn-cs"/>
              </a:rPr>
              <a:t>(p.37)</a:t>
            </a:r>
            <a:endParaRPr lang="en-GB" baseline="0" noProof="0" dirty="0" smtClean="0"/>
          </a:p>
        </p:txBody>
      </p:sp>
      <p:sp>
        <p:nvSpPr>
          <p:cNvPr id="4" name="Slide Number Placeholder 3"/>
          <p:cNvSpPr>
            <a:spLocks noGrp="1"/>
          </p:cNvSpPr>
          <p:nvPr>
            <p:ph type="sldNum" sz="quarter" idx="10"/>
          </p:nvPr>
        </p:nvSpPr>
        <p:spPr/>
        <p:txBody>
          <a:bodyPr/>
          <a:lstStyle/>
          <a:p>
            <a:fld id="{B0A64475-BD4D-4024-8AA3-8DDBB0394F57}" type="slidenum">
              <a:rPr lang="en-US" smtClean="0"/>
              <a:t>4</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their</a:t>
            </a:r>
            <a:r>
              <a:rPr lang="en-US" baseline="0" dirty="0" smtClean="0"/>
              <a:t> findings regarding the Scout Method, the </a:t>
            </a:r>
            <a:r>
              <a:rPr lang="en-GB" baseline="0" noProof="0" dirty="0" smtClean="0"/>
              <a:t>World Scout Youth Programme Policy review unit included a passage about the Scout Method in the conference resolution that adopted the World Scout Youth Programme Policy in 2014. </a:t>
            </a:r>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5</a:t>
            </a:fld>
            <a:endParaRPr lang="en-US" dirty="0"/>
          </a:p>
        </p:txBody>
      </p:sp>
    </p:spTree>
    <p:extLst>
      <p:ext uri="{BB962C8B-B14F-4D97-AF65-F5344CB8AC3E}">
        <p14:creationId xmlns:p14="http://schemas.microsoft.com/office/powerpoint/2010/main" val="405857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6</a:t>
            </a:fld>
            <a:endParaRPr lang="en-US" dirty="0"/>
          </a:p>
        </p:txBody>
      </p:sp>
    </p:spTree>
    <p:extLst>
      <p:ext uri="{BB962C8B-B14F-4D97-AF65-F5344CB8AC3E}">
        <p14:creationId xmlns:p14="http://schemas.microsoft.com/office/powerpoint/2010/main" val="97278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7</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started out by studying … </a:t>
            </a:r>
          </a:p>
          <a:p>
            <a:r>
              <a:rPr lang="en-US" baseline="0" dirty="0" smtClean="0"/>
              <a:t>What had been written previously about the Scout Method. </a:t>
            </a:r>
          </a:p>
          <a:p>
            <a:r>
              <a:rPr lang="en-US" baseline="0" dirty="0" smtClean="0"/>
              <a:t>What had been said at the 1</a:t>
            </a:r>
            <a:r>
              <a:rPr lang="en-US" baseline="30000" dirty="0" smtClean="0"/>
              <a:t>st</a:t>
            </a:r>
            <a:r>
              <a:rPr lang="en-US" baseline="0" dirty="0" smtClean="0"/>
              <a:t> World Scout Education Congress about the Scout Method. </a:t>
            </a:r>
          </a:p>
          <a:p>
            <a:r>
              <a:rPr lang="en-US" baseline="0" dirty="0" smtClean="0"/>
              <a:t>What WAGGGS says about the Girl Guide and Girl Scout Method (constitution) and the “educational method” presented in e.g. </a:t>
            </a:r>
            <a:r>
              <a:rPr lang="en-US" i="1" baseline="0" dirty="0" smtClean="0"/>
              <a:t>Prepared to Learn – Prepared to Lead</a:t>
            </a:r>
            <a:r>
              <a:rPr lang="en-US" baseline="0" dirty="0" smtClean="0"/>
              <a:t> and </a:t>
            </a:r>
            <a:r>
              <a:rPr lang="en-US" i="1" baseline="0" dirty="0" smtClean="0"/>
              <a:t>Learning to Thrive</a:t>
            </a:r>
            <a:r>
              <a:rPr lang="en-US" baseline="0" dirty="0" smtClean="0"/>
              <a:t>.</a:t>
            </a:r>
          </a:p>
          <a:p>
            <a:r>
              <a:rPr lang="en-US" baseline="0" dirty="0" smtClean="0"/>
              <a:t>Educational and learning theory. </a:t>
            </a:r>
          </a:p>
          <a:p>
            <a:r>
              <a:rPr lang="en-US" baseline="0" dirty="0" smtClean="0"/>
              <a:t>Global trends in education.</a:t>
            </a:r>
          </a:p>
          <a:p>
            <a:endParaRPr lang="en-US" dirty="0" smtClean="0"/>
          </a:p>
          <a:p>
            <a:r>
              <a:rPr lang="en-US" dirty="0" smtClean="0"/>
              <a:t>The</a:t>
            </a:r>
            <a:r>
              <a:rPr lang="en-US" baseline="0" dirty="0" smtClean="0"/>
              <a:t>n we drafted a first concept paper, which was sent for commenting. We then reviewed the comments, scrapped our original idea (see next slide), and drafted a new paper, which was better received, and therefore formed the basis of the conference proposals by the World Scout Committee, which were voted upon, and adopted, by the Conference. </a:t>
            </a:r>
            <a:endParaRPr lang="en-US" dirty="0"/>
          </a:p>
        </p:txBody>
      </p:sp>
      <p:sp>
        <p:nvSpPr>
          <p:cNvPr id="4" name="Slide Number Placeholder 3"/>
          <p:cNvSpPr>
            <a:spLocks noGrp="1"/>
          </p:cNvSpPr>
          <p:nvPr>
            <p:ph type="sldNum" sz="quarter" idx="10"/>
          </p:nvPr>
        </p:nvSpPr>
        <p:spPr/>
        <p:txBody>
          <a:bodyPr/>
          <a:lstStyle/>
          <a:p>
            <a:fld id="{B0A64475-BD4D-4024-8AA3-8DDBB0394F57}" type="slidenum">
              <a:rPr lang="en-US" smtClean="0"/>
              <a:t>8</a:t>
            </a:fld>
            <a:endParaRPr lang="en-US" dirty="0"/>
          </a:p>
        </p:txBody>
      </p:sp>
    </p:spTree>
    <p:extLst>
      <p:ext uri="{BB962C8B-B14F-4D97-AF65-F5344CB8AC3E}">
        <p14:creationId xmlns:p14="http://schemas.microsoft.com/office/powerpoint/2010/main" val="255222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At the</a:t>
            </a:r>
            <a:r>
              <a:rPr lang="en-GB" baseline="0" noProof="0" dirty="0" smtClean="0"/>
              <a:t> first meeting, we came up the with the idea that while the traditional (1998 – 7-elements) Scout Method in principle describes what should always be present in Scouting, there were some further elements that are essential for Scouting to be Scouting, but which are not present </a:t>
            </a:r>
            <a:r>
              <a:rPr lang="en-GB" i="1" baseline="0" noProof="0" dirty="0" smtClean="0"/>
              <a:t>always</a:t>
            </a:r>
            <a:r>
              <a:rPr lang="en-GB" i="0" baseline="0" noProof="0" dirty="0" smtClean="0"/>
              <a:t>, but which need to be present regularly. </a:t>
            </a:r>
          </a:p>
          <a:p>
            <a:endParaRPr lang="en-GB" i="0" baseline="0" noProof="0" dirty="0" smtClean="0"/>
          </a:p>
          <a:p>
            <a:r>
              <a:rPr lang="en-GB" i="0" baseline="0" noProof="0" dirty="0" smtClean="0"/>
              <a:t>This formed the basis for the first concept paper, which presented a Scout Method consisting of the seven “core elements” from the 1998 work, and three additional elements, which were to be present “regularly” in the Youth Programme, but not at all times. </a:t>
            </a:r>
          </a:p>
          <a:p>
            <a:endParaRPr lang="en-GB" i="0" baseline="0" noProof="0" dirty="0" smtClean="0"/>
          </a:p>
          <a:p>
            <a:r>
              <a:rPr lang="en-GB" i="0" baseline="0" noProof="0" dirty="0" smtClean="0"/>
              <a:t>This concept was, however, criticised as being too complex, and it was therefore dropped.</a:t>
            </a:r>
          </a:p>
        </p:txBody>
      </p:sp>
      <p:sp>
        <p:nvSpPr>
          <p:cNvPr id="4" name="Slide Number Placeholder 3"/>
          <p:cNvSpPr>
            <a:spLocks noGrp="1"/>
          </p:cNvSpPr>
          <p:nvPr>
            <p:ph type="sldNum" sz="quarter" idx="10"/>
          </p:nvPr>
        </p:nvSpPr>
        <p:spPr/>
        <p:txBody>
          <a:bodyPr/>
          <a:lstStyle/>
          <a:p>
            <a:fld id="{B0A64475-BD4D-4024-8AA3-8DDBB0394F57}" type="slidenum">
              <a:rPr lang="en-US" smtClean="0"/>
              <a:t>9</a:t>
            </a:fld>
            <a:endParaRPr lang="en-US" dirty="0"/>
          </a:p>
        </p:txBody>
      </p:sp>
    </p:spTree>
    <p:extLst>
      <p:ext uri="{BB962C8B-B14F-4D97-AF65-F5344CB8AC3E}">
        <p14:creationId xmlns:p14="http://schemas.microsoft.com/office/powerpoint/2010/main" val="255222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B5FD07-5F36-4132-8B3F-D6B49A09017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B2E6C-0834-4CCA-BB07-BC9077578D37}" type="slidenum">
              <a:rPr lang="en-US" smtClean="0"/>
              <a:t>‹#›</a:t>
            </a:fld>
            <a:endParaRPr lang="en-US"/>
          </a:p>
        </p:txBody>
      </p:sp>
    </p:spTree>
    <p:extLst>
      <p:ext uri="{BB962C8B-B14F-4D97-AF65-F5344CB8AC3E}">
        <p14:creationId xmlns:p14="http://schemas.microsoft.com/office/powerpoint/2010/main" val="2970410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5FD07-5F36-4132-8B3F-D6B49A090175}" type="datetimeFigureOut">
              <a:rPr lang="en-US" smtClean="0"/>
              <a:t>5/12/2018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2E6C-0834-4CCA-BB07-BC9077578D37}" type="slidenum">
              <a:rPr lang="en-US" smtClean="0"/>
              <a:t>‹#›</a:t>
            </a:fld>
            <a:endParaRPr lang="en-US" dirty="0"/>
          </a:p>
        </p:txBody>
      </p:sp>
    </p:spTree>
    <p:extLst>
      <p:ext uri="{BB962C8B-B14F-4D97-AF65-F5344CB8AC3E}">
        <p14:creationId xmlns:p14="http://schemas.microsoft.com/office/powerpoint/2010/main" val="4166765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5FD07-5F36-4132-8B3F-D6B49A090175}" type="datetimeFigureOut">
              <a:rPr lang="en-US" smtClean="0"/>
              <a:t>5/12/2018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5B2E6C-0834-4CCA-BB07-BC9077578D37}" type="slidenum">
              <a:rPr lang="en-US" smtClean="0"/>
              <a:t>‹#›</a:t>
            </a:fld>
            <a:endParaRPr lang="en-US" dirty="0"/>
          </a:p>
        </p:txBody>
      </p:sp>
    </p:spTree>
    <p:extLst>
      <p:ext uri="{BB962C8B-B14F-4D97-AF65-F5344CB8AC3E}">
        <p14:creationId xmlns:p14="http://schemas.microsoft.com/office/powerpoint/2010/main" val="1937274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Rectangle 6"/>
          <p:cNvSpPr/>
          <p:nvPr userDrawn="1"/>
        </p:nvSpPr>
        <p:spPr>
          <a:xfrm>
            <a:off x="3" y="5943603"/>
            <a:ext cx="9143998" cy="914399"/>
          </a:xfrm>
          <a:prstGeom prst="rect">
            <a:avLst/>
          </a:prstGeom>
          <a:solidFill>
            <a:srgbClr val="4E0E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06712"/>
            <a:ext cx="9144000" cy="1197155"/>
          </a:xfrm>
          <a:prstGeom prst="rect">
            <a:avLst/>
          </a:prstGeom>
        </p:spPr>
      </p:pic>
      <p:sp>
        <p:nvSpPr>
          <p:cNvPr id="10" name="Rectangle 9"/>
          <p:cNvSpPr/>
          <p:nvPr userDrawn="1"/>
        </p:nvSpPr>
        <p:spPr>
          <a:xfrm>
            <a:off x="1" y="0"/>
            <a:ext cx="9143999" cy="1905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2400"/>
          </a:p>
        </p:txBody>
      </p:sp>
      <p:sp>
        <p:nvSpPr>
          <p:cNvPr id="12" name="Title 11"/>
          <p:cNvSpPr>
            <a:spLocks noGrp="1"/>
          </p:cNvSpPr>
          <p:nvPr>
            <p:ph type="title" hasCustomPrompt="1"/>
          </p:nvPr>
        </p:nvSpPr>
        <p:spPr>
          <a:xfrm>
            <a:off x="685800" y="1117600"/>
            <a:ext cx="4419600" cy="2489112"/>
          </a:xfrm>
          <a:prstGeom prst="rect">
            <a:avLst/>
          </a:prstGeom>
        </p:spPr>
        <p:txBody>
          <a:bodyPr vert="horz"/>
          <a:lstStyle>
            <a:lvl1pPr marL="0" marR="0" indent="0" algn="l" defTabSz="609585" rtl="0" eaLnBrk="1" fontAlgn="auto" latinLnBrk="0" hangingPunct="1">
              <a:lnSpc>
                <a:spcPct val="100000"/>
              </a:lnSpc>
              <a:spcBef>
                <a:spcPct val="0"/>
              </a:spcBef>
              <a:spcAft>
                <a:spcPts val="0"/>
              </a:spcAft>
              <a:tabLst/>
              <a:defRPr kumimoji="0" lang="fr-CH" sz="2667" b="1" i="0" u="none" strike="noStrike" kern="1200" cap="none" spc="0" normalizeH="0" baseline="0" noProof="0">
                <a:ln>
                  <a:noFill/>
                </a:ln>
                <a:solidFill>
                  <a:srgbClr val="622599"/>
                </a:solidFill>
                <a:effectLst/>
                <a:uLnTx/>
                <a:uFillTx/>
              </a:defRPr>
            </a:lvl1pPr>
          </a:lstStyle>
          <a:p>
            <a:pPr marL="0" marR="0" lvl="0" indent="0" defTabSz="609585" rtl="0" eaLnBrk="1" fontAlgn="auto" latinLnBrk="0" hangingPunct="1">
              <a:lnSpc>
                <a:spcPct val="100000"/>
              </a:lnSpc>
              <a:spcBef>
                <a:spcPct val="0"/>
              </a:spcBef>
              <a:spcAft>
                <a:spcPts val="0"/>
              </a:spcAft>
              <a:tabLst/>
              <a:defRPr/>
            </a:pPr>
            <a:r>
              <a:rPr lang="fr-CH" dirty="0" smtClean="0"/>
              <a:t>Click to edit Main title of presentation, </a:t>
            </a:r>
            <a:br>
              <a:rPr lang="fr-CH" dirty="0" smtClean="0"/>
            </a:br>
            <a:r>
              <a:rPr lang="fr-CH" dirty="0" smtClean="0"/>
              <a:t/>
            </a:r>
            <a:br>
              <a:rPr lang="fr-CH" dirty="0" smtClean="0"/>
            </a:br>
            <a:r>
              <a:rPr lang="fr-CH" dirty="0" smtClean="0"/>
              <a:t>Always use as firts slide.</a:t>
            </a:r>
            <a:endParaRPr kumimoji="0" lang="en-US" sz="3200" b="1" i="0" u="none" strike="noStrike" kern="1200" cap="none" spc="0" normalizeH="0" baseline="0" noProof="0" dirty="0">
              <a:ln>
                <a:noFill/>
              </a:ln>
              <a:solidFill>
                <a:schemeClr val="bg1"/>
              </a:solidFill>
              <a:effectLst/>
              <a:uLnTx/>
              <a:uFillTx/>
              <a:latin typeface="+mn-lt"/>
              <a:ea typeface="+mj-ea"/>
              <a:cs typeface="+mj-cs"/>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2512" y="1244496"/>
            <a:ext cx="2132976" cy="2132976"/>
          </a:xfrm>
          <a:prstGeom prst="rect">
            <a:avLst/>
          </a:prstGeom>
          <a:effectLst>
            <a:reflection stA="50000" endPos="44000" dir="5400000" sy="-100000" algn="bl" rotWithShape="0"/>
          </a:effectLst>
        </p:spPr>
      </p:pic>
      <p:pic>
        <p:nvPicPr>
          <p:cNvPr id="14" name="Picture 13" descr="SCT_Logo_E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8000" y="6073200"/>
            <a:ext cx="2593548" cy="619355"/>
          </a:xfrm>
          <a:prstGeom prst="rect">
            <a:avLst/>
          </a:prstGeom>
        </p:spPr>
      </p:pic>
    </p:spTree>
    <p:extLst>
      <p:ext uri="{BB962C8B-B14F-4D97-AF65-F5344CB8AC3E}">
        <p14:creationId xmlns:p14="http://schemas.microsoft.com/office/powerpoint/2010/main" val="2930285636"/>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38"/>
            <a:ext cx="9144000" cy="897866"/>
          </a:xfrm>
          <a:prstGeom prst="rect">
            <a:avLst/>
          </a:prstGeom>
        </p:spPr>
      </p:pic>
      <p:sp>
        <p:nvSpPr>
          <p:cNvPr id="6" name="Title 11"/>
          <p:cNvSpPr>
            <a:spLocks noGrp="1"/>
          </p:cNvSpPr>
          <p:nvPr>
            <p:ph type="title" hasCustomPrompt="1"/>
          </p:nvPr>
        </p:nvSpPr>
        <p:spPr>
          <a:xfrm>
            <a:off x="4343400" y="2717800"/>
            <a:ext cx="4419600" cy="2438400"/>
          </a:xfrm>
          <a:prstGeom prst="rect">
            <a:avLst/>
          </a:prstGeom>
        </p:spPr>
        <p:txBody>
          <a:bodyPr vert="horz"/>
          <a:lstStyle>
            <a:lvl1pPr marL="0" marR="0" indent="0" algn="l" defTabSz="609585" rtl="0" eaLnBrk="1" fontAlgn="auto" latinLnBrk="0" hangingPunct="1">
              <a:lnSpc>
                <a:spcPct val="100000"/>
              </a:lnSpc>
              <a:spcBef>
                <a:spcPct val="0"/>
              </a:spcBef>
              <a:spcAft>
                <a:spcPts val="0"/>
              </a:spcAft>
              <a:tabLst/>
              <a:defRPr kumimoji="0" lang="fr-CH" sz="3200" b="1" i="0" u="none" strike="noStrike" kern="1200" cap="none" spc="0" normalizeH="0" baseline="0" noProof="0">
                <a:ln>
                  <a:noFill/>
                </a:ln>
                <a:solidFill>
                  <a:srgbClr val="622599"/>
                </a:solidFill>
                <a:effectLst/>
                <a:uLnTx/>
                <a:uFillTx/>
              </a:defRPr>
            </a:lvl1pPr>
          </a:lstStyle>
          <a:p>
            <a:pPr marL="0" marR="0" lvl="0" indent="0" defTabSz="609585" rtl="0" eaLnBrk="1" fontAlgn="auto" latinLnBrk="0" hangingPunct="1">
              <a:lnSpc>
                <a:spcPct val="100000"/>
              </a:lnSpc>
              <a:spcBef>
                <a:spcPct val="0"/>
              </a:spcBef>
              <a:spcAft>
                <a:spcPts val="0"/>
              </a:spcAft>
              <a:tabLst/>
              <a:defRPr/>
            </a:pPr>
            <a:r>
              <a:rPr lang="fr-CH" dirty="0" smtClean="0"/>
              <a:t>THANK YOU</a:t>
            </a:r>
            <a:br>
              <a:rPr lang="fr-CH" dirty="0" smtClean="0"/>
            </a:br>
            <a:r>
              <a:rPr lang="fr-CH" dirty="0" smtClean="0"/>
              <a:t/>
            </a:r>
            <a:br>
              <a:rPr lang="fr-CH" dirty="0" smtClean="0"/>
            </a:br>
            <a:r>
              <a:rPr lang="fr-CH" dirty="0" smtClean="0"/>
              <a:t>Always use as last slide.</a:t>
            </a:r>
            <a:endParaRPr kumimoji="0" lang="en-US" sz="3200" b="1" i="0" u="none" strike="noStrike" kern="1200" cap="none" spc="0" normalizeH="0" baseline="0" noProof="0" dirty="0">
              <a:ln>
                <a:noFill/>
              </a:ln>
              <a:solidFill>
                <a:schemeClr val="bg1"/>
              </a:solidFill>
              <a:effectLst/>
              <a:uLnTx/>
              <a:uFillTx/>
              <a:latin typeface="+mn-lt"/>
              <a:ea typeface="+mj-ea"/>
              <a:cs typeface="+mj-cs"/>
            </a:endParaRPr>
          </a:p>
        </p:txBody>
      </p:sp>
      <p:sp>
        <p:nvSpPr>
          <p:cNvPr id="8" name="Rectangle 7"/>
          <p:cNvSpPr/>
          <p:nvPr userDrawn="1"/>
        </p:nvSpPr>
        <p:spPr>
          <a:xfrm>
            <a:off x="2" y="5918202"/>
            <a:ext cx="9143999" cy="914399"/>
          </a:xfrm>
          <a:prstGeom prst="rect">
            <a:avLst/>
          </a:prstGeom>
          <a:solidFill>
            <a:srgbClr val="4E0E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1912" y="2260496"/>
            <a:ext cx="2132976" cy="2132976"/>
          </a:xfrm>
          <a:prstGeom prst="rect">
            <a:avLst/>
          </a:prstGeom>
          <a:effectLst>
            <a:reflection stA="50000" endPos="44000" dir="5400000" sy="-100000" algn="bl" rotWithShape="0"/>
          </a:effectLst>
        </p:spPr>
      </p:pic>
      <p:pic>
        <p:nvPicPr>
          <p:cNvPr id="7" name="Picture 6" descr="SCT_Logo_E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8000" y="6073200"/>
            <a:ext cx="2593548" cy="619355"/>
          </a:xfrm>
          <a:prstGeom prst="rect">
            <a:avLst/>
          </a:prstGeom>
        </p:spPr>
      </p:pic>
    </p:spTree>
    <p:extLst>
      <p:ext uri="{BB962C8B-B14F-4D97-AF65-F5344CB8AC3E}">
        <p14:creationId xmlns:p14="http://schemas.microsoft.com/office/powerpoint/2010/main" val="79655367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B5FD07-5F36-4132-8B3F-D6B49A09017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B2E6C-0834-4CCA-BB07-BC9077578D37}" type="slidenum">
              <a:rPr lang="en-US" smtClean="0"/>
              <a:t>‹#›</a:t>
            </a:fld>
            <a:endParaRPr lang="en-US"/>
          </a:p>
        </p:txBody>
      </p:sp>
    </p:spTree>
    <p:extLst>
      <p:ext uri="{BB962C8B-B14F-4D97-AF65-F5344CB8AC3E}">
        <p14:creationId xmlns:p14="http://schemas.microsoft.com/office/powerpoint/2010/main" val="1194213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5FD07-5F36-4132-8B3F-D6B49A090175}"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B2E6C-0834-4CCA-BB07-BC9077578D37}" type="slidenum">
              <a:rPr lang="en-US" smtClean="0"/>
              <a:t>‹#›</a:t>
            </a:fld>
            <a:endParaRPr lang="en-US"/>
          </a:p>
        </p:txBody>
      </p:sp>
    </p:spTree>
    <p:extLst>
      <p:ext uri="{BB962C8B-B14F-4D97-AF65-F5344CB8AC3E}">
        <p14:creationId xmlns:p14="http://schemas.microsoft.com/office/powerpoint/2010/main" val="16393071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5FD07-5F36-4132-8B3F-D6B49A090175}"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B2E6C-0834-4CCA-BB07-BC9077578D37}" type="slidenum">
              <a:rPr lang="en-US" smtClean="0"/>
              <a:t>‹#›</a:t>
            </a:fld>
            <a:endParaRPr lang="en-US"/>
          </a:p>
        </p:txBody>
      </p:sp>
    </p:spTree>
    <p:extLst>
      <p:ext uri="{BB962C8B-B14F-4D97-AF65-F5344CB8AC3E}">
        <p14:creationId xmlns:p14="http://schemas.microsoft.com/office/powerpoint/2010/main" val="1260347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5FD07-5F36-4132-8B3F-D6B49A090175}"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5B2E6C-0834-4CCA-BB07-BC9077578D37}" type="slidenum">
              <a:rPr lang="en-US" smtClean="0"/>
              <a:t>‹#›</a:t>
            </a:fld>
            <a:endParaRPr lang="en-US"/>
          </a:p>
        </p:txBody>
      </p:sp>
    </p:spTree>
    <p:extLst>
      <p:ext uri="{BB962C8B-B14F-4D97-AF65-F5344CB8AC3E}">
        <p14:creationId xmlns:p14="http://schemas.microsoft.com/office/powerpoint/2010/main" val="23605740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5FD07-5F36-4132-8B3F-D6B49A090175}"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5B2E6C-0834-4CCA-BB07-BC9077578D37}" type="slidenum">
              <a:rPr lang="en-US" smtClean="0"/>
              <a:t>‹#›</a:t>
            </a:fld>
            <a:endParaRPr lang="en-US"/>
          </a:p>
        </p:txBody>
      </p:sp>
    </p:spTree>
    <p:extLst>
      <p:ext uri="{BB962C8B-B14F-4D97-AF65-F5344CB8AC3E}">
        <p14:creationId xmlns:p14="http://schemas.microsoft.com/office/powerpoint/2010/main" val="2416302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5619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5FD07-5F36-4132-8B3F-D6B49A090175}" type="datetimeFigureOut">
              <a:rPr lang="en-US" smtClean="0"/>
              <a:t>5/12/2018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5B2E6C-0834-4CCA-BB07-BC9077578D37}" type="slidenum">
              <a:rPr lang="en-US" smtClean="0"/>
              <a:t>‹#›</a:t>
            </a:fld>
            <a:endParaRPr lang="en-US" dirty="0"/>
          </a:p>
        </p:txBody>
      </p:sp>
    </p:spTree>
    <p:extLst>
      <p:ext uri="{BB962C8B-B14F-4D97-AF65-F5344CB8AC3E}">
        <p14:creationId xmlns:p14="http://schemas.microsoft.com/office/powerpoint/2010/main" val="36859107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5FD07-5F36-4132-8B3F-D6B49A090175}" type="datetimeFigureOut">
              <a:rPr lang="en-US" smtClean="0"/>
              <a:t>5/12/2018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5B2E6C-0834-4CCA-BB07-BC9077578D37}" type="slidenum">
              <a:rPr lang="en-US" smtClean="0"/>
              <a:t>‹#›</a:t>
            </a:fld>
            <a:endParaRPr lang="en-US" dirty="0"/>
          </a:p>
        </p:txBody>
      </p:sp>
    </p:spTree>
    <p:extLst>
      <p:ext uri="{BB962C8B-B14F-4D97-AF65-F5344CB8AC3E}">
        <p14:creationId xmlns:p14="http://schemas.microsoft.com/office/powerpoint/2010/main" val="408833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118167"/>
            <a:ext cx="9144000" cy="747919"/>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5FD07-5F36-4132-8B3F-D6B49A090175}" type="datetimeFigureOut">
              <a:rPr lang="en-US" smtClean="0"/>
              <a:t>5/12/2018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10235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B2E6C-0834-4CCA-BB07-BC9077578D37}" type="slidenum">
              <a:rPr lang="en-US" smtClean="0"/>
              <a:t>‹#›</a:t>
            </a:fld>
            <a:endParaRPr lang="en-US"/>
          </a:p>
        </p:txBody>
      </p:sp>
      <p:pic>
        <p:nvPicPr>
          <p:cNvPr id="9" name="Picture 8"/>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481456" y="6341072"/>
            <a:ext cx="1662544" cy="525014"/>
          </a:xfrm>
          <a:prstGeom prst="rect">
            <a:avLst/>
          </a:prstGeom>
        </p:spPr>
      </p:pic>
    </p:spTree>
    <p:extLst>
      <p:ext uri="{BB962C8B-B14F-4D97-AF65-F5344CB8AC3E}">
        <p14:creationId xmlns:p14="http://schemas.microsoft.com/office/powerpoint/2010/main" val="181881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Futura-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17600"/>
            <a:ext cx="4572000" cy="1803400"/>
          </a:xfrm>
        </p:spPr>
        <p:txBody>
          <a:bodyPr/>
          <a:lstStyle/>
          <a:p>
            <a:r>
              <a:rPr lang="en-GB" noProof="0" dirty="0" smtClean="0"/>
              <a:t>The Scout Method Review</a:t>
            </a:r>
            <a:endParaRPr lang="en-GB" noProof="0" dirty="0"/>
          </a:p>
        </p:txBody>
      </p:sp>
    </p:spTree>
    <p:extLst>
      <p:ext uri="{BB962C8B-B14F-4D97-AF65-F5344CB8AC3E}">
        <p14:creationId xmlns:p14="http://schemas.microsoft.com/office/powerpoint/2010/main" val="174538457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Result</a:t>
            </a:r>
            <a:endParaRPr lang="en-GB" noProof="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38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noProof="0" dirty="0" smtClean="0"/>
              <a:t>The Scout Method</a:t>
            </a:r>
            <a:endParaRPr lang="en-GB" noProof="0" dirty="0"/>
          </a:p>
        </p:txBody>
      </p:sp>
      <p:sp>
        <p:nvSpPr>
          <p:cNvPr id="5" name="Content Placeholder 4"/>
          <p:cNvSpPr>
            <a:spLocks noGrp="1"/>
          </p:cNvSpPr>
          <p:nvPr>
            <p:ph idx="1"/>
          </p:nvPr>
        </p:nvSpPr>
        <p:spPr/>
        <p:txBody>
          <a:bodyPr/>
          <a:lstStyle/>
          <a:p>
            <a:r>
              <a:rPr lang="en-GB" noProof="0" dirty="0" smtClean="0"/>
              <a:t>The Constitutional Text</a:t>
            </a:r>
          </a:p>
          <a:p>
            <a:endParaRPr lang="en-GB" noProof="0" dirty="0" smtClean="0"/>
          </a:p>
          <a:p>
            <a:r>
              <a:rPr lang="en-GB" noProof="0" dirty="0" smtClean="0"/>
              <a:t>The Simple Text</a:t>
            </a:r>
          </a:p>
          <a:p>
            <a:endParaRPr lang="en-GB" noProof="0" dirty="0" smtClean="0"/>
          </a:p>
          <a:p>
            <a:r>
              <a:rPr lang="en-GB" noProof="0" dirty="0" smtClean="0"/>
              <a:t>The Full Text</a:t>
            </a:r>
            <a:endParaRPr lang="en-GB" noProof="0" dirty="0"/>
          </a:p>
        </p:txBody>
      </p:sp>
    </p:spTree>
    <p:extLst>
      <p:ext uri="{BB962C8B-B14F-4D97-AF65-F5344CB8AC3E}">
        <p14:creationId xmlns:p14="http://schemas.microsoft.com/office/powerpoint/2010/main" val="1240911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noProof="0" dirty="0" smtClean="0"/>
              <a:t>The Scout Method</a:t>
            </a:r>
            <a:endParaRPr lang="en-GB" noProof="0" dirty="0"/>
          </a:p>
        </p:txBody>
      </p:sp>
      <p:pic>
        <p:nvPicPr>
          <p:cNvPr id="6" name="Content Placeholder 5"/>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28650" y="2522120"/>
            <a:ext cx="7886700" cy="295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282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The Scout Method</a:t>
            </a:r>
            <a:endParaRPr lang="en-GB" noProof="0" dirty="0"/>
          </a:p>
        </p:txBody>
      </p:sp>
      <p:pic>
        <p:nvPicPr>
          <p:cNvPr id="5" name="Picture 2" descr="D:\Dropbox\SM Feedback\Final documents\SM diamond\Scout Method final_EN.pn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2396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82588" y="4829627"/>
            <a:ext cx="4048853"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0921" y="2261305"/>
            <a:ext cx="4048858"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39014" y="3044668"/>
            <a:ext cx="4048857"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37871" y="1108831"/>
            <a:ext cx="4050000" cy="162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81441" y="2058742"/>
            <a:ext cx="4050000" cy="162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4232" y="3679199"/>
            <a:ext cx="4050000" cy="162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95467" y="4730920"/>
            <a:ext cx="4050000" cy="162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847545" y="3679198"/>
            <a:ext cx="4050000" cy="162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4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subTnLst>
                                    <p:set>
                                      <p:cBhvr override="childStyle">
                                        <p:cTn dur="1" fill="hold" display="0" masterRel="nextClick" afterEffect="1"/>
                                        <p:tgtEl>
                                          <p:spTgt spid="10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childTnLst>
                                  <p:subTnLst>
                                    <p:set>
                                      <p:cBhvr override="childStyle">
                                        <p:cTn dur="1" fill="hold" display="0" masterRel="nextClick" afterEffect="1"/>
                                        <p:tgtEl>
                                          <p:spTgt spid="103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subTnLst>
                                    <p:set>
                                      <p:cBhvr override="childStyle">
                                        <p:cTn dur="1" fill="hold" display="0" masterRel="nextClick" afterEffect="1"/>
                                        <p:tgtEl>
                                          <p:spTgt spid="103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Group Discussions</a:t>
            </a:r>
            <a:endParaRPr lang="en-GB" noProof="0" dirty="0"/>
          </a:p>
        </p:txBody>
      </p:sp>
      <p:sp>
        <p:nvSpPr>
          <p:cNvPr id="3" name="Content Placeholder 2"/>
          <p:cNvSpPr>
            <a:spLocks noGrp="1"/>
          </p:cNvSpPr>
          <p:nvPr>
            <p:ph idx="1"/>
          </p:nvPr>
        </p:nvSpPr>
        <p:spPr/>
        <p:txBody>
          <a:bodyPr>
            <a:normAutofit/>
          </a:bodyPr>
          <a:lstStyle/>
          <a:p>
            <a:pPr marL="0" indent="0">
              <a:buNone/>
            </a:pPr>
            <a:r>
              <a:rPr lang="en-GB" noProof="0" dirty="0" smtClean="0"/>
              <a:t>Go with your curiosity / interest! </a:t>
            </a:r>
          </a:p>
          <a:p>
            <a:pPr marL="0" indent="0">
              <a:buNone/>
            </a:pPr>
            <a:endParaRPr lang="en-GB" sz="2400" noProof="0" dirty="0" smtClean="0"/>
          </a:p>
          <a:p>
            <a:pPr marL="0" indent="0">
              <a:buNone/>
            </a:pPr>
            <a:r>
              <a:rPr lang="en-GB" sz="2400" noProof="0" dirty="0" smtClean="0"/>
              <a:t>Example questions </a:t>
            </a:r>
          </a:p>
          <a:p>
            <a:r>
              <a:rPr lang="en-GB" sz="2400" noProof="0" dirty="0" smtClean="0"/>
              <a:t>Is there a special Nordic aspect / perspective to an element? </a:t>
            </a:r>
          </a:p>
          <a:p>
            <a:r>
              <a:rPr lang="en-GB" sz="2400" noProof="0" dirty="0" smtClean="0"/>
              <a:t>Does something particularly interesting happen in the interaction of two or more elements</a:t>
            </a:r>
          </a:p>
          <a:p>
            <a:r>
              <a:rPr lang="en-GB" sz="2400" noProof="0" dirty="0" smtClean="0"/>
              <a:t>Is any element or interaction particularly challenging in today’s Nordic societies?</a:t>
            </a:r>
          </a:p>
          <a:p>
            <a:r>
              <a:rPr lang="en-GB" sz="2400" dirty="0" smtClean="0"/>
              <a:t>Or any other question catching your interest.</a:t>
            </a:r>
            <a:r>
              <a:rPr lang="en-GB" sz="2400" noProof="0" dirty="0" smtClean="0"/>
              <a:t> </a:t>
            </a:r>
            <a:endParaRPr lang="en-GB" sz="2400" noProof="0" dirty="0"/>
          </a:p>
        </p:txBody>
      </p:sp>
    </p:spTree>
    <p:extLst>
      <p:ext uri="{BB962C8B-B14F-4D97-AF65-F5344CB8AC3E}">
        <p14:creationId xmlns:p14="http://schemas.microsoft.com/office/powerpoint/2010/main" val="1916485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550" y="897325"/>
            <a:ext cx="5886450" cy="4683965"/>
          </a:xfrm>
        </p:spPr>
        <p:txBody>
          <a:bodyPr>
            <a:noAutofit/>
          </a:bodyPr>
          <a:lstStyle/>
          <a:p>
            <a:pPr algn="ctr"/>
            <a:r>
              <a:rPr lang="en-GB" sz="16600" noProof="0" dirty="0" smtClean="0"/>
              <a:t>?</a:t>
            </a:r>
            <a:endParaRPr lang="en-GB" sz="16600" noProof="0" dirty="0"/>
          </a:p>
        </p:txBody>
      </p:sp>
    </p:spTree>
    <p:extLst>
      <p:ext uri="{BB962C8B-B14F-4D97-AF65-F5344CB8AC3E}">
        <p14:creationId xmlns:p14="http://schemas.microsoft.com/office/powerpoint/2010/main" val="224230706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550" y="897326"/>
            <a:ext cx="5886450" cy="2438400"/>
          </a:xfrm>
        </p:spPr>
        <p:txBody>
          <a:bodyPr>
            <a:normAutofit/>
          </a:bodyPr>
          <a:lstStyle/>
          <a:p>
            <a:pPr algn="ctr"/>
            <a:r>
              <a:rPr lang="en-GB" sz="6600" noProof="0" dirty="0" smtClean="0"/>
              <a:t>THANK YOU!</a:t>
            </a:r>
            <a:endParaRPr lang="en-GB" sz="6600" noProof="0" dirty="0"/>
          </a:p>
        </p:txBody>
      </p:sp>
      <p:sp>
        <p:nvSpPr>
          <p:cNvPr id="3" name="Text Placeholder 46"/>
          <p:cNvSpPr txBox="1">
            <a:spLocks/>
          </p:cNvSpPr>
          <p:nvPr/>
        </p:nvSpPr>
        <p:spPr>
          <a:xfrm>
            <a:off x="3257550" y="3424868"/>
            <a:ext cx="5886450" cy="2492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Clr>
                <a:schemeClr val="tx2"/>
              </a:buClr>
              <a:buNone/>
            </a:pPr>
            <a:endParaRPr lang="en-US" sz="4000" dirty="0" smtClean="0">
              <a:solidFill>
                <a:srgbClr val="622599"/>
              </a:solidFill>
            </a:endParaRPr>
          </a:p>
        </p:txBody>
      </p:sp>
    </p:spTree>
    <p:extLst>
      <p:ext uri="{BB962C8B-B14F-4D97-AF65-F5344CB8AC3E}">
        <p14:creationId xmlns:p14="http://schemas.microsoft.com/office/powerpoint/2010/main" val="323394491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What do I plan to say?</a:t>
            </a:r>
            <a:endParaRPr lang="en-GB" noProof="0" dirty="0"/>
          </a:p>
        </p:txBody>
      </p:sp>
      <p:sp>
        <p:nvSpPr>
          <p:cNvPr id="4" name="Content Placeholder 3"/>
          <p:cNvSpPr>
            <a:spLocks noGrp="1"/>
          </p:cNvSpPr>
          <p:nvPr>
            <p:ph idx="1"/>
          </p:nvPr>
        </p:nvSpPr>
        <p:spPr/>
        <p:txBody>
          <a:bodyPr/>
          <a:lstStyle/>
          <a:p>
            <a:r>
              <a:rPr lang="en-US" dirty="0" smtClean="0"/>
              <a:t>The background</a:t>
            </a:r>
          </a:p>
          <a:p>
            <a:pPr lvl="1"/>
            <a:r>
              <a:rPr lang="en-US" dirty="0" smtClean="0"/>
              <a:t>Why do a review of the Scout Method? </a:t>
            </a:r>
          </a:p>
          <a:p>
            <a:pPr lvl="1"/>
            <a:endParaRPr lang="en-US" dirty="0"/>
          </a:p>
          <a:p>
            <a:r>
              <a:rPr lang="en-US" dirty="0" smtClean="0"/>
              <a:t>The Process</a:t>
            </a:r>
          </a:p>
          <a:p>
            <a:pPr lvl="1"/>
            <a:r>
              <a:rPr lang="en-US" dirty="0" smtClean="0"/>
              <a:t>What did we do and think along the way? </a:t>
            </a:r>
          </a:p>
          <a:p>
            <a:pPr lvl="1"/>
            <a:endParaRPr lang="en-US" dirty="0"/>
          </a:p>
          <a:p>
            <a:r>
              <a:rPr lang="en-US" dirty="0" smtClean="0"/>
              <a:t>The Result</a:t>
            </a:r>
          </a:p>
          <a:p>
            <a:pPr lvl="1"/>
            <a:r>
              <a:rPr lang="en-US" dirty="0" smtClean="0"/>
              <a:t>What ended up being adopted?</a:t>
            </a:r>
            <a:endParaRPr lang="en-US" dirty="0"/>
          </a:p>
        </p:txBody>
      </p:sp>
    </p:spTree>
    <p:extLst>
      <p:ext uri="{BB962C8B-B14F-4D97-AF65-F5344CB8AC3E}">
        <p14:creationId xmlns:p14="http://schemas.microsoft.com/office/powerpoint/2010/main" val="12586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Background</a:t>
            </a:r>
            <a:endParaRPr lang="en-GB" noProof="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3584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Which Scout Method?</a:t>
            </a:r>
            <a:endParaRPr lang="en-GB"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410" y="1387551"/>
            <a:ext cx="14097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4312" y="4248509"/>
            <a:ext cx="14001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46810" y="2541207"/>
            <a:ext cx="14192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89542" y="1574471"/>
            <a:ext cx="2519220" cy="2585323"/>
          </a:xfrm>
          <a:prstGeom prst="rect">
            <a:avLst/>
          </a:prstGeom>
          <a:noFill/>
        </p:spPr>
        <p:txBody>
          <a:bodyPr wrap="square" rtlCol="0">
            <a:spAutoFit/>
          </a:bodyPr>
          <a:lstStyle/>
          <a:p>
            <a:r>
              <a:rPr lang="en-GB" sz="900" dirty="0"/>
              <a:t>The Scout Method is a system of progressive </a:t>
            </a:r>
            <a:r>
              <a:rPr lang="en-GB" sz="900" dirty="0" smtClean="0"/>
              <a:t>self-education through</a:t>
            </a:r>
            <a:r>
              <a:rPr lang="en-GB" sz="900" dirty="0"/>
              <a:t>:</a:t>
            </a:r>
          </a:p>
          <a:p>
            <a:pPr marL="171450" indent="-171450">
              <a:buFont typeface="Arial" panose="020B0604020202020204" pitchFamily="34" charset="0"/>
              <a:buChar char="•"/>
            </a:pPr>
            <a:r>
              <a:rPr lang="en-GB" sz="900" dirty="0" smtClean="0"/>
              <a:t>A </a:t>
            </a:r>
            <a:r>
              <a:rPr lang="en-GB" sz="900" dirty="0"/>
              <a:t>promise and law.</a:t>
            </a:r>
          </a:p>
          <a:p>
            <a:pPr marL="171450" indent="-171450">
              <a:buFont typeface="Arial" panose="020B0604020202020204" pitchFamily="34" charset="0"/>
              <a:buChar char="•"/>
            </a:pPr>
            <a:r>
              <a:rPr lang="en-GB" sz="900" dirty="0" smtClean="0"/>
              <a:t>Learning </a:t>
            </a:r>
            <a:r>
              <a:rPr lang="en-GB" sz="900" dirty="0"/>
              <a:t>by doing.</a:t>
            </a:r>
          </a:p>
          <a:p>
            <a:pPr marL="171450" indent="-171450">
              <a:buFont typeface="Arial" panose="020B0604020202020204" pitchFamily="34" charset="0"/>
              <a:buChar char="•"/>
            </a:pPr>
            <a:r>
              <a:rPr lang="en-GB" sz="900" dirty="0" smtClean="0"/>
              <a:t>Membership </a:t>
            </a:r>
            <a:r>
              <a:rPr lang="en-GB" sz="900" dirty="0"/>
              <a:t>of small groups (for example </a:t>
            </a:r>
            <a:r>
              <a:rPr lang="en-GB" sz="900" dirty="0" smtClean="0"/>
              <a:t>the patrol</a:t>
            </a:r>
            <a:r>
              <a:rPr lang="en-GB" sz="900" dirty="0"/>
              <a:t>), involving, under adult guidance, </a:t>
            </a:r>
            <a:r>
              <a:rPr lang="en-GB" sz="900" dirty="0" smtClean="0"/>
              <a:t>progressive discovery </a:t>
            </a:r>
            <a:r>
              <a:rPr lang="en-GB" sz="900" dirty="0"/>
              <a:t>and acceptance of responsibility </a:t>
            </a:r>
            <a:r>
              <a:rPr lang="en-GB" sz="900" dirty="0" smtClean="0"/>
              <a:t>and training </a:t>
            </a:r>
            <a:r>
              <a:rPr lang="en-GB" sz="900" dirty="0"/>
              <a:t>towards self-government directed </a:t>
            </a:r>
            <a:r>
              <a:rPr lang="en-GB" sz="900" dirty="0" smtClean="0"/>
              <a:t>towards the </a:t>
            </a:r>
            <a:r>
              <a:rPr lang="en-GB" sz="900" dirty="0"/>
              <a:t>development of character, and the </a:t>
            </a:r>
            <a:r>
              <a:rPr lang="en-GB" sz="900" dirty="0" smtClean="0"/>
              <a:t>acquisition of </a:t>
            </a:r>
            <a:r>
              <a:rPr lang="en-GB" sz="900" dirty="0"/>
              <a:t>competence, self-reliance, dependability </a:t>
            </a:r>
            <a:r>
              <a:rPr lang="en-GB" sz="900" dirty="0" smtClean="0"/>
              <a:t>and capacities </a:t>
            </a:r>
            <a:r>
              <a:rPr lang="en-GB" sz="900" dirty="0"/>
              <a:t>both to cooperate and to lead</a:t>
            </a:r>
            <a:r>
              <a:rPr lang="en-GB" sz="900" dirty="0" smtClean="0"/>
              <a:t>.</a:t>
            </a:r>
          </a:p>
          <a:p>
            <a:pPr marL="171450" indent="-171450">
              <a:buFont typeface="Arial" panose="020B0604020202020204" pitchFamily="34" charset="0"/>
              <a:buChar char="•"/>
            </a:pPr>
            <a:r>
              <a:rPr lang="en-GB" sz="900" dirty="0"/>
              <a:t>Progressive and stimulating programmes of </a:t>
            </a:r>
            <a:r>
              <a:rPr lang="en-GB" sz="900" dirty="0" smtClean="0"/>
              <a:t>varied activities </a:t>
            </a:r>
            <a:r>
              <a:rPr lang="en-GB" sz="900" dirty="0"/>
              <a:t>based on the interests of the participants</a:t>
            </a:r>
            <a:r>
              <a:rPr lang="en-GB" sz="900" dirty="0" smtClean="0"/>
              <a:t>, including </a:t>
            </a:r>
            <a:r>
              <a:rPr lang="en-GB" sz="900" dirty="0"/>
              <a:t>games, useful skills, and services to </a:t>
            </a:r>
            <a:r>
              <a:rPr lang="en-GB" sz="900" dirty="0" smtClean="0"/>
              <a:t>the community</a:t>
            </a:r>
            <a:r>
              <a:rPr lang="en-GB" sz="900" dirty="0"/>
              <a:t>, taking place largely in an </a:t>
            </a:r>
            <a:r>
              <a:rPr lang="en-GB" sz="900" dirty="0" smtClean="0"/>
              <a:t>outdoor setting </a:t>
            </a:r>
            <a:r>
              <a:rPr lang="en-GB" sz="900" dirty="0"/>
              <a:t>in contact with nature.</a:t>
            </a:r>
            <a:endParaRPr lang="en-US" sz="900" dirty="0"/>
          </a:p>
        </p:txBody>
      </p:sp>
      <p:pic>
        <p:nvPicPr>
          <p:cNvPr id="1029" name="Picture 5"/>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03310" y="4522407"/>
            <a:ext cx="2092268" cy="204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19363" y="4005906"/>
            <a:ext cx="2895241" cy="187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68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Reconsider</a:t>
            </a:r>
            <a:endParaRPr lang="en-GB" noProof="0" dirty="0"/>
          </a:p>
        </p:txBody>
      </p:sp>
      <p:sp>
        <p:nvSpPr>
          <p:cNvPr id="3" name="Content Placeholder 2"/>
          <p:cNvSpPr>
            <a:spLocks noGrp="1"/>
          </p:cNvSpPr>
          <p:nvPr>
            <p:ph idx="1"/>
          </p:nvPr>
        </p:nvSpPr>
        <p:spPr/>
        <p:txBody>
          <a:bodyPr>
            <a:normAutofit fontScale="92500" lnSpcReduction="10000"/>
          </a:bodyPr>
          <a:lstStyle/>
          <a:p>
            <a:pPr marL="0" indent="0">
              <a:buNone/>
            </a:pPr>
            <a:r>
              <a:rPr lang="en-GB" noProof="0" dirty="0" smtClean="0"/>
              <a:t>Resolution 8/14 </a:t>
            </a:r>
            <a:r>
              <a:rPr lang="en-GB" sz="1900" noProof="0" dirty="0" smtClean="0"/>
              <a:t>(World Scout Youth Programme Policy)</a:t>
            </a:r>
            <a:endParaRPr lang="en-GB" noProof="0" dirty="0" smtClean="0"/>
          </a:p>
          <a:p>
            <a:pPr marL="0" indent="0">
              <a:buNone/>
            </a:pPr>
            <a:r>
              <a:rPr lang="en-GB" noProof="0" dirty="0" smtClean="0"/>
              <a:t>The Conference</a:t>
            </a:r>
          </a:p>
          <a:p>
            <a:pPr marL="0" indent="0">
              <a:buNone/>
            </a:pPr>
            <a:r>
              <a:rPr lang="en-GB" noProof="0" dirty="0" smtClean="0"/>
              <a:t>…</a:t>
            </a:r>
          </a:p>
          <a:p>
            <a:r>
              <a:rPr lang="en-GB" noProof="0" dirty="0" smtClean="0"/>
              <a:t>urges the World Scout Committee to put in place a process, informed by the results of the World Scout Youth Programme Policy review process, to reconsider the way in which the Scout Method related educational matters are expressed, and take all educational and constitutional action needed</a:t>
            </a:r>
          </a:p>
          <a:p>
            <a:pPr marL="0" indent="0">
              <a:buNone/>
            </a:pPr>
            <a:r>
              <a:rPr lang="en-GB" noProof="0" dirty="0" smtClean="0"/>
              <a:t>…</a:t>
            </a:r>
            <a:endParaRPr lang="en-GB" noProof="0" dirty="0"/>
          </a:p>
        </p:txBody>
      </p:sp>
    </p:spTree>
    <p:extLst>
      <p:ext uri="{BB962C8B-B14F-4D97-AF65-F5344CB8AC3E}">
        <p14:creationId xmlns:p14="http://schemas.microsoft.com/office/powerpoint/2010/main" val="182888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noProof="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28650" y="2205525"/>
            <a:ext cx="7886700" cy="359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1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Process</a:t>
            </a:r>
            <a:endParaRPr lang="en-GB" noProof="0"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38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13990" y="516835"/>
            <a:ext cx="5901359" cy="5660128"/>
          </a:xfrm>
        </p:spPr>
        <p:txBody>
          <a:bodyPr>
            <a:normAutofit/>
          </a:bodyPr>
          <a:lstStyle/>
          <a:p>
            <a:r>
              <a:rPr lang="en-GB" sz="4000" noProof="0" dirty="0" smtClean="0"/>
              <a:t>Studying</a:t>
            </a:r>
          </a:p>
          <a:p>
            <a:r>
              <a:rPr lang="en-GB" sz="4000" noProof="0" dirty="0" smtClean="0"/>
              <a:t>Discussing</a:t>
            </a:r>
          </a:p>
          <a:p>
            <a:r>
              <a:rPr lang="en-GB" sz="4000" noProof="0" dirty="0" smtClean="0"/>
              <a:t>Drafting</a:t>
            </a:r>
          </a:p>
          <a:p>
            <a:r>
              <a:rPr lang="en-GB" sz="4000" noProof="0" dirty="0" smtClean="0"/>
              <a:t>Commenting</a:t>
            </a:r>
          </a:p>
          <a:p>
            <a:r>
              <a:rPr lang="en-GB" sz="4000" noProof="0" dirty="0" smtClean="0"/>
              <a:t>Reviewing</a:t>
            </a:r>
          </a:p>
          <a:p>
            <a:r>
              <a:rPr lang="en-GB" sz="4000" noProof="0" dirty="0" smtClean="0"/>
              <a:t>Drafting</a:t>
            </a:r>
          </a:p>
          <a:p>
            <a:r>
              <a:rPr lang="en-GB" sz="4000" noProof="0" dirty="0" smtClean="0"/>
              <a:t>Proposing</a:t>
            </a:r>
          </a:p>
          <a:p>
            <a:r>
              <a:rPr lang="en-GB" sz="4000" noProof="0" dirty="0" smtClean="0"/>
              <a:t>Voting</a:t>
            </a:r>
            <a:endParaRPr lang="en-GB" sz="4000" noProof="0" dirty="0"/>
          </a:p>
        </p:txBody>
      </p:sp>
    </p:spTree>
    <p:extLst>
      <p:ext uri="{BB962C8B-B14F-4D97-AF65-F5344CB8AC3E}">
        <p14:creationId xmlns:p14="http://schemas.microsoft.com/office/powerpoint/2010/main" val="25084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Always and sometimes</a:t>
            </a:r>
            <a:endParaRPr lang="en-GB" noProof="0" dirty="0"/>
          </a:p>
        </p:txBody>
      </p:sp>
      <p:sp>
        <p:nvSpPr>
          <p:cNvPr id="4" name="Content Placeholder 3"/>
          <p:cNvSpPr>
            <a:spLocks noGrp="1"/>
          </p:cNvSpPr>
          <p:nvPr>
            <p:ph idx="1"/>
          </p:nvPr>
        </p:nvSpPr>
        <p:spPr/>
        <p:txBody>
          <a:bodyPr>
            <a:normAutofit/>
          </a:bodyPr>
          <a:lstStyle/>
          <a:p>
            <a:endParaRPr lang="en-GB" sz="4000" noProof="0" dirty="0" smtClean="0"/>
          </a:p>
          <a:p>
            <a:r>
              <a:rPr lang="en-GB" sz="4000" noProof="0" dirty="0" smtClean="0"/>
              <a:t>1</a:t>
            </a:r>
            <a:r>
              <a:rPr lang="en-GB" sz="4000" baseline="30000" noProof="0" dirty="0" smtClean="0"/>
              <a:t>st</a:t>
            </a:r>
            <a:r>
              <a:rPr lang="en-GB" sz="4000" noProof="0" dirty="0" smtClean="0"/>
              <a:t> meeting idea:</a:t>
            </a:r>
          </a:p>
          <a:p>
            <a:pPr lvl="1"/>
            <a:r>
              <a:rPr lang="en-GB" sz="3600" noProof="0" dirty="0" smtClean="0"/>
              <a:t>Some elements “always”</a:t>
            </a:r>
          </a:p>
          <a:p>
            <a:pPr lvl="1"/>
            <a:r>
              <a:rPr lang="en-GB" sz="3600" noProof="0" dirty="0" smtClean="0"/>
              <a:t>Some elements “regularly”</a:t>
            </a:r>
          </a:p>
          <a:p>
            <a:endParaRPr lang="en-GB" sz="4000" noProof="0" dirty="0" smtClean="0"/>
          </a:p>
          <a:p>
            <a:r>
              <a:rPr lang="en-GB" sz="4000" noProof="0" dirty="0" smtClean="0"/>
              <a:t>Criticised as too complex</a:t>
            </a:r>
          </a:p>
        </p:txBody>
      </p:sp>
    </p:spTree>
    <p:extLst>
      <p:ext uri="{BB962C8B-B14F-4D97-AF65-F5344CB8AC3E}">
        <p14:creationId xmlns:p14="http://schemas.microsoft.com/office/powerpoint/2010/main" val="47281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OSM-4-3">
  <a:themeElements>
    <a:clrScheme name="WOSM">
      <a:dk1>
        <a:sysClr val="windowText" lastClr="000000"/>
      </a:dk1>
      <a:lt1>
        <a:sysClr val="window" lastClr="FFFFFF"/>
      </a:lt1>
      <a:dk2>
        <a:srgbClr val="622599"/>
      </a:dk2>
      <a:lt2>
        <a:srgbClr val="E7E6E6"/>
      </a:lt2>
      <a:accent1>
        <a:srgbClr val="0054A0"/>
      </a:accent1>
      <a:accent2>
        <a:srgbClr val="AABA0A"/>
      </a:accent2>
      <a:accent3>
        <a:srgbClr val="DD7500"/>
      </a:accent3>
      <a:accent4>
        <a:srgbClr val="FFC000"/>
      </a:accent4>
      <a:accent5>
        <a:srgbClr val="E23D28"/>
      </a:accent5>
      <a:accent6>
        <a:srgbClr val="3D8E33"/>
      </a:accent6>
      <a:hlink>
        <a:srgbClr val="00A5E3"/>
      </a:hlink>
      <a:folHlink>
        <a:srgbClr val="9EA2A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WOSM-4-3</Template>
  <TotalTime>1305</TotalTime>
  <Words>896</Words>
  <Application>Microsoft Office PowerPoint</Application>
  <PresentationFormat>On-screen Show (4:3)</PresentationFormat>
  <Paragraphs>104</Paragraphs>
  <Slides>16</Slides>
  <Notes>15</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WOSM-4-3</vt:lpstr>
      <vt:lpstr>The Scout Method Review</vt:lpstr>
      <vt:lpstr>What do I plan to say?</vt:lpstr>
      <vt:lpstr>Background</vt:lpstr>
      <vt:lpstr>Which Scout Method?</vt:lpstr>
      <vt:lpstr>Reconsider</vt:lpstr>
      <vt:lpstr>PowerPoint Presentation</vt:lpstr>
      <vt:lpstr>Process</vt:lpstr>
      <vt:lpstr>PowerPoint Presentation</vt:lpstr>
      <vt:lpstr>Always and sometimes</vt:lpstr>
      <vt:lpstr>Result</vt:lpstr>
      <vt:lpstr>The Scout Method</vt:lpstr>
      <vt:lpstr>The Scout Method</vt:lpstr>
      <vt:lpstr>The Scout Method</vt:lpstr>
      <vt:lpstr>Group Discussions</vt:lpstr>
      <vt:lpstr>?</vt:lpstr>
      <vt:lpstr>THANK YOU!</vt:lpstr>
    </vt:vector>
  </TitlesOfParts>
  <Company>Novo Nordisk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Scout Method Review</dc:title>
  <dc:creator>Troels Forchhammer</dc:creator>
  <cp:lastModifiedBy>Troels Forchhammer</cp:lastModifiedBy>
  <cp:revision>18</cp:revision>
  <dcterms:created xsi:type="dcterms:W3CDTF">2018-05-09T06:11:37Z</dcterms:created>
  <dcterms:modified xsi:type="dcterms:W3CDTF">2018-05-11T22:02:55Z</dcterms:modified>
</cp:coreProperties>
</file>