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1" r:id="rId2"/>
  </p:sldMasterIdLst>
  <p:notesMasterIdLst>
    <p:notesMasterId r:id="rId14"/>
  </p:notesMasterIdLst>
  <p:sldIdLst>
    <p:sldId id="273" r:id="rId3"/>
    <p:sldId id="293" r:id="rId4"/>
    <p:sldId id="278" r:id="rId5"/>
    <p:sldId id="280" r:id="rId6"/>
    <p:sldId id="282" r:id="rId7"/>
    <p:sldId id="274" r:id="rId8"/>
    <p:sldId id="292" r:id="rId9"/>
    <p:sldId id="294" r:id="rId10"/>
    <p:sldId id="290" r:id="rId11"/>
    <p:sldId id="291" r:id="rId12"/>
    <p:sldId id="295" r:id="rId13"/>
  </p:sldIdLst>
  <p:sldSz cx="9144000" cy="6858000" type="screen4x3"/>
  <p:notesSz cx="6797675" cy="9926638"/>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60">
          <p15:clr>
            <a:srgbClr val="A4A3A4"/>
          </p15:clr>
        </p15:guide>
        <p15:guide id="2" pos="286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ci Friberg" initials="VF" lastIdx="1" clrIdx="0">
    <p:extLst>
      <p:ext uri="{19B8F6BF-5375-455C-9EA6-DF929625EA0E}">
        <p15:presenceInfo xmlns:p15="http://schemas.microsoft.com/office/powerpoint/2012/main" userId="S-1-5-21-2449650855-3087974948-2738639617-56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C82"/>
    <a:srgbClr val="F8C842"/>
    <a:srgbClr val="FCF4B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0" autoAdjust="0"/>
    <p:restoredTop sz="80431" autoAdjust="0"/>
  </p:normalViewPr>
  <p:slideViewPr>
    <p:cSldViewPr snapToGrid="0" snapToObjects="1" showGuides="1">
      <p:cViewPr varScale="1">
        <p:scale>
          <a:sx n="60" d="100"/>
          <a:sy n="60" d="100"/>
        </p:scale>
        <p:origin x="1686" y="60"/>
      </p:cViewPr>
      <p:guideLst>
        <p:guide orient="horz" pos="560"/>
        <p:guide pos="2861"/>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811CD56-1A98-4173-9B0D-FC457C81EB3A}" type="datetimeFigureOut">
              <a:rPr lang="sv-SE" smtClean="0"/>
              <a:t>2018-05-11</a:t>
            </a:fld>
            <a:endParaRPr lang="sv-SE"/>
          </a:p>
        </p:txBody>
      </p:sp>
      <p:sp>
        <p:nvSpPr>
          <p:cNvPr id="4" name="Platshållare för bildobjekt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75D9586-0827-4E4E-B7F9-D45FF851B923}" type="slidenum">
              <a:rPr lang="sv-SE" smtClean="0"/>
              <a:t>‹#›</a:t>
            </a:fld>
            <a:endParaRPr lang="sv-SE"/>
          </a:p>
        </p:txBody>
      </p:sp>
    </p:spTree>
    <p:extLst>
      <p:ext uri="{BB962C8B-B14F-4D97-AF65-F5344CB8AC3E}">
        <p14:creationId xmlns:p14="http://schemas.microsoft.com/office/powerpoint/2010/main" val="2711198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75D9586-0827-4E4E-B7F9-D45FF851B923}" type="slidenum">
              <a:rPr lang="sv-SE" smtClean="0"/>
              <a:t>1</a:t>
            </a:fld>
            <a:endParaRPr lang="sv-SE"/>
          </a:p>
        </p:txBody>
      </p:sp>
    </p:spTree>
    <p:extLst>
      <p:ext uri="{BB962C8B-B14F-4D97-AF65-F5344CB8AC3E}">
        <p14:creationId xmlns:p14="http://schemas.microsoft.com/office/powerpoint/2010/main" val="2806728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sv-SE" sz="1200" b="0" dirty="0" smtClean="0"/>
              <a:t>De globala målen och Agenda 2030 syftar till att utrota fattigdom och hunger, förverkliga de mänskliga rättigheterna för alla, uppnå jämställdhet och egenmakt för alla kvinnor och flickor samt säkerställa ett varaktigt skydd för planeten och dess naturresurser. De globala målen är integrerade och odelbara och balanserar de tre dimensionerna av hållbar utveckling: den ekonomiska, den sociala och den miljömässiga.</a:t>
            </a:r>
          </a:p>
          <a:p>
            <a:pPr marL="0" indent="0">
              <a:buNone/>
            </a:pPr>
            <a:r>
              <a:rPr lang="sv-SE" sz="1200" b="0" dirty="0" smtClean="0"/>
              <a:t>Agenda 2030 antogs av världens länder den 25 september 2015, då de åtog sig att arbeta med att implementera de 17 mål och 169 delmål samt följa upp de 232 indikatorerna som finns i Agendan, och på så sätt leda världen mot en hållbar och rättvis framtid.</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smtClean="0">
                <a:solidFill>
                  <a:schemeClr val="tx2"/>
                </a:solidFill>
              </a:rPr>
              <a:t>Agenda 2030-delegationen har av regeringens fått uppdraget att stödja och stimulera Sveriges genomförande av Agenda 2030. Delegationens uppdrag är att; föreslå en övergripande handlingsplan till regeringen, främja informations- och kunskapsspridning, samt förankra Agenda 2030 genom en bred dialog med olika samhällsaktörer.</a:t>
            </a:r>
          </a:p>
          <a:p>
            <a:pPr marL="0" indent="0">
              <a:buNone/>
            </a:pPr>
            <a:endParaRPr lang="sv-SE" sz="1200" b="0" dirty="0" smtClean="0"/>
          </a:p>
        </p:txBody>
      </p:sp>
      <p:sp>
        <p:nvSpPr>
          <p:cNvPr id="4" name="Platshållare för bildnummer 3"/>
          <p:cNvSpPr>
            <a:spLocks noGrp="1"/>
          </p:cNvSpPr>
          <p:nvPr>
            <p:ph type="sldNum" sz="quarter" idx="10"/>
          </p:nvPr>
        </p:nvSpPr>
        <p:spPr/>
        <p:txBody>
          <a:bodyPr/>
          <a:lstStyle/>
          <a:p>
            <a:fld id="{875D9586-0827-4E4E-B7F9-D45FF851B923}" type="slidenum">
              <a:rPr lang="sv-SE" smtClean="0"/>
              <a:t>3</a:t>
            </a:fld>
            <a:endParaRPr lang="sv-SE"/>
          </a:p>
        </p:txBody>
      </p:sp>
    </p:spTree>
    <p:extLst>
      <p:ext uri="{BB962C8B-B14F-4D97-AF65-F5344CB8AC3E}">
        <p14:creationId xmlns:p14="http://schemas.microsoft.com/office/powerpoint/2010/main" val="3744618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75D9586-0827-4E4E-B7F9-D45FF851B923}" type="slidenum">
              <a:rPr lang="sv-SE" smtClean="0"/>
              <a:t>6</a:t>
            </a:fld>
            <a:endParaRPr lang="sv-SE"/>
          </a:p>
        </p:txBody>
      </p:sp>
    </p:spTree>
    <p:extLst>
      <p:ext uri="{BB962C8B-B14F-4D97-AF65-F5344CB8AC3E}">
        <p14:creationId xmlns:p14="http://schemas.microsoft.com/office/powerpoint/2010/main" val="2548666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75D9586-0827-4E4E-B7F9-D45FF851B923}" type="slidenum">
              <a:rPr lang="sv-SE" smtClean="0"/>
              <a:t>8</a:t>
            </a:fld>
            <a:endParaRPr lang="sv-SE"/>
          </a:p>
        </p:txBody>
      </p:sp>
    </p:spTree>
    <p:extLst>
      <p:ext uri="{BB962C8B-B14F-4D97-AF65-F5344CB8AC3E}">
        <p14:creationId xmlns:p14="http://schemas.microsoft.com/office/powerpoint/2010/main" val="1378524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75D9586-0827-4E4E-B7F9-D45FF851B923}" type="slidenum">
              <a:rPr lang="sv-SE" smtClean="0"/>
              <a:t>9</a:t>
            </a:fld>
            <a:endParaRPr lang="sv-SE"/>
          </a:p>
        </p:txBody>
      </p:sp>
    </p:spTree>
    <p:extLst>
      <p:ext uri="{BB962C8B-B14F-4D97-AF65-F5344CB8AC3E}">
        <p14:creationId xmlns:p14="http://schemas.microsoft.com/office/powerpoint/2010/main" val="1106121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75D9586-0827-4E4E-B7F9-D45FF851B923}" type="slidenum">
              <a:rPr lang="sv-SE" smtClean="0"/>
              <a:t>10</a:t>
            </a:fld>
            <a:endParaRPr lang="sv-SE"/>
          </a:p>
        </p:txBody>
      </p:sp>
    </p:spTree>
    <p:extLst>
      <p:ext uri="{BB962C8B-B14F-4D97-AF65-F5344CB8AC3E}">
        <p14:creationId xmlns:p14="http://schemas.microsoft.com/office/powerpoint/2010/main" val="1556192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ullits">
    <p:spTree>
      <p:nvGrpSpPr>
        <p:cNvPr id="1" name=""/>
        <p:cNvGrpSpPr/>
        <p:nvPr/>
      </p:nvGrpSpPr>
      <p:grpSpPr>
        <a:xfrm>
          <a:off x="0" y="0"/>
          <a:ext cx="0" cy="0"/>
          <a:chOff x="0" y="0"/>
          <a:chExt cx="0" cy="0"/>
        </a:xfrm>
      </p:grpSpPr>
      <p:sp>
        <p:nvSpPr>
          <p:cNvPr id="3" name="Platshållare för rubrik 1"/>
          <p:cNvSpPr>
            <a:spLocks noGrp="1"/>
          </p:cNvSpPr>
          <p:nvPr>
            <p:ph type="title"/>
          </p:nvPr>
        </p:nvSpPr>
        <p:spPr>
          <a:xfrm>
            <a:off x="848746" y="1340055"/>
            <a:ext cx="7622153" cy="1052852"/>
          </a:xfrm>
          <a:prstGeom prst="rect">
            <a:avLst/>
          </a:prstGeom>
        </p:spPr>
        <p:txBody>
          <a:bodyPr vert="horz" wrap="square" lIns="0" tIns="0" rIns="0" bIns="0" rtlCol="0" anchor="t" anchorCtr="0">
            <a:spAutoFit/>
          </a:bodyPr>
          <a:lstStyle/>
          <a:p>
            <a:r>
              <a:rPr lang="sv-SE" dirty="0" smtClean="0"/>
              <a:t>Långa rubriker på flera rader än en ser ut så här</a:t>
            </a:r>
            <a:endParaRPr lang="sv-SE" dirty="0"/>
          </a:p>
        </p:txBody>
      </p:sp>
      <p:sp>
        <p:nvSpPr>
          <p:cNvPr id="4" name="Platshållare för text 2"/>
          <p:cNvSpPr>
            <a:spLocks noGrp="1"/>
          </p:cNvSpPr>
          <p:nvPr>
            <p:ph idx="1"/>
          </p:nvPr>
        </p:nvSpPr>
        <p:spPr>
          <a:xfrm>
            <a:off x="1725949" y="2681574"/>
            <a:ext cx="5674687" cy="3744626"/>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p:txBody>
      </p:sp>
    </p:spTree>
    <p:extLst>
      <p:ext uri="{BB962C8B-B14F-4D97-AF65-F5344CB8AC3E}">
        <p14:creationId xmlns:p14="http://schemas.microsoft.com/office/powerpoint/2010/main" val="402007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text+bild">
    <p:spTree>
      <p:nvGrpSpPr>
        <p:cNvPr id="1" name=""/>
        <p:cNvGrpSpPr/>
        <p:nvPr/>
      </p:nvGrpSpPr>
      <p:grpSpPr>
        <a:xfrm>
          <a:off x="0" y="0"/>
          <a:ext cx="0" cy="0"/>
          <a:chOff x="0" y="0"/>
          <a:chExt cx="0" cy="0"/>
        </a:xfrm>
      </p:grpSpPr>
      <p:sp>
        <p:nvSpPr>
          <p:cNvPr id="2" name="Rubrik 1"/>
          <p:cNvSpPr>
            <a:spLocks noGrp="1"/>
          </p:cNvSpPr>
          <p:nvPr>
            <p:ph type="title"/>
          </p:nvPr>
        </p:nvSpPr>
        <p:spPr>
          <a:xfrm>
            <a:off x="848747" y="1231200"/>
            <a:ext cx="7469753" cy="500137"/>
          </a:xfrm>
        </p:spPr>
        <p:txBody>
          <a:bodyPr>
            <a:spAutoFit/>
          </a:bodyPr>
          <a:lstStyle/>
          <a:p>
            <a:r>
              <a:rPr lang="sv-SE" dirty="0" smtClean="0"/>
              <a:t>Klicka här för att ändra format</a:t>
            </a:r>
            <a:endParaRPr lang="sv-SE" dirty="0"/>
          </a:p>
        </p:txBody>
      </p:sp>
      <p:sp>
        <p:nvSpPr>
          <p:cNvPr id="3" name="Underrubrik 2"/>
          <p:cNvSpPr>
            <a:spLocks noGrp="1"/>
          </p:cNvSpPr>
          <p:nvPr>
            <p:ph type="subTitle" idx="1"/>
          </p:nvPr>
        </p:nvSpPr>
        <p:spPr>
          <a:xfrm>
            <a:off x="856737" y="2546300"/>
            <a:ext cx="4794764" cy="3785112"/>
          </a:xfrm>
        </p:spPr>
        <p:txBody>
          <a:bodyPr lIns="0" tIns="0" rIns="0" bIns="0">
            <a:noAutofit/>
          </a:bodyPr>
          <a:lstStyle>
            <a:lvl1pPr marL="285750" indent="-285750" algn="l">
              <a:spcBef>
                <a:spcPts val="0"/>
              </a:spcBef>
              <a:spcAft>
                <a:spcPts val="1200"/>
              </a:spcAft>
              <a:buFont typeface="Arial"/>
              <a:buChar char="•"/>
              <a:defRPr sz="16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p>
        </p:txBody>
      </p:sp>
      <p:sp>
        <p:nvSpPr>
          <p:cNvPr id="5" name="Platshållare för bild 4"/>
          <p:cNvSpPr>
            <a:spLocks noGrp="1"/>
          </p:cNvSpPr>
          <p:nvPr>
            <p:ph type="pic" sz="quarter" idx="10"/>
          </p:nvPr>
        </p:nvSpPr>
        <p:spPr>
          <a:xfrm>
            <a:off x="5753101" y="2546300"/>
            <a:ext cx="3009900" cy="3785112"/>
          </a:xfrm>
        </p:spPr>
        <p:txBody>
          <a:bodyPr/>
          <a:lstStyle/>
          <a:p>
            <a:endParaRPr lang="sv-SE" dirty="0"/>
          </a:p>
        </p:txBody>
      </p:sp>
      <p:sp>
        <p:nvSpPr>
          <p:cNvPr id="4" name="textruta 3"/>
          <p:cNvSpPr txBox="1"/>
          <p:nvPr userDrawn="1"/>
        </p:nvSpPr>
        <p:spPr>
          <a:xfrm>
            <a:off x="6210300" y="3429000"/>
            <a:ext cx="2209800" cy="1477328"/>
          </a:xfrm>
          <a:prstGeom prst="rect">
            <a:avLst/>
          </a:prstGeom>
          <a:noFill/>
        </p:spPr>
        <p:txBody>
          <a:bodyPr wrap="square" rtlCol="0">
            <a:spAutoFit/>
          </a:bodyPr>
          <a:lstStyle/>
          <a:p>
            <a:r>
              <a:rPr lang="sv-SE" dirty="0" smtClean="0">
                <a:solidFill>
                  <a:schemeClr val="bg1"/>
                </a:solidFill>
                <a:latin typeface="+mj-lt"/>
              </a:rPr>
              <a:t>Om</a:t>
            </a:r>
            <a:r>
              <a:rPr lang="sv-SE" baseline="0" dirty="0" smtClean="0">
                <a:solidFill>
                  <a:schemeClr val="bg1"/>
                </a:solidFill>
                <a:latin typeface="+mj-lt"/>
              </a:rPr>
              <a:t> man väljer att lägga en pratbubbla som bildobjekt skrivs texten till bubblan här.</a:t>
            </a:r>
            <a:endParaRPr lang="sv-SE" dirty="0">
              <a:solidFill>
                <a:schemeClr val="bg1"/>
              </a:solidFill>
              <a:latin typeface="+mj-lt"/>
            </a:endParaRPr>
          </a:p>
        </p:txBody>
      </p:sp>
    </p:spTree>
    <p:extLst>
      <p:ext uri="{BB962C8B-B14F-4D97-AF65-F5344CB8AC3E}">
        <p14:creationId xmlns:p14="http://schemas.microsoft.com/office/powerpoint/2010/main" val="945220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Rubrik+text+bild">
    <p:spTree>
      <p:nvGrpSpPr>
        <p:cNvPr id="1" name=""/>
        <p:cNvGrpSpPr/>
        <p:nvPr/>
      </p:nvGrpSpPr>
      <p:grpSpPr>
        <a:xfrm>
          <a:off x="0" y="0"/>
          <a:ext cx="0" cy="0"/>
          <a:chOff x="0" y="0"/>
          <a:chExt cx="0" cy="0"/>
        </a:xfrm>
      </p:grpSpPr>
      <p:sp>
        <p:nvSpPr>
          <p:cNvPr id="2" name="Rubrik 1"/>
          <p:cNvSpPr>
            <a:spLocks noGrp="1"/>
          </p:cNvSpPr>
          <p:nvPr>
            <p:ph type="title"/>
          </p:nvPr>
        </p:nvSpPr>
        <p:spPr>
          <a:xfrm>
            <a:off x="848748" y="1231200"/>
            <a:ext cx="4802754" cy="1052852"/>
          </a:xfrm>
        </p:spPr>
        <p:txBody>
          <a:bodyPr wrap="square">
            <a:spAutoFit/>
          </a:bodyPr>
          <a:lstStyle/>
          <a:p>
            <a:r>
              <a:rPr lang="sv-SE" dirty="0" smtClean="0"/>
              <a:t>Klicka här för att ändra format</a:t>
            </a:r>
            <a:endParaRPr lang="sv-SE" dirty="0"/>
          </a:p>
        </p:txBody>
      </p:sp>
      <p:sp>
        <p:nvSpPr>
          <p:cNvPr id="3" name="Underrubrik 2"/>
          <p:cNvSpPr>
            <a:spLocks noGrp="1"/>
          </p:cNvSpPr>
          <p:nvPr>
            <p:ph type="subTitle" idx="1"/>
          </p:nvPr>
        </p:nvSpPr>
        <p:spPr>
          <a:xfrm>
            <a:off x="856737" y="2546300"/>
            <a:ext cx="4794764" cy="3785112"/>
          </a:xfrm>
        </p:spPr>
        <p:txBody>
          <a:bodyPr lIns="0" tIns="0" rIns="0" bIns="0">
            <a:noAutofit/>
          </a:bodyPr>
          <a:lstStyle>
            <a:lvl1pPr marL="285750" indent="-285750" algn="l">
              <a:spcBef>
                <a:spcPts val="0"/>
              </a:spcBef>
              <a:spcAft>
                <a:spcPts val="1200"/>
              </a:spcAft>
              <a:buFont typeface="Arial"/>
              <a:buChar char="•"/>
              <a:defRPr sz="16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p>
        </p:txBody>
      </p:sp>
      <p:sp>
        <p:nvSpPr>
          <p:cNvPr id="5" name="Platshållare för bild 4"/>
          <p:cNvSpPr>
            <a:spLocks noGrp="1"/>
          </p:cNvSpPr>
          <p:nvPr>
            <p:ph type="pic" sz="quarter" idx="10"/>
          </p:nvPr>
        </p:nvSpPr>
        <p:spPr>
          <a:xfrm>
            <a:off x="5803901" y="285750"/>
            <a:ext cx="3064218" cy="1991952"/>
          </a:xfrm>
        </p:spPr>
        <p:txBody>
          <a:bodyPr/>
          <a:lstStyle/>
          <a:p>
            <a:endParaRPr lang="sv-SE" dirty="0"/>
          </a:p>
        </p:txBody>
      </p:sp>
      <p:sp>
        <p:nvSpPr>
          <p:cNvPr id="4" name="textruta 3"/>
          <p:cNvSpPr txBox="1"/>
          <p:nvPr userDrawn="1"/>
        </p:nvSpPr>
        <p:spPr>
          <a:xfrm>
            <a:off x="6210300" y="3429000"/>
            <a:ext cx="2209800" cy="1477328"/>
          </a:xfrm>
          <a:prstGeom prst="rect">
            <a:avLst/>
          </a:prstGeom>
          <a:noFill/>
        </p:spPr>
        <p:txBody>
          <a:bodyPr wrap="square" rtlCol="0">
            <a:spAutoFit/>
          </a:bodyPr>
          <a:lstStyle/>
          <a:p>
            <a:r>
              <a:rPr lang="sv-SE" dirty="0" smtClean="0">
                <a:solidFill>
                  <a:schemeClr val="bg1"/>
                </a:solidFill>
                <a:latin typeface="+mj-lt"/>
              </a:rPr>
              <a:t>Om</a:t>
            </a:r>
            <a:r>
              <a:rPr lang="sv-SE" baseline="0" dirty="0" smtClean="0">
                <a:solidFill>
                  <a:schemeClr val="bg1"/>
                </a:solidFill>
                <a:latin typeface="+mj-lt"/>
              </a:rPr>
              <a:t> man väljer att lägga en pratbubbla som bildobjekt skrivs texten till bubblan här.</a:t>
            </a:r>
            <a:endParaRPr lang="sv-SE" dirty="0">
              <a:solidFill>
                <a:schemeClr val="bg1"/>
              </a:solidFill>
              <a:latin typeface="+mj-lt"/>
            </a:endParaRPr>
          </a:p>
        </p:txBody>
      </p:sp>
      <p:sp>
        <p:nvSpPr>
          <p:cNvPr id="10" name="Platshållare för bild 4"/>
          <p:cNvSpPr>
            <a:spLocks noGrp="1"/>
          </p:cNvSpPr>
          <p:nvPr>
            <p:ph type="pic" sz="quarter" idx="11"/>
          </p:nvPr>
        </p:nvSpPr>
        <p:spPr>
          <a:xfrm>
            <a:off x="5803901" y="2433024"/>
            <a:ext cx="3064218" cy="1991952"/>
          </a:xfrm>
        </p:spPr>
        <p:txBody>
          <a:bodyPr/>
          <a:lstStyle/>
          <a:p>
            <a:endParaRPr lang="sv-SE" dirty="0"/>
          </a:p>
        </p:txBody>
      </p:sp>
      <p:sp>
        <p:nvSpPr>
          <p:cNvPr id="11" name="Platshållare för bild 4"/>
          <p:cNvSpPr>
            <a:spLocks noGrp="1"/>
          </p:cNvSpPr>
          <p:nvPr>
            <p:ph type="pic" sz="quarter" idx="12"/>
          </p:nvPr>
        </p:nvSpPr>
        <p:spPr>
          <a:xfrm>
            <a:off x="5803901" y="4566624"/>
            <a:ext cx="3064218" cy="1991952"/>
          </a:xfrm>
        </p:spPr>
        <p:txBody>
          <a:bodyPr/>
          <a:lstStyle/>
          <a:p>
            <a:endParaRPr lang="sv-SE" dirty="0"/>
          </a:p>
        </p:txBody>
      </p:sp>
    </p:spTree>
    <p:extLst>
      <p:ext uri="{BB962C8B-B14F-4D97-AF65-F5344CB8AC3E}">
        <p14:creationId xmlns:p14="http://schemas.microsoft.com/office/powerpoint/2010/main" val="3146537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3bild+brödtext">
    <p:spTree>
      <p:nvGrpSpPr>
        <p:cNvPr id="1" name=""/>
        <p:cNvGrpSpPr/>
        <p:nvPr/>
      </p:nvGrpSpPr>
      <p:grpSpPr>
        <a:xfrm>
          <a:off x="0" y="0"/>
          <a:ext cx="0" cy="0"/>
          <a:chOff x="0" y="0"/>
          <a:chExt cx="0" cy="0"/>
        </a:xfrm>
      </p:grpSpPr>
      <p:sp>
        <p:nvSpPr>
          <p:cNvPr id="9" name="Platshållare för rubrik 1"/>
          <p:cNvSpPr>
            <a:spLocks noGrp="1"/>
          </p:cNvSpPr>
          <p:nvPr>
            <p:ph type="title"/>
          </p:nvPr>
        </p:nvSpPr>
        <p:spPr>
          <a:xfrm>
            <a:off x="848746" y="1231200"/>
            <a:ext cx="7520553" cy="977191"/>
          </a:xfrm>
          <a:prstGeom prst="rect">
            <a:avLst/>
          </a:prstGeom>
        </p:spPr>
        <p:txBody>
          <a:bodyPr vert="horz" lIns="0" tIns="0" rIns="0" bIns="0" rtlCol="0" anchor="t" anchorCtr="0">
            <a:spAutoFit/>
          </a:bodyPr>
          <a:lstStyle/>
          <a:p>
            <a:r>
              <a:rPr lang="sv-SE" dirty="0" smtClean="0"/>
              <a:t>Långa rubriker på flera rader än en ser ut så här</a:t>
            </a:r>
            <a:endParaRPr lang="sv-SE" dirty="0"/>
          </a:p>
        </p:txBody>
      </p:sp>
      <p:sp>
        <p:nvSpPr>
          <p:cNvPr id="15" name="Platshållare för bild 6"/>
          <p:cNvSpPr>
            <a:spLocks noGrp="1"/>
          </p:cNvSpPr>
          <p:nvPr>
            <p:ph type="pic" sz="quarter" idx="15"/>
          </p:nvPr>
        </p:nvSpPr>
        <p:spPr>
          <a:xfrm>
            <a:off x="347133" y="2587434"/>
            <a:ext cx="2738967" cy="1819466"/>
          </a:xfrm>
          <a:ln>
            <a:noFill/>
          </a:ln>
        </p:spPr>
        <p:txBody>
          <a:bodyPr/>
          <a:lstStyle/>
          <a:p>
            <a:endParaRPr lang="sv-SE"/>
          </a:p>
        </p:txBody>
      </p:sp>
      <p:sp>
        <p:nvSpPr>
          <p:cNvPr id="16" name="Underrubrik 2"/>
          <p:cNvSpPr>
            <a:spLocks noGrp="1"/>
          </p:cNvSpPr>
          <p:nvPr>
            <p:ph type="subTitle" idx="1"/>
          </p:nvPr>
        </p:nvSpPr>
        <p:spPr>
          <a:xfrm>
            <a:off x="869436" y="4686300"/>
            <a:ext cx="6531201" cy="1709466"/>
          </a:xfrm>
        </p:spPr>
        <p:txBody>
          <a:bodyPr lIns="0" tIns="0" rIns="0" bIns="0">
            <a:noAutofit/>
          </a:bodyPr>
          <a:lstStyle>
            <a:lvl1pPr marL="0" indent="0" algn="l">
              <a:buNone/>
              <a:defRPr sz="16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
        <p:nvSpPr>
          <p:cNvPr id="7" name="Platshållare för bild 6"/>
          <p:cNvSpPr>
            <a:spLocks noGrp="1"/>
          </p:cNvSpPr>
          <p:nvPr>
            <p:ph type="pic" sz="quarter" idx="16"/>
          </p:nvPr>
        </p:nvSpPr>
        <p:spPr>
          <a:xfrm>
            <a:off x="3216548" y="2587434"/>
            <a:ext cx="2738967" cy="1819466"/>
          </a:xfrm>
          <a:ln>
            <a:noFill/>
          </a:ln>
        </p:spPr>
        <p:txBody>
          <a:bodyPr/>
          <a:lstStyle/>
          <a:p>
            <a:endParaRPr lang="sv-SE"/>
          </a:p>
        </p:txBody>
      </p:sp>
      <p:sp>
        <p:nvSpPr>
          <p:cNvPr id="8" name="Platshållare för bild 6"/>
          <p:cNvSpPr>
            <a:spLocks noGrp="1"/>
          </p:cNvSpPr>
          <p:nvPr>
            <p:ph type="pic" sz="quarter" idx="17"/>
          </p:nvPr>
        </p:nvSpPr>
        <p:spPr>
          <a:xfrm>
            <a:off x="6074048" y="2587434"/>
            <a:ext cx="2738967" cy="1819466"/>
          </a:xfrm>
          <a:ln>
            <a:noFill/>
          </a:ln>
        </p:spPr>
        <p:txBody>
          <a:bodyPr/>
          <a:lstStyle/>
          <a:p>
            <a:endParaRPr lang="sv-SE"/>
          </a:p>
        </p:txBody>
      </p:sp>
    </p:spTree>
    <p:extLst>
      <p:ext uri="{BB962C8B-B14F-4D97-AF65-F5344CB8AC3E}">
        <p14:creationId xmlns:p14="http://schemas.microsoft.com/office/powerpoint/2010/main" val="2636117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lbild+rurik+ev text">
    <p:spTree>
      <p:nvGrpSpPr>
        <p:cNvPr id="1" name=""/>
        <p:cNvGrpSpPr/>
        <p:nvPr/>
      </p:nvGrpSpPr>
      <p:grpSpPr>
        <a:xfrm>
          <a:off x="0" y="0"/>
          <a:ext cx="0" cy="0"/>
          <a:chOff x="0" y="0"/>
          <a:chExt cx="0" cy="0"/>
        </a:xfrm>
      </p:grpSpPr>
      <p:sp>
        <p:nvSpPr>
          <p:cNvPr id="7" name="Platshållare för bild 4"/>
          <p:cNvSpPr>
            <a:spLocks noGrp="1"/>
          </p:cNvSpPr>
          <p:nvPr>
            <p:ph type="pic" sz="quarter" idx="10"/>
          </p:nvPr>
        </p:nvSpPr>
        <p:spPr>
          <a:xfrm>
            <a:off x="266700" y="279400"/>
            <a:ext cx="8636000" cy="6319100"/>
          </a:xfrm>
          <a:prstGeom prst="rect">
            <a:avLst/>
          </a:prstGeom>
        </p:spPr>
        <p:txBody>
          <a:bodyPr/>
          <a:lstStyle/>
          <a:p>
            <a:endParaRPr lang="sv-SE" dirty="0"/>
          </a:p>
        </p:txBody>
      </p:sp>
      <p:sp>
        <p:nvSpPr>
          <p:cNvPr id="8" name="Rubrik 1"/>
          <p:cNvSpPr>
            <a:spLocks noGrp="1"/>
          </p:cNvSpPr>
          <p:nvPr>
            <p:ph type="ctrTitle"/>
          </p:nvPr>
        </p:nvSpPr>
        <p:spPr>
          <a:xfrm>
            <a:off x="876300" y="1340600"/>
            <a:ext cx="7518400" cy="1458092"/>
          </a:xfrm>
          <a:prstGeom prst="rect">
            <a:avLst/>
          </a:prstGeom>
        </p:spPr>
        <p:txBody>
          <a:bodyPr wrap="square">
            <a:spAutoFit/>
          </a:bodyPr>
          <a:lstStyle>
            <a:lvl1pPr algn="ctr">
              <a:lnSpc>
                <a:spcPts val="5220"/>
              </a:lnSpc>
              <a:defRPr sz="5400" kern="1200" spc="-100" baseline="0">
                <a:solidFill>
                  <a:schemeClr val="bg1"/>
                </a:solidFill>
                <a:latin typeface="Franklin Gothic Medium"/>
              </a:defRPr>
            </a:lvl1pPr>
          </a:lstStyle>
          <a:p>
            <a:r>
              <a:rPr lang="sv-SE" dirty="0" smtClean="0"/>
              <a:t>Klicka här för att ändra format</a:t>
            </a:r>
            <a:endParaRPr lang="sv-SE" dirty="0"/>
          </a:p>
        </p:txBody>
      </p:sp>
      <p:sp>
        <p:nvSpPr>
          <p:cNvPr id="9" name="Underrubrik 2"/>
          <p:cNvSpPr>
            <a:spLocks noGrp="1"/>
          </p:cNvSpPr>
          <p:nvPr>
            <p:ph type="subTitle" idx="1"/>
          </p:nvPr>
        </p:nvSpPr>
        <p:spPr>
          <a:xfrm>
            <a:off x="876300" y="4913000"/>
            <a:ext cx="7518400" cy="750055"/>
          </a:xfrm>
          <a:prstGeom prst="rect">
            <a:avLst/>
          </a:prstGeom>
        </p:spPr>
        <p:txBody>
          <a:bodyPr/>
          <a:lstStyle>
            <a:lvl1pPr marL="0" indent="0" algn="ctr">
              <a:lnSpc>
                <a:spcPts val="2200"/>
              </a:lnSpc>
              <a:buNone/>
              <a:defRPr sz="2000" baseline="0">
                <a:solidFill>
                  <a:schemeClr val="bg1"/>
                </a:solidFill>
                <a:latin typeface="Franklin Gothic Boo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Tree>
    <p:extLst>
      <p:ext uri="{BB962C8B-B14F-4D97-AF65-F5344CB8AC3E}">
        <p14:creationId xmlns:p14="http://schemas.microsoft.com/office/powerpoint/2010/main" val="28954665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49600" y="1231200"/>
            <a:ext cx="7622153" cy="1052852"/>
          </a:xfrm>
          <a:prstGeom prst="rect">
            <a:avLst/>
          </a:prstGeom>
        </p:spPr>
        <p:txBody>
          <a:bodyPr vert="horz" wrap="square" lIns="0" tIns="0" rIns="0" bIns="0" rtlCol="0" anchor="t" anchorCtr="0">
            <a:spAutoFit/>
          </a:bodyPr>
          <a:lstStyle/>
          <a:p>
            <a:r>
              <a:rPr lang="sv-SE" dirty="0" smtClean="0"/>
              <a:t>Långa rubriker på flera rader än en ser ut så här</a:t>
            </a:r>
            <a:endParaRPr lang="sv-SE" dirty="0"/>
          </a:p>
        </p:txBody>
      </p:sp>
      <p:sp>
        <p:nvSpPr>
          <p:cNvPr id="3" name="Platshållare för text 2"/>
          <p:cNvSpPr>
            <a:spLocks noGrp="1"/>
          </p:cNvSpPr>
          <p:nvPr>
            <p:ph type="body" idx="1"/>
          </p:nvPr>
        </p:nvSpPr>
        <p:spPr>
          <a:xfrm>
            <a:off x="1725949" y="2681574"/>
            <a:ext cx="5674687" cy="3744626"/>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p:txBody>
      </p:sp>
      <p:cxnSp>
        <p:nvCxnSpPr>
          <p:cNvPr id="5" name="Rak 4"/>
          <p:cNvCxnSpPr/>
          <p:nvPr userDrawn="1"/>
        </p:nvCxnSpPr>
        <p:spPr>
          <a:xfrm>
            <a:off x="0" y="280800"/>
            <a:ext cx="9144000" cy="0"/>
          </a:xfrm>
          <a:prstGeom prst="line">
            <a:avLst/>
          </a:prstGeom>
          <a:ln w="3175">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6" name="Bildobjekt 5"/>
          <p:cNvPicPr>
            <a:picLocks noChangeAspect="1"/>
          </p:cNvPicPr>
          <p:nvPr userDrawn="1"/>
        </p:nvPicPr>
        <p:blipFill rotWithShape="1">
          <a:blip r:embed="rId6">
            <a:extLst>
              <a:ext uri="{28A0092B-C50C-407E-A947-70E740481C1C}">
                <a14:useLocalDpi xmlns:a14="http://schemas.microsoft.com/office/drawing/2010/main" val="0"/>
              </a:ext>
            </a:extLst>
          </a:blip>
          <a:srcRect r="6279" b="19724"/>
          <a:stretch/>
        </p:blipFill>
        <p:spPr>
          <a:xfrm>
            <a:off x="139191" y="1"/>
            <a:ext cx="2651913" cy="833677"/>
          </a:xfrm>
          <a:prstGeom prst="rect">
            <a:avLst/>
          </a:prstGeom>
        </p:spPr>
      </p:pic>
    </p:spTree>
    <p:extLst>
      <p:ext uri="{BB962C8B-B14F-4D97-AF65-F5344CB8AC3E}">
        <p14:creationId xmlns:p14="http://schemas.microsoft.com/office/powerpoint/2010/main" val="1879458703"/>
      </p:ext>
    </p:extLst>
  </p:cSld>
  <p:clrMap bg1="lt1" tx1="dk1" bg2="lt2" tx2="dk2" accent1="accent1" accent2="accent2" accent3="accent3" accent4="accent4" accent5="accent5" accent6="accent6" hlink="hlink" folHlink="folHlink"/>
  <p:sldLayoutIdLst>
    <p:sldLayoutId id="2147483670" r:id="rId1"/>
    <p:sldLayoutId id="2147483668" r:id="rId2"/>
    <p:sldLayoutId id="2147483683" r:id="rId3"/>
    <p:sldLayoutId id="2147483655" r:id="rId4"/>
  </p:sldLayoutIdLst>
  <p:txStyles>
    <p:titleStyle>
      <a:lvl1pPr algn="l" defTabSz="457200" rtl="0" eaLnBrk="1" latinLnBrk="0" hangingPunct="1">
        <a:lnSpc>
          <a:spcPts val="4020"/>
        </a:lnSpc>
        <a:spcBef>
          <a:spcPct val="0"/>
        </a:spcBef>
        <a:buNone/>
        <a:defRPr sz="4200" kern="1200" cap="none" spc="-100">
          <a:solidFill>
            <a:schemeClr val="tx2"/>
          </a:solidFill>
          <a:latin typeface="+mj-lt"/>
          <a:ea typeface="+mj-ea"/>
          <a:cs typeface="+mj-cs"/>
        </a:defRPr>
      </a:lvl1pPr>
    </p:titleStyle>
    <p:bodyStyle>
      <a:lvl1pPr marL="342900" indent="-342900" algn="l" defTabSz="457200" rtl="0" eaLnBrk="1" latinLnBrk="0" hangingPunct="1">
        <a:spcBef>
          <a:spcPct val="20000"/>
        </a:spcBef>
        <a:buSzPct val="100000"/>
        <a:buFont typeface="Arial"/>
        <a:buChar char="•"/>
        <a:defRPr sz="1800" b="1" i="0" kern="1200" cap="none">
          <a:solidFill>
            <a:schemeClr val="tx2"/>
          </a:solidFill>
          <a:latin typeface="+mn-lt"/>
          <a:ea typeface="+mn-ea"/>
          <a:cs typeface="+mn-cs"/>
        </a:defRPr>
      </a:lvl1pPr>
      <a:lvl2pPr marL="742950" indent="-285750" algn="l" defTabSz="457200" rtl="0" eaLnBrk="1" latinLnBrk="0" hangingPunct="1">
        <a:spcBef>
          <a:spcPct val="20000"/>
        </a:spcBef>
        <a:buFont typeface="Arial"/>
        <a:buChar char="–"/>
        <a:defRPr sz="1400" b="0" i="0" kern="1200" cap="none">
          <a:solidFill>
            <a:schemeClr val="tx2"/>
          </a:solidFill>
          <a:latin typeface="+mn-lt"/>
          <a:ea typeface="+mn-ea"/>
          <a:cs typeface="+mn-cs"/>
        </a:defRPr>
      </a:lvl2pPr>
      <a:lvl3pPr marL="1143000" indent="-228600" algn="l" defTabSz="457200" rtl="0" eaLnBrk="1" latinLnBrk="0" hangingPunct="1">
        <a:spcBef>
          <a:spcPct val="20000"/>
        </a:spcBef>
        <a:buFont typeface="Arial"/>
        <a:buChar char="•"/>
        <a:defRPr sz="1600" b="0" i="0" kern="1200" cap="none">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600" b="0" i="0" kern="1200" cap="none">
          <a:solidFill>
            <a:schemeClr val="tx1"/>
          </a:solidFill>
          <a:latin typeface="Times New Roman"/>
          <a:ea typeface="+mn-ea"/>
          <a:cs typeface="Times New Roman"/>
        </a:defRPr>
      </a:lvl4pPr>
      <a:lvl5pPr marL="2057400" indent="-228600" algn="l" defTabSz="457200" rtl="0" eaLnBrk="1" latinLnBrk="0" hangingPunct="1">
        <a:spcBef>
          <a:spcPct val="20000"/>
        </a:spcBef>
        <a:buFont typeface="Arial"/>
        <a:buChar char="»"/>
        <a:defRPr sz="1600" b="0" i="1" kern="1200" cap="none">
          <a:solidFill>
            <a:schemeClr val="tx1"/>
          </a:solidFill>
          <a:latin typeface="Times New Roman"/>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8493779"/>
      </p:ext>
    </p:extLst>
  </p:cSld>
  <p:clrMap bg1="lt1" tx1="dk1" bg2="lt2" tx2="dk2" accent1="accent1" accent2="accent2" accent3="accent3" accent4="accent4" accent5="accent5" accent6="accent6" hlink="hlink" folHlink="folHlink"/>
  <p:sldLayoutIdLst>
    <p:sldLayoutId id="2147483682"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bild 4" descr="EH-WSJ-20110803-2525-_ANT9276.jpg"/>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4564" r="4564"/>
          <a:stretch>
            <a:fillRect/>
          </a:stretch>
        </p:blipFill>
        <p:spPr/>
      </p:pic>
      <p:sp>
        <p:nvSpPr>
          <p:cNvPr id="4" name="Underrubrik 3"/>
          <p:cNvSpPr>
            <a:spLocks noGrp="1"/>
          </p:cNvSpPr>
          <p:nvPr>
            <p:ph type="subTitle" idx="1"/>
          </p:nvPr>
        </p:nvSpPr>
        <p:spPr>
          <a:xfrm>
            <a:off x="876300" y="5609230"/>
            <a:ext cx="7416800" cy="384025"/>
          </a:xfrm>
        </p:spPr>
        <p:txBody>
          <a:bodyPr/>
          <a:lstStyle/>
          <a:p>
            <a:r>
              <a:rPr lang="sv-SE" smtClean="0">
                <a:latin typeface="Franklin Gothic Book" panose="020B0503020102020204" pitchFamily="34" charset="0"/>
              </a:rPr>
              <a:t>Nordisk Spejderkonference 2018-05-11</a:t>
            </a:r>
            <a:br>
              <a:rPr lang="sv-SE" smtClean="0">
                <a:latin typeface="Franklin Gothic Book" panose="020B0503020102020204" pitchFamily="34" charset="0"/>
              </a:rPr>
            </a:br>
            <a:endParaRPr lang="sv-SE" dirty="0">
              <a:latin typeface="Franklin Gothic Book" panose="020B0503020102020204" pitchFamily="34" charset="0"/>
            </a:endParaRPr>
          </a:p>
        </p:txBody>
      </p:sp>
      <p:sp>
        <p:nvSpPr>
          <p:cNvPr id="6" name="Rubrik 5"/>
          <p:cNvSpPr>
            <a:spLocks noGrp="1"/>
          </p:cNvSpPr>
          <p:nvPr>
            <p:ph type="ctrTitle"/>
          </p:nvPr>
        </p:nvSpPr>
        <p:spPr>
          <a:xfrm>
            <a:off x="876300" y="946900"/>
            <a:ext cx="7505700" cy="759182"/>
          </a:xfrm>
        </p:spPr>
        <p:txBody>
          <a:bodyPr/>
          <a:lstStyle/>
          <a:p>
            <a:r>
              <a:rPr lang="sv-SE" sz="4800" smtClean="0">
                <a:latin typeface="Franklin Gothic Book" panose="020B0503020102020204" pitchFamily="34" charset="0"/>
              </a:rPr>
              <a:t>Scouting and the SDG:s</a:t>
            </a:r>
            <a:endParaRPr lang="sv-SE" sz="4800" dirty="0">
              <a:latin typeface="Franklin Gothic Book" panose="020B0503020102020204" pitchFamily="34" charset="0"/>
            </a:endParaRPr>
          </a:p>
        </p:txBody>
      </p:sp>
      <p:sp>
        <p:nvSpPr>
          <p:cNvPr id="2" name="Rektangel 1"/>
          <p:cNvSpPr/>
          <p:nvPr/>
        </p:nvSpPr>
        <p:spPr>
          <a:xfrm>
            <a:off x="1628274" y="1685539"/>
            <a:ext cx="4572000" cy="646331"/>
          </a:xfrm>
          <a:prstGeom prst="rect">
            <a:avLst/>
          </a:prstGeom>
        </p:spPr>
        <p:txBody>
          <a:bodyPr>
            <a:spAutoFit/>
          </a:bodyPr>
          <a:lstStyle/>
          <a:p>
            <a:r>
              <a:rPr lang="sv-SE">
                <a:solidFill>
                  <a:schemeClr val="bg1"/>
                </a:solidFill>
                <a:latin typeface="Franklin Gothic Book" panose="020B0503020102020204" pitchFamily="34" charset="0"/>
              </a:rPr>
              <a:t>Vicci Friberg, International </a:t>
            </a:r>
            <a:r>
              <a:rPr lang="sv-SE">
                <a:solidFill>
                  <a:schemeClr val="bg1"/>
                </a:solidFill>
                <a:latin typeface="Franklin Gothic Book" panose="020B0503020102020204" pitchFamily="34" charset="0"/>
              </a:rPr>
              <a:t>Secretary </a:t>
            </a:r>
            <a:r>
              <a:rPr lang="sv-SE" smtClean="0">
                <a:solidFill>
                  <a:schemeClr val="bg1"/>
                </a:solidFill>
                <a:latin typeface="Franklin Gothic Book" panose="020B0503020102020204" pitchFamily="34" charset="0"/>
              </a:rPr>
              <a:t/>
            </a:r>
            <a:br>
              <a:rPr lang="sv-SE" smtClean="0">
                <a:solidFill>
                  <a:schemeClr val="bg1"/>
                </a:solidFill>
                <a:latin typeface="Franklin Gothic Book" panose="020B0503020102020204" pitchFamily="34" charset="0"/>
              </a:rPr>
            </a:br>
            <a:r>
              <a:rPr lang="sv-SE" smtClean="0">
                <a:solidFill>
                  <a:schemeClr val="bg1"/>
                </a:solidFill>
                <a:latin typeface="Franklin Gothic Book" panose="020B0503020102020204" pitchFamily="34" charset="0"/>
              </a:rPr>
              <a:t>The </a:t>
            </a:r>
            <a:r>
              <a:rPr lang="sv-SE">
                <a:solidFill>
                  <a:schemeClr val="bg1"/>
                </a:solidFill>
                <a:latin typeface="Franklin Gothic Book" panose="020B0503020102020204" pitchFamily="34" charset="0"/>
              </a:rPr>
              <a:t>Guides and Scouts of Sweden</a:t>
            </a:r>
            <a:endParaRPr lang="sv-SE" dirty="0">
              <a:solidFill>
                <a:schemeClr val="bg1"/>
              </a:solidFill>
              <a:latin typeface="Franklin Gothic Book" panose="020B0503020102020204" pitchFamily="34" charset="0"/>
            </a:endParaRPr>
          </a:p>
        </p:txBody>
      </p:sp>
    </p:spTree>
    <p:extLst>
      <p:ext uri="{BB962C8B-B14F-4D97-AF65-F5344CB8AC3E}">
        <p14:creationId xmlns:p14="http://schemas.microsoft.com/office/powerpoint/2010/main" val="1132032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ell 24"/>
          <p:cNvGraphicFramePr>
            <a:graphicFrameLocks noGrp="1"/>
          </p:cNvGraphicFramePr>
          <p:nvPr>
            <p:extLst>
              <p:ext uri="{D42A27DB-BD31-4B8C-83A1-F6EECF244321}">
                <p14:modId xmlns:p14="http://schemas.microsoft.com/office/powerpoint/2010/main" val="1697951387"/>
              </p:ext>
            </p:extLst>
          </p:nvPr>
        </p:nvGraphicFramePr>
        <p:xfrm>
          <a:off x="436729" y="1378423"/>
          <a:ext cx="8284189" cy="5186149"/>
        </p:xfrm>
        <a:graphic>
          <a:graphicData uri="http://schemas.openxmlformats.org/drawingml/2006/table">
            <a:tbl>
              <a:tblPr firstRow="1" bandRow="1">
                <a:tableStyleId>{5C22544A-7EE6-4342-B048-85BDC9FD1C3A}</a:tableStyleId>
              </a:tblPr>
              <a:tblGrid>
                <a:gridCol w="2573171"/>
                <a:gridCol w="2895600"/>
                <a:gridCol w="2815418"/>
              </a:tblGrid>
              <a:tr h="710455">
                <a:tc>
                  <a:txBody>
                    <a:bodyPr/>
                    <a:lstStyle/>
                    <a:p>
                      <a:pPr algn="ctr"/>
                      <a:r>
                        <a:rPr lang="sv-SE" smtClean="0">
                          <a:latin typeface="Franklin Gothic Book" panose="020B0503020102020204" pitchFamily="34" charset="0"/>
                        </a:rPr>
                        <a:t>Local level</a:t>
                      </a:r>
                      <a:endParaRPr lang="sv-SE" dirty="0">
                        <a:latin typeface="Franklin Gothic Book" panose="020B0503020102020204" pitchFamily="34" charset="0"/>
                      </a:endParaRPr>
                    </a:p>
                  </a:txBody>
                  <a:tcPr anchor="ctr"/>
                </a:tc>
                <a:tc>
                  <a:txBody>
                    <a:bodyPr/>
                    <a:lstStyle/>
                    <a:p>
                      <a:pPr algn="ctr"/>
                      <a:r>
                        <a:rPr lang="sv-SE" smtClean="0">
                          <a:latin typeface="Franklin Gothic Book" panose="020B0503020102020204" pitchFamily="34" charset="0"/>
                        </a:rPr>
                        <a:t>National level</a:t>
                      </a:r>
                      <a:endParaRPr lang="sv-SE" dirty="0">
                        <a:latin typeface="Franklin Gothic Book" panose="020B0503020102020204" pitchFamily="34" charset="0"/>
                      </a:endParaRPr>
                    </a:p>
                  </a:txBody>
                  <a:tcPr anchor="ctr"/>
                </a:tc>
                <a:tc>
                  <a:txBody>
                    <a:bodyPr/>
                    <a:lstStyle/>
                    <a:p>
                      <a:pPr algn="ctr"/>
                      <a:r>
                        <a:rPr lang="sv-SE" smtClean="0">
                          <a:latin typeface="Franklin Gothic Book" panose="020B0503020102020204" pitchFamily="34" charset="0"/>
                        </a:rPr>
                        <a:t>The world around us</a:t>
                      </a:r>
                      <a:endParaRPr lang="sv-SE" dirty="0">
                        <a:latin typeface="Franklin Gothic Book" panose="020B0503020102020204" pitchFamily="34" charset="0"/>
                      </a:endParaRPr>
                    </a:p>
                  </a:txBody>
                  <a:tcPr anchor="ctr"/>
                </a:tc>
              </a:tr>
              <a:tr h="1384040">
                <a:tc>
                  <a:txBody>
                    <a:bodyPr/>
                    <a:lstStyle/>
                    <a:p>
                      <a:endParaRPr lang="sv-SE" dirty="0"/>
                    </a:p>
                  </a:txBody>
                  <a:tcPr/>
                </a:tc>
                <a:tc>
                  <a:txBody>
                    <a:bodyPr/>
                    <a:lstStyle/>
                    <a:p>
                      <a:endParaRPr lang="sv-SE" dirty="0"/>
                    </a:p>
                  </a:txBody>
                  <a:tcPr/>
                </a:tc>
                <a:tc>
                  <a:txBody>
                    <a:bodyPr/>
                    <a:lstStyle/>
                    <a:p>
                      <a:endParaRPr lang="sv-SE" dirty="0"/>
                    </a:p>
                  </a:txBody>
                  <a:tcPr/>
                </a:tc>
              </a:tr>
              <a:tr h="1384040">
                <a:tc>
                  <a:txBody>
                    <a:bodyPr/>
                    <a:lstStyle/>
                    <a:p>
                      <a:endParaRPr lang="sv-SE" dirty="0"/>
                    </a:p>
                  </a:txBody>
                  <a:tcPr/>
                </a:tc>
                <a:tc>
                  <a:txBody>
                    <a:bodyPr/>
                    <a:lstStyle/>
                    <a:p>
                      <a:endParaRPr lang="sv-SE" dirty="0"/>
                    </a:p>
                  </a:txBody>
                  <a:tcPr/>
                </a:tc>
                <a:tc>
                  <a:txBody>
                    <a:bodyPr/>
                    <a:lstStyle/>
                    <a:p>
                      <a:endParaRPr lang="sv-SE" dirty="0"/>
                    </a:p>
                  </a:txBody>
                  <a:tcPr/>
                </a:tc>
              </a:tr>
              <a:tr h="1707614">
                <a:tc>
                  <a:txBody>
                    <a:bodyPr/>
                    <a:lstStyle/>
                    <a:p>
                      <a:endParaRPr lang="sv-SE" dirty="0"/>
                    </a:p>
                  </a:txBody>
                  <a:tcPr/>
                </a:tc>
                <a:tc>
                  <a:txBody>
                    <a:bodyPr/>
                    <a:lstStyle/>
                    <a:p>
                      <a:endParaRPr lang="sv-SE"/>
                    </a:p>
                  </a:txBody>
                  <a:tcPr/>
                </a:tc>
                <a:tc>
                  <a:txBody>
                    <a:bodyPr/>
                    <a:lstStyle/>
                    <a:p>
                      <a:endParaRPr lang="sv-SE" dirty="0"/>
                    </a:p>
                  </a:txBody>
                  <a:tcPr/>
                </a:tc>
              </a:tr>
            </a:tbl>
          </a:graphicData>
        </a:graphic>
      </p:graphicFrame>
      <p:sp>
        <p:nvSpPr>
          <p:cNvPr id="3" name="Rubrik 2"/>
          <p:cNvSpPr>
            <a:spLocks noGrp="1"/>
          </p:cNvSpPr>
          <p:nvPr>
            <p:ph type="ctrTitle"/>
          </p:nvPr>
        </p:nvSpPr>
        <p:spPr>
          <a:xfrm>
            <a:off x="825499" y="354097"/>
            <a:ext cx="7518400" cy="759182"/>
          </a:xfrm>
        </p:spPr>
        <p:txBody>
          <a:bodyPr/>
          <a:lstStyle/>
          <a:p>
            <a:r>
              <a:rPr lang="sv-SE" smtClean="0">
                <a:solidFill>
                  <a:schemeClr val="tx2"/>
                </a:solidFill>
                <a:latin typeface="Franklin Gothic Book" panose="020B0503020102020204" pitchFamily="34" charset="0"/>
              </a:rPr>
              <a:t>What are we doing today?</a:t>
            </a:r>
            <a:endParaRPr lang="sv-SE" dirty="0">
              <a:solidFill>
                <a:schemeClr val="tx2"/>
              </a:solidFill>
              <a:latin typeface="Franklin Gothic Book" panose="020B0503020102020204" pitchFamily="34" charset="0"/>
            </a:endParaRPr>
          </a:p>
        </p:txBody>
      </p:sp>
      <p:sp>
        <p:nvSpPr>
          <p:cNvPr id="10" name="Rektangel 9"/>
          <p:cNvSpPr/>
          <p:nvPr/>
        </p:nvSpPr>
        <p:spPr>
          <a:xfrm>
            <a:off x="1294887" y="2121173"/>
            <a:ext cx="6417013" cy="400110"/>
          </a:xfrm>
          <a:prstGeom prst="rect">
            <a:avLst/>
          </a:prstGeom>
          <a:noFill/>
        </p:spPr>
        <p:txBody>
          <a:bodyPr wrap="none" lIns="91440" tIns="45720" rIns="91440" bIns="45720">
            <a:spAutoFit/>
          </a:bodyPr>
          <a:lstStyle/>
          <a:p>
            <a:r>
              <a:rPr lang="sv-SE" sz="2000" smtClean="0">
                <a:latin typeface="Garamond" panose="02020404030301010803" pitchFamily="18" charset="0"/>
              </a:rPr>
              <a:t>Spreading of knowledge and empowering for action ACTION</a:t>
            </a:r>
            <a:endParaRPr lang="sv-SE" sz="2000" dirty="0">
              <a:latin typeface="Garamond" panose="02020404030301010803" pitchFamily="18" charset="0"/>
            </a:endParaRPr>
          </a:p>
        </p:txBody>
      </p:sp>
      <p:sp>
        <p:nvSpPr>
          <p:cNvPr id="11" name="Rektangel 10"/>
          <p:cNvSpPr/>
          <p:nvPr/>
        </p:nvSpPr>
        <p:spPr>
          <a:xfrm>
            <a:off x="1663200" y="3473899"/>
            <a:ext cx="5062604" cy="400110"/>
          </a:xfrm>
          <a:prstGeom prst="rect">
            <a:avLst/>
          </a:prstGeom>
          <a:noFill/>
        </p:spPr>
        <p:txBody>
          <a:bodyPr wrap="none" lIns="91440" tIns="45720" rIns="91440" bIns="45720">
            <a:spAutoFit/>
          </a:bodyPr>
          <a:lstStyle/>
          <a:p>
            <a:r>
              <a:rPr lang="sv-SE" sz="2000" smtClean="0">
                <a:latin typeface="Garamond" panose="02020404030301010803" pitchFamily="18" charset="0"/>
              </a:rPr>
              <a:t>Policy, institution and internal leadership LEAD</a:t>
            </a:r>
            <a:endParaRPr lang="sv-SE" sz="2000" dirty="0">
              <a:latin typeface="Garamond" panose="02020404030301010803" pitchFamily="18" charset="0"/>
            </a:endParaRPr>
          </a:p>
        </p:txBody>
      </p:sp>
      <p:sp>
        <p:nvSpPr>
          <p:cNvPr id="12" name="Rektangel 11"/>
          <p:cNvSpPr/>
          <p:nvPr/>
        </p:nvSpPr>
        <p:spPr>
          <a:xfrm>
            <a:off x="825499" y="4887497"/>
            <a:ext cx="9057702" cy="400110"/>
          </a:xfrm>
          <a:prstGeom prst="rect">
            <a:avLst/>
          </a:prstGeom>
          <a:noFill/>
        </p:spPr>
        <p:txBody>
          <a:bodyPr wrap="square" lIns="91440" tIns="45720" rIns="91440" bIns="45720">
            <a:spAutoFit/>
          </a:bodyPr>
          <a:lstStyle/>
          <a:p>
            <a:r>
              <a:rPr lang="sv-SE" sz="2000" smtClean="0">
                <a:latin typeface="Garamond" panose="02020404030301010803" pitchFamily="18" charset="0"/>
              </a:rPr>
              <a:t>Advocacy and accountability of those who have responsibility ADVOCATE</a:t>
            </a:r>
            <a:endParaRPr lang="sv-SE" sz="2000" dirty="0">
              <a:latin typeface="Garamond" panose="02020404030301010803" pitchFamily="18" charset="0"/>
            </a:endParaRPr>
          </a:p>
        </p:txBody>
      </p:sp>
    </p:spTree>
    <p:extLst>
      <p:ext uri="{BB962C8B-B14F-4D97-AF65-F5344CB8AC3E}">
        <p14:creationId xmlns:p14="http://schemas.microsoft.com/office/powerpoint/2010/main" val="17486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48746" y="1340055"/>
            <a:ext cx="7622153" cy="512961"/>
          </a:xfrm>
        </p:spPr>
        <p:txBody>
          <a:bodyPr/>
          <a:lstStyle/>
          <a:p>
            <a:pPr algn="ctr"/>
            <a:r>
              <a:rPr lang="sv-SE" smtClean="0">
                <a:latin typeface="+mn-lt"/>
              </a:rPr>
              <a:t>What is on-going in your NSO?</a:t>
            </a:r>
            <a:endParaRPr lang="sv-SE">
              <a:latin typeface="+mn-lt"/>
            </a:endParaRPr>
          </a:p>
        </p:txBody>
      </p:sp>
      <p:sp>
        <p:nvSpPr>
          <p:cNvPr id="3" name="Platshållare för innehåll 2"/>
          <p:cNvSpPr>
            <a:spLocks noGrp="1"/>
          </p:cNvSpPr>
          <p:nvPr>
            <p:ph idx="1"/>
          </p:nvPr>
        </p:nvSpPr>
        <p:spPr>
          <a:xfrm>
            <a:off x="1187117" y="2681574"/>
            <a:ext cx="6213520" cy="3744626"/>
          </a:xfrm>
        </p:spPr>
        <p:txBody>
          <a:bodyPr>
            <a:normAutofit/>
          </a:bodyPr>
          <a:lstStyle/>
          <a:p>
            <a:pPr marL="0" indent="0">
              <a:buNone/>
            </a:pPr>
            <a:r>
              <a:rPr lang="sv-SE" sz="2400" b="0" smtClean="0"/>
              <a:t>Groups of 4, discussion</a:t>
            </a:r>
          </a:p>
          <a:p>
            <a:pPr>
              <a:buFontTx/>
              <a:buChar char="-"/>
            </a:pPr>
            <a:r>
              <a:rPr lang="sv-SE" sz="2400" b="0"/>
              <a:t>Which grids do you think are easier for </a:t>
            </a:r>
            <a:r>
              <a:rPr lang="sv-SE" sz="2400" b="0"/>
              <a:t>our </a:t>
            </a:r>
            <a:r>
              <a:rPr lang="sv-SE" sz="2400" b="0" smtClean="0"/>
              <a:t>organizations/movement </a:t>
            </a:r>
            <a:r>
              <a:rPr lang="sv-SE" sz="2400" b="0"/>
              <a:t>to work with?</a:t>
            </a:r>
          </a:p>
          <a:p>
            <a:pPr>
              <a:buFontTx/>
              <a:buChar char="-"/>
            </a:pPr>
            <a:r>
              <a:rPr lang="sv-SE" sz="2400" b="0"/>
              <a:t>Which grids do you think </a:t>
            </a:r>
            <a:r>
              <a:rPr lang="sv-SE" sz="2400" b="0"/>
              <a:t>are </a:t>
            </a:r>
            <a:r>
              <a:rPr lang="sv-SE" sz="2400" b="0" smtClean="0"/>
              <a:t>more difficult for </a:t>
            </a:r>
            <a:r>
              <a:rPr lang="sv-SE" sz="2400" b="0"/>
              <a:t>our </a:t>
            </a:r>
            <a:r>
              <a:rPr lang="sv-SE" sz="2400" b="0" smtClean="0"/>
              <a:t>organizations/movement </a:t>
            </a:r>
            <a:r>
              <a:rPr lang="sv-SE" sz="2400" b="0"/>
              <a:t>to work </a:t>
            </a:r>
            <a:r>
              <a:rPr lang="sv-SE" sz="2400" b="0"/>
              <a:t>with</a:t>
            </a:r>
            <a:r>
              <a:rPr lang="sv-SE" sz="2400" b="0" smtClean="0"/>
              <a:t>?</a:t>
            </a:r>
          </a:p>
          <a:p>
            <a:pPr>
              <a:buFontTx/>
              <a:buChar char="-"/>
            </a:pPr>
            <a:r>
              <a:rPr lang="sv-SE" sz="2400" b="0" smtClean="0"/>
              <a:t>What is the next step for you in your organization?</a:t>
            </a:r>
            <a:endParaRPr lang="sv-SE" sz="2400" b="0"/>
          </a:p>
        </p:txBody>
      </p:sp>
    </p:spTree>
    <p:extLst>
      <p:ext uri="{BB962C8B-B14F-4D97-AF65-F5344CB8AC3E}">
        <p14:creationId xmlns:p14="http://schemas.microsoft.com/office/powerpoint/2010/main" val="403916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48746" y="1340055"/>
            <a:ext cx="7622153" cy="512961"/>
          </a:xfrm>
        </p:spPr>
        <p:txBody>
          <a:bodyPr/>
          <a:lstStyle/>
          <a:p>
            <a:r>
              <a:rPr lang="sv-SE" smtClean="0">
                <a:latin typeface="+mn-lt"/>
              </a:rPr>
              <a:t>Introduction and presentation</a:t>
            </a:r>
            <a:endParaRPr lang="sv-SE">
              <a:latin typeface="+mn-lt"/>
            </a:endParaRPr>
          </a:p>
        </p:txBody>
      </p:sp>
      <p:sp>
        <p:nvSpPr>
          <p:cNvPr id="3" name="Platshållare för innehåll 2"/>
          <p:cNvSpPr>
            <a:spLocks noGrp="1"/>
          </p:cNvSpPr>
          <p:nvPr>
            <p:ph idx="1"/>
          </p:nvPr>
        </p:nvSpPr>
        <p:spPr>
          <a:xfrm>
            <a:off x="848747" y="4186988"/>
            <a:ext cx="6551890" cy="2239211"/>
          </a:xfrm>
        </p:spPr>
        <p:txBody>
          <a:bodyPr>
            <a:normAutofit/>
          </a:bodyPr>
          <a:lstStyle/>
          <a:p>
            <a:pPr marL="0" indent="0">
              <a:buNone/>
            </a:pPr>
            <a:r>
              <a:rPr lang="sv-SE" sz="2800" b="0" smtClean="0"/>
              <a:t>Round: My name, country/organization and role in scouting</a:t>
            </a:r>
          </a:p>
          <a:p>
            <a:pPr marL="0" indent="0">
              <a:buNone/>
            </a:pPr>
            <a:endParaRPr lang="sv-SE" sz="2800" b="0" smtClean="0"/>
          </a:p>
          <a:p>
            <a:pPr marL="0" indent="0">
              <a:buNone/>
            </a:pPr>
            <a:r>
              <a:rPr lang="sv-SE" sz="2800" b="0" smtClean="0"/>
              <a:t>Two and two: Expectations on the session</a:t>
            </a:r>
          </a:p>
          <a:p>
            <a:pPr marL="0" indent="0">
              <a:buNone/>
            </a:pPr>
            <a:endParaRPr lang="sv-SE" sz="2800" b="0" smtClean="0"/>
          </a:p>
          <a:p>
            <a:pPr marL="0" indent="0">
              <a:buNone/>
            </a:pPr>
            <a:endParaRPr lang="sv-SE" sz="2800" b="0"/>
          </a:p>
        </p:txBody>
      </p:sp>
    </p:spTree>
    <p:extLst>
      <p:ext uri="{BB962C8B-B14F-4D97-AF65-F5344CB8AC3E}">
        <p14:creationId xmlns:p14="http://schemas.microsoft.com/office/powerpoint/2010/main" val="912967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48747" y="1231200"/>
            <a:ext cx="6493749" cy="500137"/>
          </a:xfrm>
        </p:spPr>
        <p:txBody>
          <a:bodyPr>
            <a:noAutofit/>
          </a:bodyPr>
          <a:lstStyle/>
          <a:p>
            <a:r>
              <a:rPr lang="sv-SE" smtClean="0">
                <a:latin typeface="+mn-lt"/>
              </a:rPr>
              <a:t>What are the SDG:s and the 2030 agenda?</a:t>
            </a:r>
            <a:endParaRPr lang="sv-SE" dirty="0">
              <a:latin typeface="+mn-lt"/>
            </a:endParaRPr>
          </a:p>
        </p:txBody>
      </p:sp>
      <p:sp>
        <p:nvSpPr>
          <p:cNvPr id="3" name="Underrubrik 2"/>
          <p:cNvSpPr>
            <a:spLocks noGrp="1"/>
          </p:cNvSpPr>
          <p:nvPr>
            <p:ph type="subTitle" idx="1"/>
          </p:nvPr>
        </p:nvSpPr>
        <p:spPr>
          <a:xfrm>
            <a:off x="725917" y="2743201"/>
            <a:ext cx="4953813" cy="3834580"/>
          </a:xfrm>
        </p:spPr>
        <p:txBody>
          <a:bodyPr lIns="36000" tIns="36000" rIns="36000" bIns="36000"/>
          <a:lstStyle/>
          <a:p>
            <a:pPr>
              <a:buFontTx/>
              <a:buChar char="-"/>
            </a:pPr>
            <a:r>
              <a:rPr lang="sv-SE" b="0" smtClean="0">
                <a:latin typeface="Garamond" panose="02020404030301010803" pitchFamily="18" charset="0"/>
              </a:rPr>
              <a:t>Eradicate poverty and hunger</a:t>
            </a:r>
            <a:endParaRPr lang="sv-SE" b="0" dirty="0" smtClean="0">
              <a:latin typeface="Garamond" panose="02020404030301010803" pitchFamily="18" charset="0"/>
            </a:endParaRPr>
          </a:p>
          <a:p>
            <a:pPr>
              <a:buFontTx/>
              <a:buChar char="-"/>
            </a:pPr>
            <a:r>
              <a:rPr lang="sv-SE" b="0" smtClean="0">
                <a:latin typeface="Garamond" panose="02020404030301010803" pitchFamily="18" charset="0"/>
              </a:rPr>
              <a:t>Implement human rights for all</a:t>
            </a:r>
            <a:endParaRPr lang="sv-SE" b="0" dirty="0" smtClean="0">
              <a:latin typeface="Garamond" panose="02020404030301010803" pitchFamily="18" charset="0"/>
            </a:endParaRPr>
          </a:p>
          <a:p>
            <a:pPr>
              <a:buFontTx/>
              <a:buChar char="-"/>
            </a:pPr>
            <a:r>
              <a:rPr lang="sv-SE" b="0" smtClean="0">
                <a:latin typeface="Garamond" panose="02020404030301010803" pitchFamily="18" charset="0"/>
              </a:rPr>
              <a:t>Achieve equality and empowerment of all women and girls</a:t>
            </a:r>
            <a:endParaRPr lang="sv-SE" b="0" dirty="0" smtClean="0">
              <a:latin typeface="Garamond" panose="02020404030301010803" pitchFamily="18" charset="0"/>
            </a:endParaRPr>
          </a:p>
          <a:p>
            <a:pPr>
              <a:buFontTx/>
              <a:buChar char="-"/>
            </a:pPr>
            <a:r>
              <a:rPr lang="sv-SE" b="0" smtClean="0">
                <a:latin typeface="Garamond" panose="02020404030301010803" pitchFamily="18" charset="0"/>
              </a:rPr>
              <a:t>Secure a long lasting protection for the planet and its natural resourses</a:t>
            </a:r>
            <a:endParaRPr lang="sv-SE" b="0" dirty="0" smtClean="0">
              <a:latin typeface="Garamond" panose="02020404030301010803" pitchFamily="18" charset="0"/>
            </a:endParaRPr>
          </a:p>
          <a:p>
            <a:pPr marL="0" indent="0">
              <a:buNone/>
            </a:pPr>
            <a:r>
              <a:rPr lang="sv-SE" b="0" smtClean="0">
                <a:latin typeface="Garamond" panose="02020404030301010803" pitchFamily="18" charset="0"/>
              </a:rPr>
              <a:t>The global goals are integrated and non dividable, and they balace the three dimensions of sustainable development; economical, social and environmental.</a:t>
            </a:r>
            <a:endParaRPr lang="sv-SE" b="0" dirty="0" smtClean="0">
              <a:latin typeface="Garamond" panose="02020404030301010803" pitchFamily="18" charset="0"/>
            </a:endParaRPr>
          </a:p>
          <a:p>
            <a:pPr marL="0" indent="0">
              <a:buNone/>
            </a:pPr>
            <a:r>
              <a:rPr lang="sv-SE" b="0" smtClean="0">
                <a:latin typeface="Garamond" panose="02020404030301010803" pitchFamily="18" charset="0"/>
              </a:rPr>
              <a:t>Adapted by the world countries on the 25 </a:t>
            </a:r>
            <a:r>
              <a:rPr lang="sv-SE" b="0" smtClean="0">
                <a:latin typeface="Garamond" panose="02020404030301010803" pitchFamily="18" charset="0"/>
              </a:rPr>
              <a:t>september </a:t>
            </a:r>
            <a:r>
              <a:rPr lang="sv-SE" b="0" smtClean="0">
                <a:latin typeface="Garamond" panose="02020404030301010803" pitchFamily="18" charset="0"/>
              </a:rPr>
              <a:t>2015, it is </a:t>
            </a:r>
            <a:r>
              <a:rPr lang="sv-SE" b="0" smtClean="0">
                <a:latin typeface="Garamond" panose="02020404030301010803" pitchFamily="18" charset="0"/>
              </a:rPr>
              <a:t>17 </a:t>
            </a:r>
            <a:r>
              <a:rPr lang="sv-SE" b="0" smtClean="0">
                <a:latin typeface="Garamond" panose="02020404030301010803" pitchFamily="18" charset="0"/>
              </a:rPr>
              <a:t>goals, 169 subgoals and 232 indicators to follow up, and with this tool lead our world towards a more sustainible and just future.</a:t>
            </a:r>
            <a:endParaRPr lang="sv-SE" b="0" dirty="0" smtClean="0">
              <a:latin typeface="Garamond" panose="02020404030301010803" pitchFamily="18" charset="0"/>
            </a:endParaRPr>
          </a:p>
        </p:txBody>
      </p:sp>
      <p:sp>
        <p:nvSpPr>
          <p:cNvPr id="7" name="textruta 6"/>
          <p:cNvSpPr txBox="1"/>
          <p:nvPr/>
        </p:nvSpPr>
        <p:spPr>
          <a:xfrm rot="259371">
            <a:off x="5759743" y="2105443"/>
            <a:ext cx="2636678" cy="2222519"/>
          </a:xfrm>
          <a:prstGeom prst="foldedCorner">
            <a:avLst>
              <a:gd name="adj" fmla="val 17729"/>
            </a:avLst>
          </a:prstGeom>
          <a:gradFill>
            <a:gsLst>
              <a:gs pos="0">
                <a:schemeClr val="accent6">
                  <a:lumMod val="60000"/>
                  <a:lumOff val="40000"/>
                </a:schemeClr>
              </a:gs>
              <a:gs pos="100000">
                <a:schemeClr val="accent6">
                  <a:lumMod val="40000"/>
                  <a:lumOff val="60000"/>
                </a:schemeClr>
              </a:gs>
            </a:gsLst>
          </a:gradFill>
          <a:ln>
            <a:noFill/>
          </a:ln>
        </p:spPr>
        <p:style>
          <a:lnRef idx="1">
            <a:schemeClr val="accent6"/>
          </a:lnRef>
          <a:fillRef idx="2">
            <a:schemeClr val="accent6"/>
          </a:fillRef>
          <a:effectRef idx="1">
            <a:schemeClr val="accent6"/>
          </a:effectRef>
          <a:fontRef idx="minor">
            <a:schemeClr val="dk1"/>
          </a:fontRef>
        </p:style>
        <p:txBody>
          <a:bodyPr wrap="square" lIns="108000" tIns="108000" rIns="108000" bIns="0" rtlCol="0">
            <a:spAutoFit/>
          </a:bodyPr>
          <a:lstStyle/>
          <a:p>
            <a:r>
              <a:rPr lang="sv-SE" sz="1600" b="1" smtClean="0">
                <a:solidFill>
                  <a:schemeClr val="tx2"/>
                </a:solidFill>
                <a:latin typeface="Garamond" panose="02020404030301010803" pitchFamily="18" charset="0"/>
              </a:rPr>
              <a:t>2030 agenda: </a:t>
            </a:r>
            <a:r>
              <a:rPr lang="sv-SE" sz="1600" smtClean="0">
                <a:solidFill>
                  <a:schemeClr val="tx2"/>
                </a:solidFill>
                <a:latin typeface="Garamond" panose="02020404030301010803" pitchFamily="18" charset="0"/>
              </a:rPr>
              <a:t>Signed by our governments and defines the implementation of the goals in our respective countries. Is is the responsibility of our governments to implement and follow up on the work.</a:t>
            </a:r>
            <a:endParaRPr lang="sv-SE" sz="1600" dirty="0">
              <a:solidFill>
                <a:schemeClr val="tx2"/>
              </a:solidFill>
              <a:latin typeface="Garamond" panose="02020404030301010803" pitchFamily="18" charset="0"/>
            </a:endParaRPr>
          </a:p>
        </p:txBody>
      </p:sp>
    </p:spTree>
    <p:extLst>
      <p:ext uri="{BB962C8B-B14F-4D97-AF65-F5344CB8AC3E}">
        <p14:creationId xmlns:p14="http://schemas.microsoft.com/office/powerpoint/2010/main" val="394505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a:latin typeface="+mn-lt"/>
              </a:rPr>
              <a:t>What are the SDG:s and the 2030 agenda?</a:t>
            </a:r>
            <a:endParaRPr lang="sv-SE" dirty="0">
              <a:latin typeface="+mn-lt"/>
            </a:endParaRPr>
          </a:p>
        </p:txBody>
      </p:sp>
      <p:sp>
        <p:nvSpPr>
          <p:cNvPr id="7" name="Underrubrik 6"/>
          <p:cNvSpPr>
            <a:spLocks noGrp="1"/>
          </p:cNvSpPr>
          <p:nvPr>
            <p:ph type="subTitle" idx="1"/>
          </p:nvPr>
        </p:nvSpPr>
        <p:spPr>
          <a:xfrm>
            <a:off x="856737" y="2546300"/>
            <a:ext cx="3960923" cy="3785112"/>
          </a:xfrm>
        </p:spPr>
        <p:txBody>
          <a:bodyPr/>
          <a:lstStyle/>
          <a:p>
            <a:pPr marL="0" indent="0">
              <a:buNone/>
            </a:pPr>
            <a:r>
              <a:rPr lang="sv-SE" b="0" smtClean="0">
                <a:latin typeface="Garamond" panose="02020404030301010803" pitchFamily="18" charset="0"/>
              </a:rPr>
              <a:t>It is NOT:</a:t>
            </a:r>
            <a:endParaRPr lang="sv-SE" b="0" dirty="0" smtClean="0">
              <a:latin typeface="Garamond" panose="02020404030301010803" pitchFamily="18" charset="0"/>
            </a:endParaRPr>
          </a:p>
          <a:p>
            <a:pPr>
              <a:buFontTx/>
              <a:buChar char="-"/>
            </a:pPr>
            <a:r>
              <a:rPr lang="sv-SE" b="0" smtClean="0">
                <a:latin typeface="Garamond" panose="02020404030301010803" pitchFamily="18" charset="0"/>
              </a:rPr>
              <a:t>Goals for UN, implemented by the UN</a:t>
            </a:r>
            <a:endParaRPr lang="sv-SE" b="0" dirty="0" smtClean="0">
              <a:latin typeface="Garamond" panose="02020404030301010803" pitchFamily="18" charset="0"/>
            </a:endParaRPr>
          </a:p>
          <a:p>
            <a:pPr>
              <a:buFontTx/>
              <a:buChar char="-"/>
            </a:pPr>
            <a:r>
              <a:rPr lang="sv-SE" b="0" smtClean="0">
                <a:latin typeface="Garamond" panose="02020404030301010803" pitchFamily="18" charset="0"/>
              </a:rPr>
              <a:t>Follow up on the Millenial golas</a:t>
            </a:r>
            <a:endParaRPr lang="sv-SE" b="0" dirty="0" smtClean="0">
              <a:latin typeface="Garamond" panose="02020404030301010803" pitchFamily="18" charset="0"/>
            </a:endParaRPr>
          </a:p>
          <a:p>
            <a:pPr>
              <a:buFontTx/>
              <a:buChar char="-"/>
            </a:pPr>
            <a:r>
              <a:rPr lang="sv-SE" b="0" smtClean="0">
                <a:latin typeface="Garamond" panose="02020404030301010803" pitchFamily="18" charset="0"/>
              </a:rPr>
              <a:t>Binding for the country, but most of the goals, subgoals and indicators connects to binding human rights conventions.</a:t>
            </a:r>
            <a:endParaRPr lang="sv-SE" b="0" dirty="0" smtClean="0">
              <a:latin typeface="Garamond" panose="02020404030301010803" pitchFamily="18" charset="0"/>
            </a:endParaRPr>
          </a:p>
          <a:p>
            <a:pPr marL="0" indent="0">
              <a:buNone/>
            </a:pPr>
            <a:r>
              <a:rPr lang="sv-SE" b="0" smtClean="0">
                <a:latin typeface="Garamond" panose="02020404030301010803" pitchFamily="18" charset="0"/>
              </a:rPr>
              <a:t>It IS:</a:t>
            </a:r>
            <a:endParaRPr lang="sv-SE" b="0" dirty="0" smtClean="0">
              <a:latin typeface="Garamond" panose="02020404030301010803" pitchFamily="18" charset="0"/>
            </a:endParaRPr>
          </a:p>
          <a:p>
            <a:pPr>
              <a:buFontTx/>
              <a:buChar char="-"/>
            </a:pPr>
            <a:r>
              <a:rPr lang="sv-SE" b="0" smtClean="0">
                <a:latin typeface="Garamond" panose="02020404030301010803" pitchFamily="18" charset="0"/>
              </a:rPr>
              <a:t>Meant for implementation in your country</a:t>
            </a:r>
            <a:endParaRPr lang="sv-SE" b="0" dirty="0">
              <a:latin typeface="Garamond" panose="02020404030301010803" pitchFamily="18" charset="0"/>
            </a:endParaRPr>
          </a:p>
          <a:p>
            <a:pPr>
              <a:buFontTx/>
              <a:buChar char="-"/>
            </a:pPr>
            <a:r>
              <a:rPr lang="sv-SE" b="0" smtClean="0">
                <a:latin typeface="Garamond" panose="02020404030301010803" pitchFamily="18" charset="0"/>
              </a:rPr>
              <a:t>Goals who concern all, not only certain vulnerable groups in ”underdeveloped countries” (as did the Millenial goals)</a:t>
            </a:r>
            <a:endParaRPr lang="sv-SE" b="0" dirty="0" smtClean="0">
              <a:latin typeface="Garamond" panose="02020404030301010803" pitchFamily="18" charset="0"/>
            </a:endParaRPr>
          </a:p>
        </p:txBody>
      </p:sp>
      <p:pic>
        <p:nvPicPr>
          <p:cNvPr id="5" name="Bildobjekt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5930" y="2634018"/>
            <a:ext cx="3329212" cy="1637732"/>
          </a:xfrm>
          <a:prstGeom prst="rect">
            <a:avLst/>
          </a:prstGeom>
        </p:spPr>
      </p:pic>
      <p:sp>
        <p:nvSpPr>
          <p:cNvPr id="10" name="textruta 9"/>
          <p:cNvSpPr txBox="1"/>
          <p:nvPr/>
        </p:nvSpPr>
        <p:spPr>
          <a:xfrm rot="259371">
            <a:off x="5939918" y="4787505"/>
            <a:ext cx="1609674" cy="1282607"/>
          </a:xfrm>
          <a:prstGeom prst="foldedCorner">
            <a:avLst>
              <a:gd name="adj" fmla="val 17729"/>
            </a:avLst>
          </a:prstGeom>
          <a:gradFill>
            <a:gsLst>
              <a:gs pos="0">
                <a:schemeClr val="accent6">
                  <a:lumMod val="60000"/>
                  <a:lumOff val="40000"/>
                </a:schemeClr>
              </a:gs>
              <a:gs pos="100000">
                <a:schemeClr val="accent6">
                  <a:lumMod val="40000"/>
                  <a:lumOff val="60000"/>
                </a:schemeClr>
              </a:gs>
            </a:gsLst>
          </a:gradFill>
          <a:ln>
            <a:noFill/>
          </a:ln>
        </p:spPr>
        <p:style>
          <a:lnRef idx="1">
            <a:schemeClr val="accent6"/>
          </a:lnRef>
          <a:fillRef idx="2">
            <a:schemeClr val="accent6"/>
          </a:fillRef>
          <a:effectRef idx="1">
            <a:schemeClr val="accent6"/>
          </a:effectRef>
          <a:fontRef idx="minor">
            <a:schemeClr val="dk1"/>
          </a:fontRef>
        </p:style>
        <p:txBody>
          <a:bodyPr wrap="square" lIns="108000" tIns="72000" rIns="108000" bIns="0" rtlCol="0" anchor="ctr">
            <a:spAutoFit/>
          </a:bodyPr>
          <a:lstStyle/>
          <a:p>
            <a:pPr algn="ctr"/>
            <a:endParaRPr lang="sv-SE" sz="1600" dirty="0" smtClean="0">
              <a:ln>
                <a:solidFill>
                  <a:schemeClr val="tx1"/>
                </a:solidFill>
              </a:ln>
              <a:solidFill>
                <a:schemeClr val="bg1"/>
              </a:solidFill>
            </a:endParaRPr>
          </a:p>
          <a:p>
            <a:pPr algn="ctr"/>
            <a:r>
              <a:rPr lang="sv-SE" sz="1600" dirty="0" err="1" smtClean="0">
                <a:ln>
                  <a:solidFill>
                    <a:schemeClr val="tx1"/>
                  </a:solidFill>
                </a:ln>
                <a:solidFill>
                  <a:schemeClr val="bg1"/>
                </a:solidFill>
                <a:latin typeface="Garamond" panose="02020404030301010803" pitchFamily="18" charset="0"/>
              </a:rPr>
              <a:t>Leaving</a:t>
            </a:r>
            <a:r>
              <a:rPr lang="sv-SE" sz="1600" dirty="0" smtClean="0">
                <a:ln>
                  <a:solidFill>
                    <a:schemeClr val="tx1"/>
                  </a:solidFill>
                </a:ln>
                <a:solidFill>
                  <a:schemeClr val="bg1"/>
                </a:solidFill>
                <a:latin typeface="Garamond" panose="02020404030301010803" pitchFamily="18" charset="0"/>
              </a:rPr>
              <a:t> no </a:t>
            </a:r>
            <a:br>
              <a:rPr lang="sv-SE" sz="1600" dirty="0" smtClean="0">
                <a:ln>
                  <a:solidFill>
                    <a:schemeClr val="tx1"/>
                  </a:solidFill>
                </a:ln>
                <a:solidFill>
                  <a:schemeClr val="bg1"/>
                </a:solidFill>
                <a:latin typeface="Garamond" panose="02020404030301010803" pitchFamily="18" charset="0"/>
              </a:rPr>
            </a:br>
            <a:r>
              <a:rPr lang="sv-SE" sz="1600" dirty="0" err="1" smtClean="0">
                <a:ln>
                  <a:solidFill>
                    <a:schemeClr val="tx1"/>
                  </a:solidFill>
                </a:ln>
                <a:solidFill>
                  <a:schemeClr val="bg1"/>
                </a:solidFill>
                <a:latin typeface="Garamond" panose="02020404030301010803" pitchFamily="18" charset="0"/>
              </a:rPr>
              <a:t>one</a:t>
            </a:r>
            <a:r>
              <a:rPr lang="sv-SE" sz="1600" dirty="0" smtClean="0">
                <a:ln>
                  <a:solidFill>
                    <a:schemeClr val="tx1"/>
                  </a:solidFill>
                </a:ln>
                <a:solidFill>
                  <a:schemeClr val="bg1"/>
                </a:solidFill>
                <a:latin typeface="Garamond" panose="02020404030301010803" pitchFamily="18" charset="0"/>
              </a:rPr>
              <a:t> </a:t>
            </a:r>
            <a:r>
              <a:rPr lang="sv-SE" sz="1600" dirty="0" err="1" smtClean="0">
                <a:ln>
                  <a:solidFill>
                    <a:schemeClr val="tx1"/>
                  </a:solidFill>
                </a:ln>
                <a:solidFill>
                  <a:schemeClr val="bg1"/>
                </a:solidFill>
                <a:latin typeface="Garamond" panose="02020404030301010803" pitchFamily="18" charset="0"/>
              </a:rPr>
              <a:t>behind</a:t>
            </a:r>
            <a:endParaRPr lang="sv-SE" sz="1600" dirty="0" smtClean="0">
              <a:ln>
                <a:solidFill>
                  <a:schemeClr val="tx1"/>
                </a:solidFill>
              </a:ln>
              <a:solidFill>
                <a:schemeClr val="bg1"/>
              </a:solidFill>
              <a:latin typeface="Garamond" panose="02020404030301010803" pitchFamily="18" charset="0"/>
            </a:endParaRPr>
          </a:p>
          <a:p>
            <a:endParaRPr lang="sv-SE" sz="1600" dirty="0">
              <a:ln>
                <a:solidFill>
                  <a:schemeClr val="tx1"/>
                </a:solidFill>
              </a:ln>
              <a:solidFill>
                <a:schemeClr val="bg1"/>
              </a:solidFill>
            </a:endParaRPr>
          </a:p>
        </p:txBody>
      </p:sp>
    </p:spTree>
    <p:extLst>
      <p:ext uri="{BB962C8B-B14F-4D97-AF65-F5344CB8AC3E}">
        <p14:creationId xmlns:p14="http://schemas.microsoft.com/office/powerpoint/2010/main" val="275200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mtClean="0">
                <a:latin typeface="+mn-lt"/>
              </a:rPr>
              <a:t>What does it mean to work actively with the SDG:s?</a:t>
            </a:r>
            <a:endParaRPr lang="sv-SE" dirty="0">
              <a:latin typeface="+mn-lt"/>
            </a:endParaRPr>
          </a:p>
        </p:txBody>
      </p:sp>
      <p:sp>
        <p:nvSpPr>
          <p:cNvPr id="3" name="Underrubrik 2"/>
          <p:cNvSpPr>
            <a:spLocks noGrp="1"/>
          </p:cNvSpPr>
          <p:nvPr>
            <p:ph type="subTitle" idx="1"/>
          </p:nvPr>
        </p:nvSpPr>
        <p:spPr>
          <a:xfrm>
            <a:off x="856736" y="2546300"/>
            <a:ext cx="7461763" cy="3785112"/>
          </a:xfrm>
        </p:spPr>
        <p:txBody>
          <a:bodyPr/>
          <a:lstStyle/>
          <a:p>
            <a:pPr marL="0" indent="0">
              <a:buNone/>
            </a:pPr>
            <a:r>
              <a:rPr lang="sv-SE" sz="1800" b="0" i="1" dirty="0" smtClean="0">
                <a:latin typeface="Garamond" panose="02020404030301010803" pitchFamily="18" charset="0"/>
              </a:rPr>
              <a:t>Arbetet behöver utgå från de 17 målen i sin helhet, det går inte att plocka russinen ur kakan och välja att lyfta de mål där en redan gör bra saker och ”bocka av dem”. Målen måste implementeras på alla nivåer, av alla sektorer, i hela landet</a:t>
            </a:r>
            <a:r>
              <a:rPr lang="sv-SE" sz="2000" b="0" dirty="0" smtClean="0">
                <a:latin typeface="Garamond" panose="02020404030301010803" pitchFamily="18" charset="0"/>
              </a:rPr>
              <a:t>.</a:t>
            </a:r>
            <a:endParaRPr lang="sv-SE" sz="1400" dirty="0" smtClean="0">
              <a:latin typeface="Garamond" panose="02020404030301010803" pitchFamily="18" charset="0"/>
            </a:endParaRPr>
          </a:p>
          <a:p>
            <a:pPr>
              <a:buFontTx/>
              <a:buChar char="-"/>
            </a:pPr>
            <a:r>
              <a:rPr lang="sv-SE" sz="1400" b="0" dirty="0" err="1" smtClean="0">
                <a:latin typeface="Garamond" panose="02020404030301010803" pitchFamily="18" charset="0"/>
              </a:rPr>
              <a:t>Parul</a:t>
            </a:r>
            <a:r>
              <a:rPr lang="sv-SE" sz="1400" b="0" dirty="0" smtClean="0">
                <a:latin typeface="Garamond" panose="02020404030301010803" pitchFamily="18" charset="0"/>
              </a:rPr>
              <a:t> Sharma, ordförande Agenda 2030-delegationen. </a:t>
            </a:r>
            <a:endParaRPr lang="sv-SE" sz="2000" b="0" dirty="0">
              <a:latin typeface="Garamond" panose="02020404030301010803" pitchFamily="18" charset="0"/>
            </a:endParaRPr>
          </a:p>
          <a:p>
            <a:pPr marL="0" indent="0">
              <a:buNone/>
            </a:pPr>
            <a:endParaRPr lang="sv-SE" sz="2000" dirty="0" smtClean="0">
              <a:latin typeface="Garamond" panose="02020404030301010803" pitchFamily="18" charset="0"/>
            </a:endParaRPr>
          </a:p>
          <a:p>
            <a:pPr marL="0" indent="0">
              <a:buNone/>
            </a:pPr>
            <a:r>
              <a:rPr lang="sv-SE" sz="1800" smtClean="0">
                <a:latin typeface="Garamond" panose="02020404030301010803" pitchFamily="18" charset="0"/>
              </a:rPr>
              <a:t>The SDG:s should influence all aspects and sectors of society, because they connects to all parts of society. But it is difficult to understand how to do this without defining the different dimensions and levels of working with the SDG:s.</a:t>
            </a:r>
            <a:endParaRPr lang="sv-SE" sz="1800" dirty="0" smtClean="0">
              <a:latin typeface="Garamond" panose="02020404030301010803" pitchFamily="18" charset="0"/>
            </a:endParaRPr>
          </a:p>
        </p:txBody>
      </p:sp>
    </p:spTree>
    <p:extLst>
      <p:ext uri="{BB962C8B-B14F-4D97-AF65-F5344CB8AC3E}">
        <p14:creationId xmlns:p14="http://schemas.microsoft.com/office/powerpoint/2010/main" val="1798473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bild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699" y="1304855"/>
            <a:ext cx="8636001" cy="4248289"/>
          </a:xfrm>
          <a:prstGeom prst="rect">
            <a:avLst/>
          </a:prstGeom>
        </p:spPr>
      </p:pic>
      <p:sp>
        <p:nvSpPr>
          <p:cNvPr id="3" name="Rubrik 2"/>
          <p:cNvSpPr>
            <a:spLocks noGrp="1"/>
          </p:cNvSpPr>
          <p:nvPr>
            <p:ph type="ctrTitle"/>
          </p:nvPr>
        </p:nvSpPr>
        <p:spPr>
          <a:xfrm>
            <a:off x="825499" y="354097"/>
            <a:ext cx="7518400" cy="759182"/>
          </a:xfrm>
        </p:spPr>
        <p:txBody>
          <a:bodyPr/>
          <a:lstStyle/>
          <a:p>
            <a:r>
              <a:rPr lang="sv-SE" smtClean="0">
                <a:solidFill>
                  <a:schemeClr val="tx2"/>
                </a:solidFill>
                <a:latin typeface="Franklin Gothic Book" panose="020B0503020102020204" pitchFamily="34" charset="0"/>
              </a:rPr>
              <a:t>What are we doing today?</a:t>
            </a:r>
            <a:endParaRPr lang="sv-SE" dirty="0">
              <a:solidFill>
                <a:schemeClr val="tx2"/>
              </a:solidFill>
              <a:latin typeface="Franklin Gothic Book" panose="020B0503020102020204" pitchFamily="34" charset="0"/>
            </a:endParaRPr>
          </a:p>
        </p:txBody>
      </p:sp>
      <p:sp>
        <p:nvSpPr>
          <p:cNvPr id="4" name="Underrubrik 3"/>
          <p:cNvSpPr>
            <a:spLocks noGrp="1"/>
          </p:cNvSpPr>
          <p:nvPr>
            <p:ph type="subTitle" idx="1"/>
          </p:nvPr>
        </p:nvSpPr>
        <p:spPr>
          <a:xfrm>
            <a:off x="1839793" y="5758174"/>
            <a:ext cx="7062907" cy="750055"/>
          </a:xfrm>
        </p:spPr>
        <p:txBody>
          <a:bodyPr/>
          <a:lstStyle/>
          <a:p>
            <a:pPr algn="l"/>
            <a:r>
              <a:rPr lang="sv-SE" smtClean="0">
                <a:solidFill>
                  <a:schemeClr val="tx2"/>
                </a:solidFill>
                <a:latin typeface="Garamond" panose="02020404030301010803" pitchFamily="18" charset="0"/>
              </a:rPr>
              <a:t>Sit 2 and 2 and discuss what is happening in scouting globally and locally connected to the different goals.</a:t>
            </a:r>
            <a:endParaRPr lang="sv-SE" dirty="0">
              <a:solidFill>
                <a:schemeClr val="tx2"/>
              </a:solidFill>
              <a:latin typeface="Garamond" panose="02020404030301010803" pitchFamily="18" charset="0"/>
            </a:endParaRPr>
          </a:p>
        </p:txBody>
      </p:sp>
      <p:sp>
        <p:nvSpPr>
          <p:cNvPr id="6" name="textruta 5"/>
          <p:cNvSpPr txBox="1">
            <a:spLocks/>
          </p:cNvSpPr>
          <p:nvPr/>
        </p:nvSpPr>
        <p:spPr>
          <a:xfrm rot="20517757">
            <a:off x="573133" y="5887297"/>
            <a:ext cx="939516" cy="639289"/>
          </a:xfrm>
          <a:prstGeom prst="foldedCorner">
            <a:avLst>
              <a:gd name="adj" fmla="val 24074"/>
            </a:avLst>
          </a:prstGeom>
          <a:gradFill>
            <a:gsLst>
              <a:gs pos="0">
                <a:srgbClr val="F8C842"/>
              </a:gs>
              <a:gs pos="100000">
                <a:srgbClr val="FAEC82"/>
              </a:gs>
            </a:gsLst>
          </a:gradFill>
          <a:ln>
            <a:noFill/>
          </a:ln>
        </p:spPr>
        <p:style>
          <a:lnRef idx="1">
            <a:schemeClr val="accent6"/>
          </a:lnRef>
          <a:fillRef idx="2">
            <a:schemeClr val="accent6"/>
          </a:fillRef>
          <a:effectRef idx="1">
            <a:schemeClr val="accent6"/>
          </a:effectRef>
          <a:fontRef idx="minor">
            <a:schemeClr val="dk1"/>
          </a:fontRef>
        </p:style>
        <p:txBody>
          <a:bodyPr wrap="square" lIns="108000" tIns="72000" rIns="108000" bIns="0" rtlCol="0" anchor="ctr">
            <a:spAutoFit/>
          </a:bodyPr>
          <a:lstStyle/>
          <a:p>
            <a:endParaRPr lang="sv-SE" sz="200" dirty="0" smtClean="0">
              <a:ln>
                <a:solidFill>
                  <a:schemeClr val="tx1"/>
                </a:solidFill>
              </a:ln>
              <a:solidFill>
                <a:schemeClr val="bg1"/>
              </a:solidFill>
            </a:endParaRPr>
          </a:p>
          <a:p>
            <a:r>
              <a:rPr lang="sv-SE" sz="2000" dirty="0" smtClean="0">
                <a:ln>
                  <a:solidFill>
                    <a:schemeClr val="accent1">
                      <a:lumMod val="50000"/>
                    </a:schemeClr>
                  </a:solidFill>
                </a:ln>
                <a:solidFill>
                  <a:schemeClr val="accent1">
                    <a:lumMod val="50000"/>
                  </a:schemeClr>
                </a:solidFill>
                <a:latin typeface="Franklin Gothic Book" panose="020B0503020102020204" pitchFamily="34" charset="0"/>
              </a:rPr>
              <a:t>2 min</a:t>
            </a:r>
          </a:p>
          <a:p>
            <a:endParaRPr lang="sv-SE" sz="500" dirty="0">
              <a:ln>
                <a:solidFill>
                  <a:schemeClr val="tx1"/>
                </a:solidFill>
              </a:ln>
              <a:solidFill>
                <a:schemeClr val="bg1"/>
              </a:solidFill>
            </a:endParaRPr>
          </a:p>
        </p:txBody>
      </p:sp>
    </p:spTree>
    <p:extLst>
      <p:ext uri="{BB962C8B-B14F-4D97-AF65-F5344CB8AC3E}">
        <p14:creationId xmlns:p14="http://schemas.microsoft.com/office/powerpoint/2010/main" val="2735586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48746" y="1340055"/>
            <a:ext cx="7622153" cy="512961"/>
          </a:xfrm>
        </p:spPr>
        <p:txBody>
          <a:bodyPr/>
          <a:lstStyle/>
          <a:p>
            <a:pPr algn="ctr"/>
            <a:r>
              <a:rPr lang="sv-SE" smtClean="0">
                <a:latin typeface="+mn-lt"/>
              </a:rPr>
              <a:t>What is on-going in your NSO?</a:t>
            </a:r>
            <a:endParaRPr lang="sv-SE">
              <a:latin typeface="+mn-lt"/>
            </a:endParaRPr>
          </a:p>
        </p:txBody>
      </p:sp>
      <p:sp>
        <p:nvSpPr>
          <p:cNvPr id="3" name="Platshållare för innehåll 2"/>
          <p:cNvSpPr>
            <a:spLocks noGrp="1"/>
          </p:cNvSpPr>
          <p:nvPr>
            <p:ph idx="1"/>
          </p:nvPr>
        </p:nvSpPr>
        <p:spPr>
          <a:xfrm>
            <a:off x="1187117" y="2681574"/>
            <a:ext cx="6213520" cy="3744626"/>
          </a:xfrm>
        </p:spPr>
        <p:txBody>
          <a:bodyPr>
            <a:normAutofit/>
          </a:bodyPr>
          <a:lstStyle/>
          <a:p>
            <a:pPr>
              <a:buFontTx/>
              <a:buChar char="-"/>
            </a:pPr>
            <a:r>
              <a:rPr lang="sv-SE" sz="2400" b="0" smtClean="0"/>
              <a:t>The SDG:s accessible and easy to understand from a scouting perspective</a:t>
            </a:r>
          </a:p>
          <a:p>
            <a:pPr>
              <a:buFontTx/>
              <a:buChar char="-"/>
            </a:pPr>
            <a:endParaRPr lang="sv-SE" sz="2400" b="0"/>
          </a:p>
          <a:p>
            <a:pPr>
              <a:buFontTx/>
              <a:buChar char="-"/>
            </a:pPr>
            <a:r>
              <a:rPr lang="sv-SE" sz="2400" b="0" smtClean="0"/>
              <a:t>Committment and level of activity in your organization</a:t>
            </a:r>
          </a:p>
        </p:txBody>
      </p:sp>
    </p:spTree>
    <p:extLst>
      <p:ext uri="{BB962C8B-B14F-4D97-AF65-F5344CB8AC3E}">
        <p14:creationId xmlns:p14="http://schemas.microsoft.com/office/powerpoint/2010/main" val="755703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bild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699" y="1304855"/>
            <a:ext cx="8636001" cy="4248289"/>
          </a:xfrm>
          <a:prstGeom prst="rect">
            <a:avLst/>
          </a:prstGeom>
        </p:spPr>
      </p:pic>
      <p:sp>
        <p:nvSpPr>
          <p:cNvPr id="3" name="Rubrik 2"/>
          <p:cNvSpPr>
            <a:spLocks noGrp="1"/>
          </p:cNvSpPr>
          <p:nvPr>
            <p:ph type="ctrTitle"/>
          </p:nvPr>
        </p:nvSpPr>
        <p:spPr>
          <a:xfrm>
            <a:off x="825499" y="354097"/>
            <a:ext cx="7518400" cy="759182"/>
          </a:xfrm>
        </p:spPr>
        <p:txBody>
          <a:bodyPr/>
          <a:lstStyle/>
          <a:p>
            <a:r>
              <a:rPr lang="sv-SE" smtClean="0">
                <a:solidFill>
                  <a:schemeClr val="tx2"/>
                </a:solidFill>
                <a:latin typeface="Franklin Gothic Book" panose="020B0503020102020204" pitchFamily="34" charset="0"/>
              </a:rPr>
              <a:t>What are we doing today?</a:t>
            </a:r>
            <a:endParaRPr lang="sv-SE" dirty="0">
              <a:solidFill>
                <a:schemeClr val="tx2"/>
              </a:solidFill>
              <a:latin typeface="Franklin Gothic Book" panose="020B0503020102020204" pitchFamily="34" charset="0"/>
            </a:endParaRPr>
          </a:p>
        </p:txBody>
      </p:sp>
      <p:sp>
        <p:nvSpPr>
          <p:cNvPr id="4" name="Underrubrik 3"/>
          <p:cNvSpPr>
            <a:spLocks noGrp="1"/>
          </p:cNvSpPr>
          <p:nvPr>
            <p:ph type="subTitle" idx="1"/>
          </p:nvPr>
        </p:nvSpPr>
        <p:spPr>
          <a:xfrm>
            <a:off x="1839793" y="5758174"/>
            <a:ext cx="7062907" cy="750055"/>
          </a:xfrm>
        </p:spPr>
        <p:txBody>
          <a:bodyPr/>
          <a:lstStyle/>
          <a:p>
            <a:pPr algn="l"/>
            <a:r>
              <a:rPr lang="sv-SE" smtClean="0">
                <a:solidFill>
                  <a:schemeClr val="tx2"/>
                </a:solidFill>
                <a:latin typeface="Garamond" panose="02020404030301010803" pitchFamily="18" charset="0"/>
              </a:rPr>
              <a:t>Sit 2 and 2 and discuss what is happening in scouting globally and locally connected to the different goals.</a:t>
            </a:r>
            <a:endParaRPr lang="sv-SE" dirty="0">
              <a:solidFill>
                <a:schemeClr val="tx2"/>
              </a:solidFill>
              <a:latin typeface="Garamond" panose="02020404030301010803" pitchFamily="18" charset="0"/>
            </a:endParaRPr>
          </a:p>
        </p:txBody>
      </p:sp>
      <p:sp>
        <p:nvSpPr>
          <p:cNvPr id="6" name="textruta 5"/>
          <p:cNvSpPr txBox="1">
            <a:spLocks/>
          </p:cNvSpPr>
          <p:nvPr/>
        </p:nvSpPr>
        <p:spPr>
          <a:xfrm rot="20517757">
            <a:off x="573133" y="5887297"/>
            <a:ext cx="939516" cy="639289"/>
          </a:xfrm>
          <a:prstGeom prst="foldedCorner">
            <a:avLst>
              <a:gd name="adj" fmla="val 24074"/>
            </a:avLst>
          </a:prstGeom>
          <a:gradFill>
            <a:gsLst>
              <a:gs pos="0">
                <a:srgbClr val="F8C842"/>
              </a:gs>
              <a:gs pos="100000">
                <a:srgbClr val="FAEC82"/>
              </a:gs>
            </a:gsLst>
          </a:gradFill>
          <a:ln>
            <a:noFill/>
          </a:ln>
        </p:spPr>
        <p:style>
          <a:lnRef idx="1">
            <a:schemeClr val="accent6"/>
          </a:lnRef>
          <a:fillRef idx="2">
            <a:schemeClr val="accent6"/>
          </a:fillRef>
          <a:effectRef idx="1">
            <a:schemeClr val="accent6"/>
          </a:effectRef>
          <a:fontRef idx="minor">
            <a:schemeClr val="dk1"/>
          </a:fontRef>
        </p:style>
        <p:txBody>
          <a:bodyPr wrap="square" lIns="108000" tIns="72000" rIns="108000" bIns="0" rtlCol="0" anchor="ctr">
            <a:spAutoFit/>
          </a:bodyPr>
          <a:lstStyle/>
          <a:p>
            <a:endParaRPr lang="sv-SE" sz="200" dirty="0" smtClean="0">
              <a:ln>
                <a:solidFill>
                  <a:schemeClr val="tx1"/>
                </a:solidFill>
              </a:ln>
              <a:solidFill>
                <a:schemeClr val="bg1"/>
              </a:solidFill>
            </a:endParaRPr>
          </a:p>
          <a:p>
            <a:r>
              <a:rPr lang="sv-SE" sz="2000" dirty="0" smtClean="0">
                <a:ln>
                  <a:solidFill>
                    <a:schemeClr val="accent1">
                      <a:lumMod val="50000"/>
                    </a:schemeClr>
                  </a:solidFill>
                </a:ln>
                <a:solidFill>
                  <a:schemeClr val="accent1">
                    <a:lumMod val="50000"/>
                  </a:schemeClr>
                </a:solidFill>
                <a:latin typeface="Franklin Gothic Book" panose="020B0503020102020204" pitchFamily="34" charset="0"/>
              </a:rPr>
              <a:t>2 min</a:t>
            </a:r>
          </a:p>
          <a:p>
            <a:endParaRPr lang="sv-SE" sz="500" dirty="0">
              <a:ln>
                <a:solidFill>
                  <a:schemeClr val="tx1"/>
                </a:solidFill>
              </a:ln>
              <a:solidFill>
                <a:schemeClr val="bg1"/>
              </a:solidFill>
            </a:endParaRPr>
          </a:p>
        </p:txBody>
      </p:sp>
    </p:spTree>
    <p:extLst>
      <p:ext uri="{BB962C8B-B14F-4D97-AF65-F5344CB8AC3E}">
        <p14:creationId xmlns:p14="http://schemas.microsoft.com/office/powerpoint/2010/main" val="2568979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ell 24"/>
          <p:cNvGraphicFramePr>
            <a:graphicFrameLocks noGrp="1"/>
          </p:cNvGraphicFramePr>
          <p:nvPr>
            <p:extLst>
              <p:ext uri="{D42A27DB-BD31-4B8C-83A1-F6EECF244321}">
                <p14:modId xmlns:p14="http://schemas.microsoft.com/office/powerpoint/2010/main" val="1697951387"/>
              </p:ext>
            </p:extLst>
          </p:nvPr>
        </p:nvGraphicFramePr>
        <p:xfrm>
          <a:off x="436729" y="1378423"/>
          <a:ext cx="8284189" cy="5186149"/>
        </p:xfrm>
        <a:graphic>
          <a:graphicData uri="http://schemas.openxmlformats.org/drawingml/2006/table">
            <a:tbl>
              <a:tblPr firstRow="1" bandRow="1">
                <a:tableStyleId>{5C22544A-7EE6-4342-B048-85BDC9FD1C3A}</a:tableStyleId>
              </a:tblPr>
              <a:tblGrid>
                <a:gridCol w="2573171"/>
                <a:gridCol w="2895600"/>
                <a:gridCol w="2815418"/>
              </a:tblGrid>
              <a:tr h="710455">
                <a:tc>
                  <a:txBody>
                    <a:bodyPr/>
                    <a:lstStyle/>
                    <a:p>
                      <a:pPr algn="ctr"/>
                      <a:r>
                        <a:rPr lang="sv-SE" smtClean="0">
                          <a:latin typeface="Franklin Gothic Book" panose="020B0503020102020204" pitchFamily="34" charset="0"/>
                        </a:rPr>
                        <a:t>Local level</a:t>
                      </a:r>
                      <a:endParaRPr lang="sv-SE" dirty="0">
                        <a:latin typeface="Franklin Gothic Book" panose="020B0503020102020204" pitchFamily="34" charset="0"/>
                      </a:endParaRPr>
                    </a:p>
                  </a:txBody>
                  <a:tcPr anchor="ctr"/>
                </a:tc>
                <a:tc>
                  <a:txBody>
                    <a:bodyPr/>
                    <a:lstStyle/>
                    <a:p>
                      <a:pPr algn="ctr"/>
                      <a:r>
                        <a:rPr lang="sv-SE" smtClean="0">
                          <a:latin typeface="Franklin Gothic Book" panose="020B0503020102020204" pitchFamily="34" charset="0"/>
                        </a:rPr>
                        <a:t>National level</a:t>
                      </a:r>
                      <a:endParaRPr lang="sv-SE" dirty="0">
                        <a:latin typeface="Franklin Gothic Book" panose="020B0503020102020204" pitchFamily="34" charset="0"/>
                      </a:endParaRPr>
                    </a:p>
                  </a:txBody>
                  <a:tcPr anchor="ctr"/>
                </a:tc>
                <a:tc>
                  <a:txBody>
                    <a:bodyPr/>
                    <a:lstStyle/>
                    <a:p>
                      <a:pPr algn="ctr"/>
                      <a:r>
                        <a:rPr lang="sv-SE" smtClean="0">
                          <a:latin typeface="Franklin Gothic Book" panose="020B0503020102020204" pitchFamily="34" charset="0"/>
                        </a:rPr>
                        <a:t>The world around us</a:t>
                      </a:r>
                      <a:endParaRPr lang="sv-SE" dirty="0">
                        <a:latin typeface="Franklin Gothic Book" panose="020B0503020102020204" pitchFamily="34" charset="0"/>
                      </a:endParaRPr>
                    </a:p>
                  </a:txBody>
                  <a:tcPr anchor="ctr"/>
                </a:tc>
              </a:tr>
              <a:tr h="1384040">
                <a:tc>
                  <a:txBody>
                    <a:bodyPr/>
                    <a:lstStyle/>
                    <a:p>
                      <a:endParaRPr lang="sv-SE" dirty="0"/>
                    </a:p>
                  </a:txBody>
                  <a:tcPr/>
                </a:tc>
                <a:tc>
                  <a:txBody>
                    <a:bodyPr/>
                    <a:lstStyle/>
                    <a:p>
                      <a:endParaRPr lang="sv-SE" dirty="0"/>
                    </a:p>
                  </a:txBody>
                  <a:tcPr/>
                </a:tc>
                <a:tc>
                  <a:txBody>
                    <a:bodyPr/>
                    <a:lstStyle/>
                    <a:p>
                      <a:endParaRPr lang="sv-SE" dirty="0"/>
                    </a:p>
                  </a:txBody>
                  <a:tcPr/>
                </a:tc>
              </a:tr>
              <a:tr h="1384040">
                <a:tc>
                  <a:txBody>
                    <a:bodyPr/>
                    <a:lstStyle/>
                    <a:p>
                      <a:endParaRPr lang="sv-SE" dirty="0"/>
                    </a:p>
                  </a:txBody>
                  <a:tcPr/>
                </a:tc>
                <a:tc>
                  <a:txBody>
                    <a:bodyPr/>
                    <a:lstStyle/>
                    <a:p>
                      <a:endParaRPr lang="sv-SE" dirty="0"/>
                    </a:p>
                  </a:txBody>
                  <a:tcPr/>
                </a:tc>
                <a:tc>
                  <a:txBody>
                    <a:bodyPr/>
                    <a:lstStyle/>
                    <a:p>
                      <a:endParaRPr lang="sv-SE" dirty="0"/>
                    </a:p>
                  </a:txBody>
                  <a:tcPr/>
                </a:tc>
              </a:tr>
              <a:tr h="1707614">
                <a:tc>
                  <a:txBody>
                    <a:bodyPr/>
                    <a:lstStyle/>
                    <a:p>
                      <a:endParaRPr lang="sv-SE" dirty="0"/>
                    </a:p>
                  </a:txBody>
                  <a:tcPr/>
                </a:tc>
                <a:tc>
                  <a:txBody>
                    <a:bodyPr/>
                    <a:lstStyle/>
                    <a:p>
                      <a:endParaRPr lang="sv-SE"/>
                    </a:p>
                  </a:txBody>
                  <a:tcPr/>
                </a:tc>
                <a:tc>
                  <a:txBody>
                    <a:bodyPr/>
                    <a:lstStyle/>
                    <a:p>
                      <a:endParaRPr lang="sv-SE" dirty="0"/>
                    </a:p>
                  </a:txBody>
                  <a:tcPr/>
                </a:tc>
              </a:tr>
            </a:tbl>
          </a:graphicData>
        </a:graphic>
      </p:graphicFrame>
      <p:sp>
        <p:nvSpPr>
          <p:cNvPr id="3" name="Rubrik 2"/>
          <p:cNvSpPr>
            <a:spLocks noGrp="1"/>
          </p:cNvSpPr>
          <p:nvPr>
            <p:ph type="ctrTitle"/>
          </p:nvPr>
        </p:nvSpPr>
        <p:spPr>
          <a:xfrm>
            <a:off x="825499" y="354097"/>
            <a:ext cx="7518400" cy="759182"/>
          </a:xfrm>
        </p:spPr>
        <p:txBody>
          <a:bodyPr/>
          <a:lstStyle/>
          <a:p>
            <a:r>
              <a:rPr lang="sv-SE" smtClean="0">
                <a:solidFill>
                  <a:schemeClr val="tx2"/>
                </a:solidFill>
                <a:latin typeface="Franklin Gothic Book" panose="020B0503020102020204" pitchFamily="34" charset="0"/>
              </a:rPr>
              <a:t>What are we doing today?</a:t>
            </a:r>
            <a:endParaRPr lang="sv-SE" dirty="0">
              <a:solidFill>
                <a:schemeClr val="tx2"/>
              </a:solidFill>
              <a:latin typeface="Franklin Gothic Book" panose="020B0503020102020204" pitchFamily="34" charset="0"/>
            </a:endParaRPr>
          </a:p>
        </p:txBody>
      </p:sp>
      <p:sp>
        <p:nvSpPr>
          <p:cNvPr id="10" name="Rektangel 9"/>
          <p:cNvSpPr/>
          <p:nvPr/>
        </p:nvSpPr>
        <p:spPr>
          <a:xfrm>
            <a:off x="1294887" y="2121173"/>
            <a:ext cx="6417013" cy="400110"/>
          </a:xfrm>
          <a:prstGeom prst="rect">
            <a:avLst/>
          </a:prstGeom>
          <a:noFill/>
        </p:spPr>
        <p:txBody>
          <a:bodyPr wrap="none" lIns="91440" tIns="45720" rIns="91440" bIns="45720">
            <a:spAutoFit/>
          </a:bodyPr>
          <a:lstStyle/>
          <a:p>
            <a:r>
              <a:rPr lang="sv-SE" sz="2000" smtClean="0">
                <a:latin typeface="Garamond" panose="02020404030301010803" pitchFamily="18" charset="0"/>
              </a:rPr>
              <a:t>Spreading of knowledge and empowering for action ACTION</a:t>
            </a:r>
            <a:endParaRPr lang="sv-SE" sz="2000" dirty="0">
              <a:latin typeface="Garamond" panose="02020404030301010803" pitchFamily="18" charset="0"/>
            </a:endParaRPr>
          </a:p>
        </p:txBody>
      </p:sp>
      <p:sp>
        <p:nvSpPr>
          <p:cNvPr id="11" name="Rektangel 10"/>
          <p:cNvSpPr/>
          <p:nvPr/>
        </p:nvSpPr>
        <p:spPr>
          <a:xfrm>
            <a:off x="1663200" y="3473899"/>
            <a:ext cx="5062604" cy="400110"/>
          </a:xfrm>
          <a:prstGeom prst="rect">
            <a:avLst/>
          </a:prstGeom>
          <a:noFill/>
        </p:spPr>
        <p:txBody>
          <a:bodyPr wrap="none" lIns="91440" tIns="45720" rIns="91440" bIns="45720">
            <a:spAutoFit/>
          </a:bodyPr>
          <a:lstStyle/>
          <a:p>
            <a:r>
              <a:rPr lang="sv-SE" sz="2000" smtClean="0">
                <a:latin typeface="Garamond" panose="02020404030301010803" pitchFamily="18" charset="0"/>
              </a:rPr>
              <a:t>Policy, institution and internal leadership LEAD</a:t>
            </a:r>
            <a:endParaRPr lang="sv-SE" sz="2000" dirty="0">
              <a:latin typeface="Garamond" panose="02020404030301010803" pitchFamily="18" charset="0"/>
            </a:endParaRPr>
          </a:p>
        </p:txBody>
      </p:sp>
      <p:sp>
        <p:nvSpPr>
          <p:cNvPr id="12" name="Rektangel 11"/>
          <p:cNvSpPr/>
          <p:nvPr/>
        </p:nvSpPr>
        <p:spPr>
          <a:xfrm>
            <a:off x="825499" y="4887497"/>
            <a:ext cx="9057702" cy="400110"/>
          </a:xfrm>
          <a:prstGeom prst="rect">
            <a:avLst/>
          </a:prstGeom>
          <a:noFill/>
        </p:spPr>
        <p:txBody>
          <a:bodyPr wrap="square" lIns="91440" tIns="45720" rIns="91440" bIns="45720">
            <a:spAutoFit/>
          </a:bodyPr>
          <a:lstStyle/>
          <a:p>
            <a:r>
              <a:rPr lang="sv-SE" sz="2000" smtClean="0">
                <a:latin typeface="Garamond" panose="02020404030301010803" pitchFamily="18" charset="0"/>
              </a:rPr>
              <a:t>Advocacy and accountability of those who have responsibility ADVOCATE</a:t>
            </a:r>
            <a:endParaRPr lang="sv-SE" sz="2000" dirty="0">
              <a:latin typeface="Garamond" panose="02020404030301010803" pitchFamily="18" charset="0"/>
            </a:endParaRPr>
          </a:p>
        </p:txBody>
      </p:sp>
      <p:sp>
        <p:nvSpPr>
          <p:cNvPr id="7" name="Moln 6"/>
          <p:cNvSpPr/>
          <p:nvPr/>
        </p:nvSpPr>
        <p:spPr>
          <a:xfrm rot="310779">
            <a:off x="2880200" y="2494687"/>
            <a:ext cx="2032586" cy="619503"/>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sv-SE" sz="1400" smtClean="0">
                <a:latin typeface="Garamond" panose="02020404030301010803" pitchFamily="18" charset="0"/>
              </a:rPr>
              <a:t>Large events on related topics</a:t>
            </a:r>
            <a:endParaRPr lang="sv-SE" sz="1400" dirty="0">
              <a:latin typeface="Garamond" panose="02020404030301010803" pitchFamily="18" charset="0"/>
            </a:endParaRPr>
          </a:p>
        </p:txBody>
      </p:sp>
      <p:sp>
        <p:nvSpPr>
          <p:cNvPr id="8" name="Moln 7"/>
          <p:cNvSpPr/>
          <p:nvPr/>
        </p:nvSpPr>
        <p:spPr>
          <a:xfrm>
            <a:off x="1899133" y="2825770"/>
            <a:ext cx="1447800" cy="704850"/>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sv-SE" sz="1400" dirty="0" err="1" smtClean="0">
                <a:latin typeface="Garamond" panose="02020404030301010803" pitchFamily="18" charset="0"/>
              </a:rPr>
              <a:t>Free</a:t>
            </a:r>
            <a:r>
              <a:rPr lang="sv-SE" sz="1400" dirty="0" smtClean="0">
                <a:latin typeface="Garamond" panose="02020404030301010803" pitchFamily="18" charset="0"/>
              </a:rPr>
              <a:t> </a:t>
            </a:r>
            <a:r>
              <a:rPr lang="sv-SE" sz="1400" dirty="0" err="1" smtClean="0">
                <a:latin typeface="Garamond" panose="02020404030301010803" pitchFamily="18" charset="0"/>
              </a:rPr>
              <a:t>Being</a:t>
            </a:r>
            <a:r>
              <a:rPr lang="sv-SE" sz="1400" dirty="0" smtClean="0">
                <a:latin typeface="Garamond" panose="02020404030301010803" pitchFamily="18" charset="0"/>
              </a:rPr>
              <a:t> </a:t>
            </a:r>
            <a:r>
              <a:rPr lang="sv-SE" sz="1400" dirty="0" err="1" smtClean="0">
                <a:latin typeface="Garamond" panose="02020404030301010803" pitchFamily="18" charset="0"/>
              </a:rPr>
              <a:t>Me</a:t>
            </a:r>
            <a:endParaRPr lang="sv-SE" sz="1400" dirty="0">
              <a:latin typeface="Garamond" panose="02020404030301010803" pitchFamily="18" charset="0"/>
            </a:endParaRPr>
          </a:p>
        </p:txBody>
      </p:sp>
      <p:sp>
        <p:nvSpPr>
          <p:cNvPr id="13" name="Moln 12"/>
          <p:cNvSpPr/>
          <p:nvPr/>
        </p:nvSpPr>
        <p:spPr>
          <a:xfrm rot="21446202">
            <a:off x="4599288" y="2446123"/>
            <a:ext cx="2027404" cy="960520"/>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sv-SE" sz="1400" smtClean="0">
                <a:latin typeface="Garamond" panose="02020404030301010803" pitchFamily="18" charset="0"/>
              </a:rPr>
              <a:t>The scouting method</a:t>
            </a:r>
            <a:endParaRPr lang="sv-SE" sz="1400" dirty="0">
              <a:latin typeface="Garamond" panose="02020404030301010803" pitchFamily="18" charset="0"/>
            </a:endParaRPr>
          </a:p>
        </p:txBody>
      </p:sp>
      <p:sp>
        <p:nvSpPr>
          <p:cNvPr id="14" name="Moln 13"/>
          <p:cNvSpPr/>
          <p:nvPr/>
        </p:nvSpPr>
        <p:spPr>
          <a:xfrm rot="310779">
            <a:off x="3077910" y="4012266"/>
            <a:ext cx="1482193" cy="701536"/>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sv-SE" sz="1400" smtClean="0">
                <a:latin typeface="Garamond" panose="02020404030301010803" pitchFamily="18" charset="0"/>
              </a:rPr>
              <a:t>Safe from harm</a:t>
            </a:r>
            <a:endParaRPr lang="sv-SE" sz="1400" dirty="0">
              <a:latin typeface="Garamond" panose="02020404030301010803" pitchFamily="18" charset="0"/>
            </a:endParaRPr>
          </a:p>
        </p:txBody>
      </p:sp>
      <p:sp>
        <p:nvSpPr>
          <p:cNvPr id="15" name="Moln 14"/>
          <p:cNvSpPr/>
          <p:nvPr/>
        </p:nvSpPr>
        <p:spPr>
          <a:xfrm rot="310779">
            <a:off x="639653" y="5258977"/>
            <a:ext cx="2612697" cy="1066998"/>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sv-SE" sz="1400" smtClean="0">
                <a:latin typeface="Garamond" panose="02020404030301010803" pitchFamily="18" charset="0"/>
              </a:rPr>
              <a:t>Local municipality to ensure house/cabin for scouting</a:t>
            </a:r>
            <a:endParaRPr lang="sv-SE" sz="1400" dirty="0">
              <a:latin typeface="Garamond" panose="02020404030301010803" pitchFamily="18" charset="0"/>
            </a:endParaRPr>
          </a:p>
        </p:txBody>
      </p:sp>
      <p:sp>
        <p:nvSpPr>
          <p:cNvPr id="16" name="Moln 15"/>
          <p:cNvSpPr/>
          <p:nvPr/>
        </p:nvSpPr>
        <p:spPr>
          <a:xfrm rot="21227197">
            <a:off x="1082494" y="3917150"/>
            <a:ext cx="1969993" cy="857355"/>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sv-SE" sz="1400">
                <a:latin typeface="Garamond" panose="02020404030301010803" pitchFamily="18" charset="0"/>
              </a:rPr>
              <a:t>Gender mainstreaming and diversity</a:t>
            </a:r>
            <a:endParaRPr lang="sv-SE" sz="1400" dirty="0">
              <a:latin typeface="Garamond" panose="02020404030301010803" pitchFamily="18" charset="0"/>
            </a:endParaRPr>
          </a:p>
        </p:txBody>
      </p:sp>
      <p:sp>
        <p:nvSpPr>
          <p:cNvPr id="17" name="Moln 16"/>
          <p:cNvSpPr/>
          <p:nvPr/>
        </p:nvSpPr>
        <p:spPr>
          <a:xfrm rot="211487">
            <a:off x="6317592" y="2790796"/>
            <a:ext cx="1612900" cy="704850"/>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sv-SE" sz="1400" smtClean="0">
                <a:latin typeface="Garamond" panose="02020404030301010803" pitchFamily="18" charset="0"/>
              </a:rPr>
              <a:t>Leadership and training</a:t>
            </a:r>
            <a:endParaRPr lang="sv-SE" sz="1400" dirty="0">
              <a:latin typeface="Garamond" panose="02020404030301010803" pitchFamily="18" charset="0"/>
            </a:endParaRPr>
          </a:p>
        </p:txBody>
      </p:sp>
      <p:sp>
        <p:nvSpPr>
          <p:cNvPr id="18" name="Moln 17"/>
          <p:cNvSpPr/>
          <p:nvPr/>
        </p:nvSpPr>
        <p:spPr>
          <a:xfrm rot="464551">
            <a:off x="4549107" y="3863044"/>
            <a:ext cx="2640872" cy="857355"/>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sv-SE" sz="1400" smtClean="0">
                <a:latin typeface="Garamond" panose="02020404030301010803" pitchFamily="18" charset="0"/>
              </a:rPr>
              <a:t>Buying fair trade, organic and locally produced</a:t>
            </a:r>
            <a:endParaRPr lang="sv-SE" sz="1400" dirty="0">
              <a:latin typeface="Garamond" panose="02020404030301010803" pitchFamily="18" charset="0"/>
            </a:endParaRPr>
          </a:p>
        </p:txBody>
      </p:sp>
      <p:sp>
        <p:nvSpPr>
          <p:cNvPr id="21" name="Moln 20"/>
          <p:cNvSpPr/>
          <p:nvPr/>
        </p:nvSpPr>
        <p:spPr>
          <a:xfrm rot="310779">
            <a:off x="5412054" y="5244097"/>
            <a:ext cx="2298776" cy="1414692"/>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sv-SE" sz="1400" smtClean="0">
                <a:latin typeface="Garamond" panose="02020404030301010803" pitchFamily="18" charset="0"/>
              </a:rPr>
              <a:t>Follow up on the governmental implementation on the 2030-agenda</a:t>
            </a:r>
            <a:endParaRPr lang="sv-SE" sz="1400" dirty="0">
              <a:latin typeface="Garamond" panose="02020404030301010803" pitchFamily="18" charset="0"/>
            </a:endParaRPr>
          </a:p>
        </p:txBody>
      </p:sp>
      <p:sp>
        <p:nvSpPr>
          <p:cNvPr id="22" name="Moln 21"/>
          <p:cNvSpPr/>
          <p:nvPr/>
        </p:nvSpPr>
        <p:spPr>
          <a:xfrm>
            <a:off x="433354" y="2526872"/>
            <a:ext cx="1691829" cy="704850"/>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sv-SE" sz="1400" smtClean="0">
                <a:latin typeface="Garamond" panose="02020404030301010803" pitchFamily="18" charset="0"/>
              </a:rPr>
              <a:t>Activities and badges</a:t>
            </a:r>
            <a:endParaRPr lang="sv-SE" sz="1400" dirty="0">
              <a:latin typeface="Garamond" panose="02020404030301010803" pitchFamily="18" charset="0"/>
            </a:endParaRPr>
          </a:p>
        </p:txBody>
      </p:sp>
      <p:sp>
        <p:nvSpPr>
          <p:cNvPr id="24" name="Moln 23"/>
          <p:cNvSpPr/>
          <p:nvPr/>
        </p:nvSpPr>
        <p:spPr>
          <a:xfrm rot="310779">
            <a:off x="2702479" y="5229917"/>
            <a:ext cx="2895759" cy="1193144"/>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sv-SE" sz="1400" smtClean="0">
                <a:latin typeface="Garamond" panose="02020404030301010803" pitchFamily="18" charset="0"/>
              </a:rPr>
              <a:t>Advocate for increased governmental support to youth organization</a:t>
            </a:r>
            <a:endParaRPr lang="sv-SE" sz="1400" dirty="0">
              <a:latin typeface="Garamond" panose="02020404030301010803" pitchFamily="18" charset="0"/>
            </a:endParaRPr>
          </a:p>
        </p:txBody>
      </p:sp>
    </p:spTree>
    <p:extLst>
      <p:ext uri="{BB962C8B-B14F-4D97-AF65-F5344CB8AC3E}">
        <p14:creationId xmlns:p14="http://schemas.microsoft.com/office/powerpoint/2010/main" val="4652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1500"/>
                            </p:stCondLst>
                            <p:childTnLst>
                              <p:par>
                                <p:cTn id="9" presetID="10" presetClass="entr" presetSubtype="0" fill="hold" grpId="0" nodeType="afterEffect">
                                  <p:stCondLst>
                                    <p:cond delay="100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par>
                          <p:cTn id="12" fill="hold">
                            <p:stCondLst>
                              <p:cond delay="3000"/>
                            </p:stCondLst>
                            <p:childTnLst>
                              <p:par>
                                <p:cTn id="13" presetID="10" presetClass="entr" presetSubtype="0" fill="hold" grpId="0" nodeType="afterEffect">
                                  <p:stCondLst>
                                    <p:cond delay="100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par>
                          <p:cTn id="16" fill="hold">
                            <p:stCondLst>
                              <p:cond delay="4500"/>
                            </p:stCondLst>
                            <p:childTnLst>
                              <p:par>
                                <p:cTn id="17" presetID="10" presetClass="entr" presetSubtype="0" fill="hold" grpId="0" nodeType="afterEffect">
                                  <p:stCondLst>
                                    <p:cond delay="100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childTnLst>
                          </p:cTn>
                        </p:par>
                        <p:par>
                          <p:cTn id="20" fill="hold">
                            <p:stCondLst>
                              <p:cond delay="6000"/>
                            </p:stCondLst>
                            <p:childTnLst>
                              <p:par>
                                <p:cTn id="21" presetID="10" presetClass="entr" presetSubtype="0" fill="hold" grpId="0" nodeType="afterEffect">
                                  <p:stCondLst>
                                    <p:cond delay="100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par>
                          <p:cTn id="24" fill="hold">
                            <p:stCondLst>
                              <p:cond delay="7500"/>
                            </p:stCondLst>
                            <p:childTnLst>
                              <p:par>
                                <p:cTn id="25" presetID="10" presetClass="entr" presetSubtype="0" fill="hold" grpId="0" nodeType="afterEffect">
                                  <p:stCondLst>
                                    <p:cond delay="100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par>
                          <p:cTn id="28" fill="hold">
                            <p:stCondLst>
                              <p:cond delay="9000"/>
                            </p:stCondLst>
                            <p:childTnLst>
                              <p:par>
                                <p:cTn id="29" presetID="10" presetClass="entr" presetSubtype="0" fill="hold" grpId="0" nodeType="afterEffect">
                                  <p:stCondLst>
                                    <p:cond delay="100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childTnLst>
                          </p:cTn>
                        </p:par>
                        <p:par>
                          <p:cTn id="32" fill="hold">
                            <p:stCondLst>
                              <p:cond delay="10500"/>
                            </p:stCondLst>
                            <p:childTnLst>
                              <p:par>
                                <p:cTn id="33" presetID="10" presetClass="entr" presetSubtype="0" fill="hold" grpId="0" nodeType="afterEffect">
                                  <p:stCondLst>
                                    <p:cond delay="100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childTnLst>
                          </p:cTn>
                        </p:par>
                        <p:par>
                          <p:cTn id="36" fill="hold">
                            <p:stCondLst>
                              <p:cond delay="12000"/>
                            </p:stCondLst>
                            <p:childTnLst>
                              <p:par>
                                <p:cTn id="37" presetID="10" presetClass="entr" presetSubtype="0" fill="hold" grpId="0" nodeType="afterEffect">
                                  <p:stCondLst>
                                    <p:cond delay="100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childTnLst>
                          </p:cTn>
                        </p:par>
                        <p:par>
                          <p:cTn id="40" fill="hold">
                            <p:stCondLst>
                              <p:cond delay="13500"/>
                            </p:stCondLst>
                            <p:childTnLst>
                              <p:par>
                                <p:cTn id="41" presetID="10" presetClass="entr" presetSubtype="0" fill="hold" grpId="0" nodeType="afterEffect">
                                  <p:stCondLst>
                                    <p:cond delay="100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childTnLst>
                          </p:cTn>
                        </p:par>
                        <p:par>
                          <p:cTn id="44" fill="hold">
                            <p:stCondLst>
                              <p:cond delay="15000"/>
                            </p:stCondLst>
                            <p:childTnLst>
                              <p:par>
                                <p:cTn id="45" presetID="10" presetClass="entr" presetSubtype="0" fill="hold" grpId="0" nodeType="afterEffect">
                                  <p:stCondLst>
                                    <p:cond delay="100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2"/>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fade">
                                      <p:cBhvr>
                                        <p:cTn id="6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7" grpId="0" animBg="1"/>
      <p:bldP spid="8" grpId="0" animBg="1"/>
      <p:bldP spid="13" grpId="0" animBg="1"/>
      <p:bldP spid="14" grpId="0" animBg="1"/>
      <p:bldP spid="15" grpId="0" animBg="1"/>
      <p:bldP spid="16" grpId="0" animBg="1"/>
      <p:bldP spid="17" grpId="0" animBg="1"/>
      <p:bldP spid="18" grpId="0" animBg="1"/>
      <p:bldP spid="21" grpId="0" animBg="1"/>
      <p:bldP spid="22" grpId="0" animBg="1"/>
      <p:bldP spid="24" grpId="0" animBg="1"/>
    </p:bldLst>
  </p:timing>
</p:sld>
</file>

<file path=ppt/theme/theme1.xml><?xml version="1.0" encoding="utf-8"?>
<a:theme xmlns:a="http://schemas.openxmlformats.org/drawingml/2006/main" name="Layouter">
  <a:themeElements>
    <a:clrScheme name="Scouterna">
      <a:dk1>
        <a:sysClr val="windowText" lastClr="000000"/>
      </a:dk1>
      <a:lt1>
        <a:sysClr val="window" lastClr="FFFFFF"/>
      </a:lt1>
      <a:dk2>
        <a:srgbClr val="043963"/>
      </a:dk2>
      <a:lt2>
        <a:srgbClr val="EEECE1"/>
      </a:lt2>
      <a:accent1>
        <a:srgbClr val="7334A3"/>
      </a:accent1>
      <a:accent2>
        <a:srgbClr val="6DAD3A"/>
      </a:accent2>
      <a:accent3>
        <a:srgbClr val="4DA6B8"/>
      </a:accent3>
      <a:accent4>
        <a:srgbClr val="CA540F"/>
      </a:accent4>
      <a:accent5>
        <a:srgbClr val="B70054"/>
      </a:accent5>
      <a:accent6>
        <a:srgbClr val="E4E018"/>
      </a:accent6>
      <a:hlink>
        <a:srgbClr val="1085FF"/>
      </a:hlink>
      <a:folHlink>
        <a:srgbClr val="15518B"/>
      </a:folHlink>
    </a:clrScheme>
    <a:fontScheme name="Vink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Kapitelsid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22500</TotalTime>
  <Words>800</Words>
  <Application>Microsoft Office PowerPoint</Application>
  <PresentationFormat>Bildspel på skärmen (4:3)</PresentationFormat>
  <Paragraphs>81</Paragraphs>
  <Slides>11</Slides>
  <Notes>6</Notes>
  <HiddenSlides>0</HiddenSlides>
  <MMClips>0</MMClips>
  <ScaleCrop>false</ScaleCrop>
  <HeadingPairs>
    <vt:vector size="6" baseType="variant">
      <vt:variant>
        <vt:lpstr>Använt teckensnitt</vt:lpstr>
      </vt:variant>
      <vt:variant>
        <vt:i4>6</vt:i4>
      </vt:variant>
      <vt:variant>
        <vt:lpstr>Tema</vt:lpstr>
      </vt:variant>
      <vt:variant>
        <vt:i4>2</vt:i4>
      </vt:variant>
      <vt:variant>
        <vt:lpstr>Bildrubriker</vt:lpstr>
      </vt:variant>
      <vt:variant>
        <vt:i4>11</vt:i4>
      </vt:variant>
    </vt:vector>
  </HeadingPairs>
  <TitlesOfParts>
    <vt:vector size="19" baseType="lpstr">
      <vt:lpstr>Arial</vt:lpstr>
      <vt:lpstr>Calibri</vt:lpstr>
      <vt:lpstr>Franklin Gothic Book</vt:lpstr>
      <vt:lpstr>Franklin Gothic Medium</vt:lpstr>
      <vt:lpstr>Garamond</vt:lpstr>
      <vt:lpstr>Times New Roman</vt:lpstr>
      <vt:lpstr>Layouter</vt:lpstr>
      <vt:lpstr>Kapitelsida</vt:lpstr>
      <vt:lpstr>Scouting and the SDG:s</vt:lpstr>
      <vt:lpstr>Introduction and presentation</vt:lpstr>
      <vt:lpstr>What are the SDG:s and the 2030 agenda?</vt:lpstr>
      <vt:lpstr>What are the SDG:s and the 2030 agenda?</vt:lpstr>
      <vt:lpstr>What does it mean to work actively with the SDG:s?</vt:lpstr>
      <vt:lpstr>What are we doing today?</vt:lpstr>
      <vt:lpstr>What is on-going in your NSO?</vt:lpstr>
      <vt:lpstr>What are we doing today?</vt:lpstr>
      <vt:lpstr>What are we doing today?</vt:lpstr>
      <vt:lpstr>What are we doing today?</vt:lpstr>
      <vt:lpstr>What is on-going in your NSO?</vt:lpstr>
    </vt:vector>
  </TitlesOfParts>
  <Company>Lucky You Industries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Marie Sandin</dc:creator>
  <cp:lastModifiedBy>Vicci Friberg</cp:lastModifiedBy>
  <cp:revision>133</cp:revision>
  <dcterms:created xsi:type="dcterms:W3CDTF">2016-04-06T12:31:25Z</dcterms:created>
  <dcterms:modified xsi:type="dcterms:W3CDTF">2018-05-11T09:25:44Z</dcterms:modified>
</cp:coreProperties>
</file>