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notesMasterIdLst>
    <p:notesMasterId r:id="rId27"/>
  </p:notesMasterIdLst>
  <p:sldIdLst>
    <p:sldId id="256" r:id="rId2"/>
    <p:sldId id="258" r:id="rId3"/>
    <p:sldId id="262" r:id="rId4"/>
    <p:sldId id="263" r:id="rId5"/>
    <p:sldId id="270" r:id="rId6"/>
    <p:sldId id="264" r:id="rId7"/>
    <p:sldId id="259" r:id="rId8"/>
    <p:sldId id="260" r:id="rId9"/>
    <p:sldId id="265" r:id="rId10"/>
    <p:sldId id="281" r:id="rId11"/>
    <p:sldId id="282" r:id="rId12"/>
    <p:sldId id="271" r:id="rId13"/>
    <p:sldId id="272" r:id="rId14"/>
    <p:sldId id="273" r:id="rId15"/>
    <p:sldId id="277" r:id="rId16"/>
    <p:sldId id="278" r:id="rId17"/>
    <p:sldId id="283" r:id="rId18"/>
    <p:sldId id="284" r:id="rId19"/>
    <p:sldId id="279" r:id="rId20"/>
    <p:sldId id="280" r:id="rId21"/>
    <p:sldId id="266" r:id="rId22"/>
    <p:sldId id="267" r:id="rId23"/>
    <p:sldId id="276" r:id="rId24"/>
    <p:sldId id="269" r:id="rId25"/>
    <p:sldId id="261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D7A13F-57DC-426A-A45C-23EC790C255C}" type="doc">
      <dgm:prSet loTypeId="urn:microsoft.com/office/officeart/2005/8/layout/pyramid1" loCatId="pyramid" qsTypeId="urn:microsoft.com/office/officeart/2005/8/quickstyle/simple1#1" qsCatId="simple" csTypeId="urn:microsoft.com/office/officeart/2005/8/colors/accent1_2#1" csCatId="accent1" phldr="1"/>
      <dgm:spPr/>
    </dgm:pt>
    <dgm:pt modelId="{C976D4FE-462F-430A-BC7D-83423D1803E6}">
      <dgm:prSet phldrT="[Tekst]" custT="1"/>
      <dgm:spPr/>
      <dgm:t>
        <a:bodyPr/>
        <a:lstStyle/>
        <a:p>
          <a:r>
            <a:rPr lang="da-DK" sz="2000" dirty="0" err="1" smtClean="0"/>
            <a:t>Council</a:t>
          </a:r>
          <a:r>
            <a:rPr lang="da-DK" sz="2000" dirty="0" smtClean="0"/>
            <a:t> of Ministers</a:t>
          </a:r>
          <a:endParaRPr lang="da-DK" sz="2000" dirty="0"/>
        </a:p>
      </dgm:t>
    </dgm:pt>
    <dgm:pt modelId="{82E13241-765F-471F-A1F6-25348B0FEB23}" type="parTrans" cxnId="{5252E781-E273-4315-B90B-C8A6664B2769}">
      <dgm:prSet/>
      <dgm:spPr/>
      <dgm:t>
        <a:bodyPr/>
        <a:lstStyle/>
        <a:p>
          <a:endParaRPr lang="da-DK"/>
        </a:p>
      </dgm:t>
    </dgm:pt>
    <dgm:pt modelId="{7543400B-0C78-4874-B59B-E03515DAB72A}" type="sibTrans" cxnId="{5252E781-E273-4315-B90B-C8A6664B2769}">
      <dgm:prSet/>
      <dgm:spPr/>
      <dgm:t>
        <a:bodyPr/>
        <a:lstStyle/>
        <a:p>
          <a:endParaRPr lang="da-DK"/>
        </a:p>
      </dgm:t>
    </dgm:pt>
    <dgm:pt modelId="{B1EE2087-B61B-481D-A41F-B19AA341A1DE}">
      <dgm:prSet phldrT="[Tekst]"/>
      <dgm:spPr/>
      <dgm:t>
        <a:bodyPr/>
        <a:lstStyle/>
        <a:p>
          <a:r>
            <a:rPr lang="da-DK" dirty="0" smtClean="0"/>
            <a:t>European </a:t>
          </a:r>
          <a:r>
            <a:rPr lang="da-DK" dirty="0" err="1" smtClean="0"/>
            <a:t>Commission</a:t>
          </a:r>
          <a:endParaRPr lang="da-DK" dirty="0"/>
        </a:p>
      </dgm:t>
    </dgm:pt>
    <dgm:pt modelId="{A6461915-89A8-4887-A783-99671038ABCD}" type="parTrans" cxnId="{D486297B-D74E-4559-A9EE-DE1E99233C23}">
      <dgm:prSet/>
      <dgm:spPr/>
      <dgm:t>
        <a:bodyPr/>
        <a:lstStyle/>
        <a:p>
          <a:endParaRPr lang="da-DK"/>
        </a:p>
      </dgm:t>
    </dgm:pt>
    <dgm:pt modelId="{E8CD5CF9-E935-4751-A697-A591EF46E556}" type="sibTrans" cxnId="{D486297B-D74E-4559-A9EE-DE1E99233C23}">
      <dgm:prSet/>
      <dgm:spPr/>
      <dgm:t>
        <a:bodyPr/>
        <a:lstStyle/>
        <a:p>
          <a:endParaRPr lang="da-DK"/>
        </a:p>
      </dgm:t>
    </dgm:pt>
    <dgm:pt modelId="{D1EAE481-DB73-4284-AF24-95E2CA3CD650}">
      <dgm:prSet phldrT="[Tekst]"/>
      <dgm:spPr/>
      <dgm:t>
        <a:bodyPr/>
        <a:lstStyle/>
        <a:p>
          <a:r>
            <a:rPr lang="da-DK" dirty="0" smtClean="0"/>
            <a:t>European Parliament</a:t>
          </a:r>
          <a:endParaRPr lang="da-DK" dirty="0"/>
        </a:p>
      </dgm:t>
    </dgm:pt>
    <dgm:pt modelId="{2F75A925-C916-40EE-899A-F8F8D35989F8}" type="sibTrans" cxnId="{836D15C3-BA43-47BA-B19B-445AEA63B829}">
      <dgm:prSet/>
      <dgm:spPr/>
      <dgm:t>
        <a:bodyPr/>
        <a:lstStyle/>
        <a:p>
          <a:endParaRPr lang="da-DK"/>
        </a:p>
      </dgm:t>
    </dgm:pt>
    <dgm:pt modelId="{F70E296B-1292-4514-82D2-D896CCE8625D}" type="parTrans" cxnId="{836D15C3-BA43-47BA-B19B-445AEA63B829}">
      <dgm:prSet/>
      <dgm:spPr/>
      <dgm:t>
        <a:bodyPr/>
        <a:lstStyle/>
        <a:p>
          <a:endParaRPr lang="da-DK"/>
        </a:p>
      </dgm:t>
    </dgm:pt>
    <dgm:pt modelId="{D50A4932-BAF0-4DF9-B541-5D5D5A611753}" type="pres">
      <dgm:prSet presAssocID="{A6D7A13F-57DC-426A-A45C-23EC790C255C}" presName="Name0" presStyleCnt="0">
        <dgm:presLayoutVars>
          <dgm:dir/>
          <dgm:animLvl val="lvl"/>
          <dgm:resizeHandles val="exact"/>
        </dgm:presLayoutVars>
      </dgm:prSet>
      <dgm:spPr/>
    </dgm:pt>
    <dgm:pt modelId="{2E681C85-5E2F-412B-B8A2-4513721A37D6}" type="pres">
      <dgm:prSet presAssocID="{C976D4FE-462F-430A-BC7D-83423D1803E6}" presName="Name8" presStyleCnt="0"/>
      <dgm:spPr/>
    </dgm:pt>
    <dgm:pt modelId="{960B96D8-6873-4D89-839C-C03C593AAF60}" type="pres">
      <dgm:prSet presAssocID="{C976D4FE-462F-430A-BC7D-83423D1803E6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323BD9-CED5-4C04-9F12-8C21EE42080C}" type="pres">
      <dgm:prSet presAssocID="{C976D4FE-462F-430A-BC7D-83423D1803E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76CEE-C270-4EF4-BEAF-28281291E226}" type="pres">
      <dgm:prSet presAssocID="{B1EE2087-B61B-481D-A41F-B19AA341A1DE}" presName="Name8" presStyleCnt="0"/>
      <dgm:spPr/>
    </dgm:pt>
    <dgm:pt modelId="{4B83E4E8-6794-4B94-A9EB-C94A76FFB7DB}" type="pres">
      <dgm:prSet presAssocID="{B1EE2087-B61B-481D-A41F-B19AA341A1DE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9814DEC-6CCD-4BC9-B644-705BE3C4E0A6}" type="pres">
      <dgm:prSet presAssocID="{B1EE2087-B61B-481D-A41F-B19AA341A1D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A3E59E8-5FAD-4321-983C-8D326A5D3251}" type="pres">
      <dgm:prSet presAssocID="{D1EAE481-DB73-4284-AF24-95E2CA3CD650}" presName="Name8" presStyleCnt="0"/>
      <dgm:spPr/>
    </dgm:pt>
    <dgm:pt modelId="{FE5B9E6F-0FC2-40DD-8882-0B03C869E4E2}" type="pres">
      <dgm:prSet presAssocID="{D1EAE481-DB73-4284-AF24-95E2CA3CD650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1D6FE4D-756A-4ACB-A461-7F4086B59DA2}" type="pres">
      <dgm:prSet presAssocID="{D1EAE481-DB73-4284-AF24-95E2CA3CD65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D42CA185-47A9-7B4D-B2AD-61413C0E3459}" type="presOf" srcId="{B1EE2087-B61B-481D-A41F-B19AA341A1DE}" destId="{89814DEC-6CCD-4BC9-B644-705BE3C4E0A6}" srcOrd="1" destOrd="0" presId="urn:microsoft.com/office/officeart/2005/8/layout/pyramid1"/>
    <dgm:cxn modelId="{836D15C3-BA43-47BA-B19B-445AEA63B829}" srcId="{A6D7A13F-57DC-426A-A45C-23EC790C255C}" destId="{D1EAE481-DB73-4284-AF24-95E2CA3CD650}" srcOrd="2" destOrd="0" parTransId="{F70E296B-1292-4514-82D2-D896CCE8625D}" sibTransId="{2F75A925-C916-40EE-899A-F8F8D35989F8}"/>
    <dgm:cxn modelId="{D88DE863-B9F3-E14C-A097-FB025FED67A7}" type="presOf" srcId="{D1EAE481-DB73-4284-AF24-95E2CA3CD650}" destId="{D1D6FE4D-756A-4ACB-A461-7F4086B59DA2}" srcOrd="1" destOrd="0" presId="urn:microsoft.com/office/officeart/2005/8/layout/pyramid1"/>
    <dgm:cxn modelId="{FA4CDA2F-463A-3443-B1A0-07A94FF40A41}" type="presOf" srcId="{B1EE2087-B61B-481D-A41F-B19AA341A1DE}" destId="{4B83E4E8-6794-4B94-A9EB-C94A76FFB7DB}" srcOrd="0" destOrd="0" presId="urn:microsoft.com/office/officeart/2005/8/layout/pyramid1"/>
    <dgm:cxn modelId="{5175409F-0E10-3B43-BC0A-2F8F7EF1B781}" type="presOf" srcId="{A6D7A13F-57DC-426A-A45C-23EC790C255C}" destId="{D50A4932-BAF0-4DF9-B541-5D5D5A611753}" srcOrd="0" destOrd="0" presId="urn:microsoft.com/office/officeart/2005/8/layout/pyramid1"/>
    <dgm:cxn modelId="{21C4F4CF-C5C4-D547-952D-F89F5410B0DD}" type="presOf" srcId="{D1EAE481-DB73-4284-AF24-95E2CA3CD650}" destId="{FE5B9E6F-0FC2-40DD-8882-0B03C869E4E2}" srcOrd="0" destOrd="0" presId="urn:microsoft.com/office/officeart/2005/8/layout/pyramid1"/>
    <dgm:cxn modelId="{5252E781-E273-4315-B90B-C8A6664B2769}" srcId="{A6D7A13F-57DC-426A-A45C-23EC790C255C}" destId="{C976D4FE-462F-430A-BC7D-83423D1803E6}" srcOrd="0" destOrd="0" parTransId="{82E13241-765F-471F-A1F6-25348B0FEB23}" sibTransId="{7543400B-0C78-4874-B59B-E03515DAB72A}"/>
    <dgm:cxn modelId="{612318EF-097B-BF4A-A8D3-E655BA55522F}" type="presOf" srcId="{C976D4FE-462F-430A-BC7D-83423D1803E6}" destId="{960B96D8-6873-4D89-839C-C03C593AAF60}" srcOrd="0" destOrd="0" presId="urn:microsoft.com/office/officeart/2005/8/layout/pyramid1"/>
    <dgm:cxn modelId="{33476CC4-A85B-9B4A-9D34-A79851F9A518}" type="presOf" srcId="{C976D4FE-462F-430A-BC7D-83423D1803E6}" destId="{C9323BD9-CED5-4C04-9F12-8C21EE42080C}" srcOrd="1" destOrd="0" presId="urn:microsoft.com/office/officeart/2005/8/layout/pyramid1"/>
    <dgm:cxn modelId="{D486297B-D74E-4559-A9EE-DE1E99233C23}" srcId="{A6D7A13F-57DC-426A-A45C-23EC790C255C}" destId="{B1EE2087-B61B-481D-A41F-B19AA341A1DE}" srcOrd="1" destOrd="0" parTransId="{A6461915-89A8-4887-A783-99671038ABCD}" sibTransId="{E8CD5CF9-E935-4751-A697-A591EF46E556}"/>
    <dgm:cxn modelId="{372224D8-AA4A-224A-AD82-D5B14178BE63}" type="presParOf" srcId="{D50A4932-BAF0-4DF9-B541-5D5D5A611753}" destId="{2E681C85-5E2F-412B-B8A2-4513721A37D6}" srcOrd="0" destOrd="0" presId="urn:microsoft.com/office/officeart/2005/8/layout/pyramid1"/>
    <dgm:cxn modelId="{E9FC24FB-97DB-7F44-A310-8C09F2A84AE5}" type="presParOf" srcId="{2E681C85-5E2F-412B-B8A2-4513721A37D6}" destId="{960B96D8-6873-4D89-839C-C03C593AAF60}" srcOrd="0" destOrd="0" presId="urn:microsoft.com/office/officeart/2005/8/layout/pyramid1"/>
    <dgm:cxn modelId="{BE6C3DD3-256D-794F-AEB8-E9152B8CAD68}" type="presParOf" srcId="{2E681C85-5E2F-412B-B8A2-4513721A37D6}" destId="{C9323BD9-CED5-4C04-9F12-8C21EE42080C}" srcOrd="1" destOrd="0" presId="urn:microsoft.com/office/officeart/2005/8/layout/pyramid1"/>
    <dgm:cxn modelId="{2B298DF6-5B86-014A-A13E-5C8AF080E5BE}" type="presParOf" srcId="{D50A4932-BAF0-4DF9-B541-5D5D5A611753}" destId="{71976CEE-C270-4EF4-BEAF-28281291E226}" srcOrd="1" destOrd="0" presId="urn:microsoft.com/office/officeart/2005/8/layout/pyramid1"/>
    <dgm:cxn modelId="{A7F3F44D-5528-454F-9104-E21921C961CA}" type="presParOf" srcId="{71976CEE-C270-4EF4-BEAF-28281291E226}" destId="{4B83E4E8-6794-4B94-A9EB-C94A76FFB7DB}" srcOrd="0" destOrd="0" presId="urn:microsoft.com/office/officeart/2005/8/layout/pyramid1"/>
    <dgm:cxn modelId="{E6562B05-C658-474E-A9D3-A22BF35C19BA}" type="presParOf" srcId="{71976CEE-C270-4EF4-BEAF-28281291E226}" destId="{89814DEC-6CCD-4BC9-B644-705BE3C4E0A6}" srcOrd="1" destOrd="0" presId="urn:microsoft.com/office/officeart/2005/8/layout/pyramid1"/>
    <dgm:cxn modelId="{7019BD05-B606-5C47-84B7-7457ACF2A4F5}" type="presParOf" srcId="{D50A4932-BAF0-4DF9-B541-5D5D5A611753}" destId="{7A3E59E8-5FAD-4321-983C-8D326A5D3251}" srcOrd="2" destOrd="0" presId="urn:microsoft.com/office/officeart/2005/8/layout/pyramid1"/>
    <dgm:cxn modelId="{62BA5C92-0D11-A544-BB36-5F27323ACE62}" type="presParOf" srcId="{7A3E59E8-5FAD-4321-983C-8D326A5D3251}" destId="{FE5B9E6F-0FC2-40DD-8882-0B03C869E4E2}" srcOrd="0" destOrd="0" presId="urn:microsoft.com/office/officeart/2005/8/layout/pyramid1"/>
    <dgm:cxn modelId="{1524352D-0C43-CC4C-B2B2-FA44C7EC64FF}" type="presParOf" srcId="{7A3E59E8-5FAD-4321-983C-8D326A5D3251}" destId="{D1D6FE4D-756A-4ACB-A461-7F4086B59DA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0B96D8-6873-4D89-839C-C03C593AAF60}">
      <dsp:nvSpPr>
        <dsp:cNvPr id="0" name=""/>
        <dsp:cNvSpPr/>
      </dsp:nvSpPr>
      <dsp:spPr>
        <a:xfrm>
          <a:off x="1563691" y="0"/>
          <a:ext cx="1563691" cy="1248837"/>
        </a:xfrm>
        <a:prstGeom prst="trapezoid">
          <a:avLst>
            <a:gd name="adj" fmla="val 6260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dirty="0" err="1" smtClean="0"/>
            <a:t>Council</a:t>
          </a:r>
          <a:r>
            <a:rPr lang="da-DK" sz="2000" kern="1200" dirty="0" smtClean="0"/>
            <a:t> of Ministers</a:t>
          </a:r>
          <a:endParaRPr lang="da-DK" sz="2000" kern="1200" dirty="0"/>
        </a:p>
      </dsp:txBody>
      <dsp:txXfrm>
        <a:off x="1563691" y="0"/>
        <a:ext cx="1563691" cy="1248837"/>
      </dsp:txXfrm>
    </dsp:sp>
    <dsp:sp modelId="{4B83E4E8-6794-4B94-A9EB-C94A76FFB7DB}">
      <dsp:nvSpPr>
        <dsp:cNvPr id="0" name=""/>
        <dsp:cNvSpPr/>
      </dsp:nvSpPr>
      <dsp:spPr>
        <a:xfrm>
          <a:off x="781845" y="1248837"/>
          <a:ext cx="3127382" cy="1248837"/>
        </a:xfrm>
        <a:prstGeom prst="trapezoid">
          <a:avLst>
            <a:gd name="adj" fmla="val 6260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000" kern="1200" dirty="0" smtClean="0"/>
            <a:t>European </a:t>
          </a:r>
          <a:r>
            <a:rPr lang="da-DK" sz="3000" kern="1200" dirty="0" err="1" smtClean="0"/>
            <a:t>Commission</a:t>
          </a:r>
          <a:endParaRPr lang="da-DK" sz="3000" kern="1200" dirty="0"/>
        </a:p>
      </dsp:txBody>
      <dsp:txXfrm>
        <a:off x="1329137" y="1248837"/>
        <a:ext cx="2032798" cy="1248837"/>
      </dsp:txXfrm>
    </dsp:sp>
    <dsp:sp modelId="{FE5B9E6F-0FC2-40DD-8882-0B03C869E4E2}">
      <dsp:nvSpPr>
        <dsp:cNvPr id="0" name=""/>
        <dsp:cNvSpPr/>
      </dsp:nvSpPr>
      <dsp:spPr>
        <a:xfrm>
          <a:off x="0" y="2497674"/>
          <a:ext cx="4691073" cy="1248837"/>
        </a:xfrm>
        <a:prstGeom prst="trapezoid">
          <a:avLst>
            <a:gd name="adj" fmla="val 6260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000" kern="1200" dirty="0" smtClean="0"/>
            <a:t>European Parliament</a:t>
          </a:r>
          <a:endParaRPr lang="da-DK" sz="3000" kern="1200" dirty="0"/>
        </a:p>
      </dsp:txBody>
      <dsp:txXfrm>
        <a:off x="820937" y="2497674"/>
        <a:ext cx="3049198" cy="1248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EE66C-9175-714B-9521-8C90872B833E}" type="datetimeFigureOut">
              <a:rPr lang="en-US" smtClean="0"/>
              <a:t>11/05/18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F27B9-1EB1-244D-BCA7-B1D49A349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6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Who am I?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Who are you?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What are we going to talk about today?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F27B9-1EB1-244D-BCA7-B1D49A349F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858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DB6EBA-8565-4665-BDE4-EFA58776E44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i-FI" dirty="0" err="1" smtClean="0"/>
              <a:t>Youth</a:t>
            </a:r>
            <a:r>
              <a:rPr lang="fi-FI" dirty="0" smtClean="0"/>
              <a:t> Rights</a:t>
            </a:r>
          </a:p>
          <a:p>
            <a:r>
              <a:rPr lang="fi-FI" dirty="0" err="1" smtClean="0"/>
              <a:t>Strong</a:t>
            </a:r>
            <a:r>
              <a:rPr lang="fi-FI" dirty="0" smtClean="0"/>
              <a:t> </a:t>
            </a:r>
            <a:r>
              <a:rPr lang="fi-FI" dirty="0" err="1" smtClean="0"/>
              <a:t>Youth</a:t>
            </a:r>
            <a:r>
              <a:rPr lang="fi-FI" dirty="0" smtClean="0"/>
              <a:t> </a:t>
            </a:r>
            <a:r>
              <a:rPr lang="fi-FI" dirty="0" err="1" smtClean="0"/>
              <a:t>Organisations</a:t>
            </a:r>
            <a:endParaRPr lang="fi-FI" dirty="0" smtClean="0"/>
          </a:p>
          <a:p>
            <a:r>
              <a:rPr lang="fi-FI" dirty="0" err="1" smtClean="0"/>
              <a:t>Sustainable</a:t>
            </a:r>
            <a:r>
              <a:rPr lang="fi-FI" dirty="0" smtClean="0"/>
              <a:t> </a:t>
            </a:r>
            <a:r>
              <a:rPr lang="fi-FI" dirty="0" err="1" smtClean="0"/>
              <a:t>Development</a:t>
            </a:r>
            <a:endParaRPr lang="fi-FI" dirty="0" smtClean="0"/>
          </a:p>
          <a:p>
            <a:r>
              <a:rPr lang="fi-FI" dirty="0" smtClean="0"/>
              <a:t>Social and </a:t>
            </a:r>
            <a:r>
              <a:rPr lang="fi-FI" dirty="0" err="1" smtClean="0"/>
              <a:t>Economic</a:t>
            </a:r>
            <a:r>
              <a:rPr lang="fi-FI" dirty="0" smtClean="0"/>
              <a:t> </a:t>
            </a:r>
            <a:r>
              <a:rPr lang="fi-FI" dirty="0" err="1" smtClean="0"/>
              <a:t>Inclusion</a:t>
            </a:r>
            <a:endParaRPr lang="fi-FI" dirty="0" smtClean="0"/>
          </a:p>
          <a:p>
            <a:r>
              <a:rPr lang="fi-FI" dirty="0" err="1" smtClean="0"/>
              <a:t>Participation</a:t>
            </a:r>
            <a:endParaRPr lang="fi-FI" dirty="0" smtClean="0"/>
          </a:p>
          <a:p>
            <a:endParaRPr lang="fi-FI" dirty="0" smtClean="0"/>
          </a:p>
          <a:p>
            <a:pPr eaLnBrk="1" hangingPunct="1"/>
            <a:r>
              <a:rPr lang="de-DE" dirty="0" err="1" smtClean="0"/>
              <a:t>How</a:t>
            </a:r>
            <a:r>
              <a:rPr lang="de-DE" baseline="0" dirty="0" smtClean="0"/>
              <a:t>? =&gt; </a:t>
            </a:r>
            <a:r>
              <a:rPr lang="de-DE" dirty="0" err="1" smtClean="0"/>
              <a:t>Three</a:t>
            </a:r>
            <a:r>
              <a:rPr lang="de-DE" dirty="0" smtClean="0"/>
              <a:t>-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way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influence</a:t>
            </a:r>
            <a:endParaRPr lang="de-DE" baseline="0" dirty="0" smtClean="0"/>
          </a:p>
          <a:p>
            <a:pPr marL="171450" indent="-171450" eaLnBrk="1" hangingPunct="1">
              <a:buFontTx/>
              <a:buChar char="-"/>
            </a:pPr>
            <a:r>
              <a:rPr lang="de-DE" baseline="0" dirty="0" smtClean="0"/>
              <a:t>Through national </a:t>
            </a:r>
            <a:r>
              <a:rPr lang="de-DE" baseline="0" dirty="0" err="1" smtClean="0"/>
              <a:t>youth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councils</a:t>
            </a:r>
            <a:r>
              <a:rPr lang="de-DE" baseline="0" dirty="0" smtClean="0"/>
              <a:t> (</a:t>
            </a:r>
            <a:r>
              <a:rPr lang="de-DE" baseline="0" dirty="0" err="1" smtClean="0"/>
              <a:t>actions</a:t>
            </a:r>
            <a:r>
              <a:rPr lang="de-DE" baseline="0" dirty="0" smtClean="0"/>
              <a:t> in national </a:t>
            </a:r>
            <a:r>
              <a:rPr lang="de-DE" baseline="0" dirty="0" err="1" smtClean="0"/>
              <a:t>capitals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pressure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towarsd</a:t>
            </a:r>
            <a:r>
              <a:rPr lang="de-DE" baseline="0" dirty="0" smtClean="0"/>
              <a:t> national </a:t>
            </a:r>
            <a:r>
              <a:rPr lang="de-DE" baseline="0" dirty="0" err="1" smtClean="0"/>
              <a:t>decision-makers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influence</a:t>
            </a:r>
            <a:r>
              <a:rPr lang="de-DE" baseline="0" dirty="0" smtClean="0"/>
              <a:t> in YFJ...)</a:t>
            </a:r>
          </a:p>
          <a:p>
            <a:pPr marL="171450" indent="-171450" eaLnBrk="1" hangingPunct="1">
              <a:buFontTx/>
              <a:buChar char="-"/>
            </a:pPr>
            <a:r>
              <a:rPr lang="de-DE" baseline="0" dirty="0" smtClean="0"/>
              <a:t>Through European Youth Forum (</a:t>
            </a:r>
            <a:r>
              <a:rPr lang="de-DE" baseline="0" dirty="0" err="1" smtClean="0"/>
              <a:t>joint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advocacy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campaigns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visibility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events</a:t>
            </a:r>
            <a:r>
              <a:rPr lang="de-DE" baseline="0" dirty="0" smtClean="0"/>
              <a:t>...)</a:t>
            </a:r>
          </a:p>
          <a:p>
            <a:pPr marL="171450" indent="-171450" eaLnBrk="1" hangingPunct="1">
              <a:buFontTx/>
              <a:buChar char="-"/>
            </a:pPr>
            <a:r>
              <a:rPr lang="de-DE" baseline="0" dirty="0" smtClean="0"/>
              <a:t>Through </a:t>
            </a:r>
            <a:r>
              <a:rPr lang="de-DE" baseline="0" dirty="0" err="1" smtClean="0"/>
              <a:t>direct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lobbying</a:t>
            </a:r>
            <a:r>
              <a:rPr lang="de-DE" baseline="0" dirty="0" smtClean="0"/>
              <a:t> (MEP intra-group, </a:t>
            </a:r>
            <a:r>
              <a:rPr lang="de-DE" baseline="0" dirty="0" err="1" smtClean="0"/>
              <a:t>visits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events</a:t>
            </a:r>
            <a:r>
              <a:rPr lang="de-DE" baseline="0" dirty="0" smtClean="0"/>
              <a:t>...)</a:t>
            </a:r>
          </a:p>
          <a:p>
            <a:endParaRPr lang="fi-FI" dirty="0" smtClean="0"/>
          </a:p>
          <a:p>
            <a:pPr eaLnBrk="1" hangingPunct="1"/>
            <a:endParaRPr lang="da-DK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B7DC09-60B4-4ABF-AEBC-C26B5A4D8B6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a-DK" u="sng" dirty="0" err="1" smtClean="0"/>
              <a:t>Council</a:t>
            </a:r>
            <a:r>
              <a:rPr lang="da-DK" u="sng" dirty="0" smtClean="0"/>
              <a:t> of the EU: </a:t>
            </a:r>
          </a:p>
          <a:p>
            <a:pPr algn="just" eaLnBrk="1" hangingPunct="1">
              <a:buFontTx/>
              <a:buChar char="-"/>
            </a:pPr>
            <a:r>
              <a:rPr lang="en-GB" sz="1200" dirty="0" smtClean="0"/>
              <a:t>Proposes policy areas;</a:t>
            </a:r>
          </a:p>
          <a:p>
            <a:pPr algn="just" eaLnBrk="1" hangingPunct="1">
              <a:buFontTx/>
              <a:buChar char="-"/>
            </a:pPr>
            <a:endParaRPr lang="en-GB" sz="1200" dirty="0" smtClean="0"/>
          </a:p>
          <a:p>
            <a:pPr algn="just" eaLnBrk="1" hangingPunct="1">
              <a:buFontTx/>
              <a:buChar char="-"/>
            </a:pPr>
            <a:r>
              <a:rPr lang="en-GB" sz="1200" dirty="0" smtClean="0"/>
              <a:t>Passes legislation – </a:t>
            </a:r>
            <a:r>
              <a:rPr lang="en-GB" sz="1200" dirty="0" err="1" smtClean="0"/>
              <a:t>codecision</a:t>
            </a:r>
            <a:r>
              <a:rPr lang="en-GB" sz="1200" dirty="0" smtClean="0"/>
              <a:t> with the European Parliament;</a:t>
            </a:r>
          </a:p>
          <a:p>
            <a:pPr algn="just" eaLnBrk="1" hangingPunct="1">
              <a:buFontTx/>
              <a:buChar char="-"/>
            </a:pPr>
            <a:endParaRPr lang="en-GB" sz="1200" dirty="0" smtClean="0"/>
          </a:p>
          <a:p>
            <a:pPr algn="just" eaLnBrk="1" hangingPunct="1">
              <a:buFontTx/>
              <a:buChar char="-"/>
            </a:pPr>
            <a:r>
              <a:rPr lang="en-GB" sz="1200" dirty="0" smtClean="0"/>
              <a:t>Co-ordinates the broad economic policies of the member states;</a:t>
            </a:r>
          </a:p>
          <a:p>
            <a:pPr algn="just" eaLnBrk="1" hangingPunct="1">
              <a:buFontTx/>
              <a:buChar char="-"/>
            </a:pPr>
            <a:endParaRPr lang="en-GB" sz="1200" dirty="0" smtClean="0"/>
          </a:p>
          <a:p>
            <a:pPr algn="just" eaLnBrk="1" hangingPunct="1">
              <a:buFontTx/>
              <a:buChar char="-"/>
            </a:pPr>
            <a:r>
              <a:rPr lang="en-GB" sz="1200" dirty="0" smtClean="0"/>
              <a:t>Defines and implements EU’s common foreign and security policy, based on guidelines set by the European Council</a:t>
            </a:r>
          </a:p>
          <a:p>
            <a:pPr algn="just" eaLnBrk="1" hangingPunct="1">
              <a:buFontTx/>
              <a:buChar char="-"/>
            </a:pPr>
            <a:endParaRPr lang="en-GB" sz="1200" dirty="0" smtClean="0"/>
          </a:p>
          <a:p>
            <a:pPr algn="just" eaLnBrk="1" hangingPunct="1">
              <a:buFontTx/>
              <a:buChar char="-"/>
            </a:pPr>
            <a:r>
              <a:rPr lang="en-GB" sz="1200" dirty="0" smtClean="0"/>
              <a:t>Negotiates the EU’s budget, jointly with the European Parliament</a:t>
            </a:r>
            <a:endParaRPr lang="en-GB" sz="1100" dirty="0" smtClean="0"/>
          </a:p>
          <a:p>
            <a:pPr eaLnBrk="1" hangingPunct="1"/>
            <a:endParaRPr lang="da-DK" u="sng" dirty="0" smtClean="0"/>
          </a:p>
          <a:p>
            <a:pPr eaLnBrk="1" hangingPunct="1"/>
            <a:endParaRPr lang="da-DK" u="sng" dirty="0" smtClean="0"/>
          </a:p>
          <a:p>
            <a:pPr eaLnBrk="1" hangingPunct="1"/>
            <a:r>
              <a:rPr lang="da-DK" u="sng" dirty="0" smtClean="0"/>
              <a:t>European</a:t>
            </a:r>
            <a:r>
              <a:rPr lang="da-DK" u="sng" baseline="0" dirty="0" smtClean="0"/>
              <a:t> </a:t>
            </a:r>
            <a:r>
              <a:rPr lang="da-DK" u="sng" baseline="0" dirty="0" err="1" smtClean="0"/>
              <a:t>Council</a:t>
            </a:r>
            <a:r>
              <a:rPr lang="da-DK" u="sng" baseline="0" dirty="0" smtClean="0"/>
              <a:t>: </a:t>
            </a:r>
          </a:p>
          <a:p>
            <a:r>
              <a:rPr lang="fr-BE" sz="1200" dirty="0" smtClean="0"/>
              <a:t>Highest political body of the European Union</a:t>
            </a:r>
          </a:p>
          <a:p>
            <a:r>
              <a:rPr lang="fr-BE" sz="1200" dirty="0" smtClean="0"/>
              <a:t>Heads of States or Governments of EU member states and President of the EC</a:t>
            </a:r>
          </a:p>
          <a:p>
            <a:r>
              <a:rPr lang="fr-BE" sz="1200" dirty="0" smtClean="0"/>
              <a:t>Chaired by the President of the European Council</a:t>
            </a:r>
          </a:p>
          <a:p>
            <a:r>
              <a:rPr lang="fr-BE" sz="1200" dirty="0" smtClean="0"/>
              <a:t>Defines general political </a:t>
            </a:r>
          </a:p>
          <a:p>
            <a:pPr>
              <a:buFontTx/>
              <a:buNone/>
            </a:pPr>
            <a:r>
              <a:rPr lang="fr-BE" sz="1200" dirty="0" smtClean="0"/>
              <a:t>    guidelines of the EU</a:t>
            </a:r>
            <a:endParaRPr lang="en-US" sz="1200" dirty="0" smtClean="0"/>
          </a:p>
          <a:p>
            <a:pPr eaLnBrk="1" hangingPunct="1"/>
            <a:endParaRPr lang="da-DK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which point of the policy-making process we intervene? </a:t>
            </a:r>
          </a:p>
          <a:p>
            <a:r>
              <a:rPr lang="en-US" dirty="0" smtClean="0"/>
              <a:t>Whom we have most chances to influence at which stage?</a:t>
            </a:r>
          </a:p>
          <a:p>
            <a:r>
              <a:rPr lang="en-US" dirty="0" smtClean="0"/>
              <a:t>Which tools we are better at?</a:t>
            </a:r>
          </a:p>
          <a:p>
            <a:r>
              <a:rPr lang="en-US" dirty="0" smtClean="0"/>
              <a:t>Set up realistic goals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F27B9-1EB1-244D-BCA7-B1D49A349F5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28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D85172-180E-478B-81F5-D7E8E668F8C0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F27B9-1EB1-244D-BCA7-B1D49A349F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77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Together they represent</a:t>
            </a:r>
            <a:r>
              <a:rPr lang="en-US" baseline="0" dirty="0" smtClean="0"/>
              <a:t> several hundred youth </a:t>
            </a:r>
            <a:r>
              <a:rPr lang="en-US" baseline="0" dirty="0" err="1" smtClean="0"/>
              <a:t>organisations</a:t>
            </a:r>
            <a:r>
              <a:rPr lang="en-US" baseline="0" dirty="0" smtClean="0"/>
              <a:t> and millions of young people in all the Nordic countries </a:t>
            </a:r>
          </a:p>
          <a:p>
            <a:r>
              <a:rPr lang="en-US" baseline="0" dirty="0" smtClean="0"/>
              <a:t>From school student unions, to religious, minorities, to scouting, party political </a:t>
            </a:r>
            <a:r>
              <a:rPr lang="en-US" baseline="0" dirty="0" err="1" smtClean="0"/>
              <a:t>organisations</a:t>
            </a:r>
            <a:r>
              <a:rPr lang="en-US" baseline="0" dirty="0" smtClean="0"/>
              <a:t> etc. </a:t>
            </a:r>
          </a:p>
          <a:p>
            <a:r>
              <a:rPr lang="en-US" baseline="0" dirty="0" smtClean="0"/>
              <a:t>They are umbrella </a:t>
            </a:r>
            <a:r>
              <a:rPr lang="en-US" baseline="0" dirty="0" err="1" smtClean="0"/>
              <a:t>organisations</a:t>
            </a:r>
            <a:r>
              <a:rPr lang="en-US" baseline="0" dirty="0" smtClean="0"/>
              <a:t> working for enhancing youth participation and engagement in civil society and democracy.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F27B9-1EB1-244D-BCA7-B1D49A349F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73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 from different countries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F27B9-1EB1-244D-BCA7-B1D49A349F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08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Finnish examples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F27B9-1EB1-244D-BCA7-B1D49A349F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99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 a bigger organizational</a:t>
            </a:r>
            <a:r>
              <a:rPr lang="en-US" baseline="0" dirty="0" smtClean="0"/>
              <a:t> scale partnerships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F27B9-1EB1-244D-BCA7-B1D49A349F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42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16.35-16.50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F27B9-1EB1-244D-BCA7-B1D49A349F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65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 smtClean="0"/>
              <a:t>As an educational movement, we are non-political in the sense that we are not involved in the struggle for power which is the subject-matter of politics.</a:t>
            </a:r>
          </a:p>
          <a:p>
            <a:r>
              <a:rPr lang="en-GB" noProof="0" dirty="0" smtClean="0"/>
              <a:t>As a social force, Scouting must not be identified with political parties, this does not, however, mean that Scouting is completely divorced from socio-political realities.</a:t>
            </a:r>
          </a:p>
          <a:p>
            <a:r>
              <a:rPr lang="en-GB" noProof="0" dirty="0" smtClean="0"/>
              <a:t>The Scout movement in itself is a social reality and aims to help young people to develop as responsible individuals and members of society. This civic education cannot take place in </a:t>
            </a:r>
            <a:r>
              <a:rPr lang="en-GB" noProof="0" dirty="0" err="1" smtClean="0"/>
              <a:t>vaccum</a:t>
            </a:r>
            <a:r>
              <a:rPr lang="en-GB" noProof="0" dirty="0" smtClean="0"/>
              <a:t>, and the movement must be able to defend the values it </a:t>
            </a:r>
            <a:r>
              <a:rPr lang="en-GB" noProof="0" dirty="0" err="1" smtClean="0"/>
              <a:t>stads</a:t>
            </a:r>
            <a:r>
              <a:rPr lang="en-GB" noProof="0" dirty="0" smtClean="0"/>
              <a:t> for and to create the best possible conditions for the type of education it advocates.  </a:t>
            </a:r>
          </a:p>
          <a:p>
            <a:endParaRPr lang="en-GB" noProof="0" dirty="0" smtClean="0"/>
          </a:p>
          <a:p>
            <a:r>
              <a:rPr lang="en-GB" noProof="0" dirty="0" smtClean="0">
                <a:solidFill>
                  <a:srgbClr val="FF0000"/>
                </a:solidFill>
              </a:rPr>
              <a:t>We can support an idea without supporting an ideology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F27B9-1EB1-244D-BCA7-B1D49A349F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325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INFLUENCE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F27B9-1EB1-244D-BCA7-B1D49A349F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47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970C-D448-1A48-AAD2-2561430627A2}" type="datetimeFigureOut">
              <a:rPr lang="en-US" smtClean="0"/>
              <a:t>11/05/18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E0A5-96D7-B44E-B99F-1A46AC6377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970C-D448-1A48-AAD2-2561430627A2}" type="datetimeFigureOut">
              <a:rPr lang="en-US" smtClean="0"/>
              <a:t>11/05/18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E0A5-96D7-B44E-B99F-1A46AC6377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970C-D448-1A48-AAD2-2561430627A2}" type="datetimeFigureOut">
              <a:rPr lang="en-US" smtClean="0"/>
              <a:t>11/05/18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E0A5-96D7-B44E-B99F-1A46AC63770B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970C-D448-1A48-AAD2-2561430627A2}" type="datetimeFigureOut">
              <a:rPr lang="en-US" smtClean="0"/>
              <a:t>11/05/18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E0A5-96D7-B44E-B99F-1A46AC63770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a-D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970C-D448-1A48-AAD2-2561430627A2}" type="datetimeFigureOut">
              <a:rPr lang="en-US" smtClean="0"/>
              <a:t>11/05/18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E0A5-96D7-B44E-B99F-1A46AC6377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970C-D448-1A48-AAD2-2561430627A2}" type="datetimeFigureOut">
              <a:rPr lang="en-US" smtClean="0"/>
              <a:t>11/05/18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E0A5-96D7-B44E-B99F-1A46AC63770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970C-D448-1A48-AAD2-2561430627A2}" type="datetimeFigureOut">
              <a:rPr lang="en-US" smtClean="0"/>
              <a:t>11/05/18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E0A5-96D7-B44E-B99F-1A46AC6377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970C-D448-1A48-AAD2-2561430627A2}" type="datetimeFigureOut">
              <a:rPr lang="en-US" smtClean="0"/>
              <a:t>11/05/18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E0A5-96D7-B44E-B99F-1A46AC6377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970C-D448-1A48-AAD2-2561430627A2}" type="datetimeFigureOut">
              <a:rPr lang="en-US" smtClean="0"/>
              <a:t>11/05/18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E0A5-96D7-B44E-B99F-1A46AC6377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970C-D448-1A48-AAD2-2561430627A2}" type="datetimeFigureOut">
              <a:rPr lang="en-US" smtClean="0"/>
              <a:t>11/05/18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E0A5-96D7-B44E-B99F-1A46AC63770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970C-D448-1A48-AAD2-2561430627A2}" type="datetimeFigureOut">
              <a:rPr lang="en-US" smtClean="0"/>
              <a:t>11/05/18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E0A5-96D7-B44E-B99F-1A46AC63770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491970C-D448-1A48-AAD2-2561430627A2}" type="datetimeFigureOut">
              <a:rPr lang="en-US" smtClean="0"/>
              <a:t>11/05/18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5BAE0A5-96D7-B44E-B99F-1A46AC63770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en.wikipedia.org/w/index.php?title=Representative_body&amp;action=edit&amp;redlink=1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Role of Scouting and Guiding in youth policy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48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Policies that </a:t>
            </a:r>
            <a:r>
              <a:rPr lang="en-US" dirty="0" smtClean="0"/>
              <a:t>affect our </a:t>
            </a:r>
            <a:r>
              <a:rPr lang="en-US" dirty="0"/>
              <a:t>mission</a:t>
            </a:r>
          </a:p>
          <a:p>
            <a:r>
              <a:rPr lang="en-US" dirty="0"/>
              <a:t>Policies that </a:t>
            </a:r>
            <a:r>
              <a:rPr lang="en-US" dirty="0" smtClean="0"/>
              <a:t>affect </a:t>
            </a:r>
            <a:r>
              <a:rPr lang="en-US" dirty="0"/>
              <a:t>the development of the educational method</a:t>
            </a:r>
          </a:p>
          <a:p>
            <a:r>
              <a:rPr lang="en-US" dirty="0"/>
              <a:t>Policies that affect strategy and growth of the NSO/MO WOSM/WAGGGS</a:t>
            </a:r>
          </a:p>
          <a:p>
            <a:r>
              <a:rPr lang="en-US" dirty="0"/>
              <a:t>Policies that </a:t>
            </a:r>
            <a:r>
              <a:rPr lang="en-US" dirty="0" smtClean="0"/>
              <a:t>directly affect our </a:t>
            </a:r>
            <a:r>
              <a:rPr lang="en-US" dirty="0"/>
              <a:t>members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want to influence?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784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Decision Makers </a:t>
            </a:r>
            <a:r>
              <a:rPr lang="en-US" dirty="0"/>
              <a:t>(people who make the actual decisions on the policies)</a:t>
            </a:r>
          </a:p>
          <a:p>
            <a:r>
              <a:rPr lang="en-US" b="1" dirty="0"/>
              <a:t>Influencers</a:t>
            </a:r>
            <a:r>
              <a:rPr lang="en-US" dirty="0"/>
              <a:t> (people who are not formally taking the decision but influence that)</a:t>
            </a:r>
          </a:p>
          <a:p>
            <a:r>
              <a:rPr lang="en-US" b="1" dirty="0"/>
              <a:t>Experts</a:t>
            </a:r>
            <a:r>
              <a:rPr lang="en-US" dirty="0"/>
              <a:t> (people that lay down the ground for the policy to be drafted)</a:t>
            </a:r>
          </a:p>
          <a:p>
            <a:r>
              <a:rPr lang="en-US" b="1" dirty="0"/>
              <a:t>Stakeholders</a:t>
            </a:r>
            <a:r>
              <a:rPr lang="en-US" dirty="0"/>
              <a:t> (people that have a say or have a broader interest in the policy)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do we want to influence?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738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European Youth Forum (YFJ) </a:t>
            </a:r>
          </a:p>
          <a:p>
            <a:endParaRPr lang="en-US" dirty="0" smtClean="0"/>
          </a:p>
          <a:p>
            <a:r>
              <a:rPr lang="en-US" dirty="0" smtClean="0"/>
              <a:t>European Union </a:t>
            </a:r>
          </a:p>
          <a:p>
            <a:endParaRPr lang="en-US" dirty="0" smtClean="0"/>
          </a:p>
          <a:p>
            <a:r>
              <a:rPr lang="en-US" dirty="0" smtClean="0"/>
              <a:t>Council of Europe</a:t>
            </a:r>
          </a:p>
          <a:p>
            <a:endParaRPr lang="en-US" dirty="0" smtClean="0"/>
          </a:p>
          <a:p>
            <a:r>
              <a:rPr lang="en-US" dirty="0" smtClean="0"/>
              <a:t>United Nations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stakeholders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594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000" dirty="0"/>
              <a:t>The voice of Young People in Europe:</a:t>
            </a:r>
          </a:p>
          <a:p>
            <a:pPr marL="990600" lvl="1" indent="-533400" algn="just">
              <a:buFontTx/>
              <a:buAutoNum type="arabicPeriod"/>
            </a:pPr>
            <a:r>
              <a:rPr lang="en-GB" sz="1600" dirty="0">
                <a:latin typeface="Trebuchet MS" pitchFamily="34" charset="0"/>
              </a:rPr>
              <a:t>To empower young people to participate actively in the shaping of Europe and the societies in which they live.</a:t>
            </a:r>
          </a:p>
          <a:p>
            <a:pPr marL="990600" lvl="1" indent="-533400">
              <a:buFontTx/>
              <a:buAutoNum type="arabicPeriod"/>
            </a:pPr>
            <a:r>
              <a:rPr lang="en-GB" sz="1600" dirty="0">
                <a:latin typeface="Trebuchet MS" pitchFamily="34" charset="0"/>
              </a:rPr>
              <a:t>To improve the living conditions of young people as European citizens in today</a:t>
            </a:r>
            <a:r>
              <a:rPr lang="en-GB" sz="1600" dirty="0"/>
              <a:t>’</a:t>
            </a:r>
            <a:r>
              <a:rPr lang="en-GB" sz="1600" dirty="0">
                <a:latin typeface="Trebuchet MS" pitchFamily="34" charset="0"/>
              </a:rPr>
              <a:t>s world</a:t>
            </a:r>
            <a:r>
              <a:rPr lang="en-GB" sz="1600" dirty="0"/>
              <a:t>;</a:t>
            </a:r>
            <a:endParaRPr lang="en-GB" sz="1800" dirty="0"/>
          </a:p>
          <a:p>
            <a:pPr marL="609600" indent="-609600" algn="just">
              <a:buFontTx/>
              <a:buChar char="-"/>
            </a:pPr>
            <a:r>
              <a:rPr lang="en-GB" sz="2000" dirty="0"/>
              <a:t>Platform of member organisations, INGYO and NYCs;</a:t>
            </a:r>
          </a:p>
          <a:p>
            <a:pPr marL="609600" indent="-609600" algn="just">
              <a:buFontTx/>
              <a:buChar char="-"/>
            </a:pPr>
            <a:r>
              <a:rPr lang="en-GB" sz="2000" dirty="0" smtClean="0"/>
              <a:t>More than 104 members representing youth from all over Europe – all </a:t>
            </a:r>
            <a:r>
              <a:rPr lang="en-GB" sz="2000" dirty="0"/>
              <a:t>N</a:t>
            </a:r>
            <a:r>
              <a:rPr lang="en-GB" sz="2000" dirty="0" smtClean="0"/>
              <a:t>ordic NYCs, WOSM and WAGGGS are members</a:t>
            </a:r>
            <a:endParaRPr lang="en-GB" sz="2000" dirty="0"/>
          </a:p>
          <a:p>
            <a:r>
              <a:rPr lang="en-US" dirty="0" smtClean="0"/>
              <a:t>One of our main partners in advocating for youth policy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Youth Forum (YFJ)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68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Pladsholder til dato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fr-BE" i="1" dirty="0" smtClean="0">
                <a:latin typeface="Verdana" pitchFamily="34" charset="0"/>
              </a:rPr>
              <a:t>Introduction to EU institutions</a:t>
            </a:r>
          </a:p>
          <a:p>
            <a:r>
              <a:rPr lang="fr-BE" dirty="0" smtClean="0"/>
              <a:t>Network Meeting 15-17 </a:t>
            </a:r>
            <a:r>
              <a:rPr lang="fr-BE" dirty="0"/>
              <a:t>February 2013 Vienna, </a:t>
            </a:r>
            <a:r>
              <a:rPr lang="fr-BE" dirty="0" err="1"/>
              <a:t>Austria</a:t>
            </a:r>
            <a:endParaRPr lang="fr-BE" dirty="0"/>
          </a:p>
          <a:p>
            <a:r>
              <a:rPr lang="en-US" i="1" dirty="0" smtClean="0"/>
              <a:t> 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0" y="274638"/>
            <a:ext cx="4038600" cy="1143000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tx1"/>
                </a:solidFill>
              </a:rPr>
              <a:t>YFJ structure</a:t>
            </a:r>
          </a:p>
        </p:txBody>
      </p:sp>
      <p:grpSp>
        <p:nvGrpSpPr>
          <p:cNvPr id="60419" name="Group 3"/>
          <p:cNvGrpSpPr>
            <a:grpSpLocks noChangeAspect="1"/>
          </p:cNvGrpSpPr>
          <p:nvPr/>
        </p:nvGrpSpPr>
        <p:grpSpPr bwMode="auto">
          <a:xfrm>
            <a:off x="900113" y="1143000"/>
            <a:ext cx="7784699" cy="2944813"/>
            <a:chOff x="352" y="1010"/>
            <a:chExt cx="5119" cy="1352"/>
          </a:xfrm>
        </p:grpSpPr>
        <p:sp>
          <p:nvSpPr>
            <p:cNvPr id="60427" name="AutoShape 4"/>
            <p:cNvSpPr>
              <a:spLocks noChangeAspect="1" noChangeArrowheads="1" noTextEdit="1"/>
            </p:cNvSpPr>
            <p:nvPr/>
          </p:nvSpPr>
          <p:spPr bwMode="auto">
            <a:xfrm>
              <a:off x="352" y="1010"/>
              <a:ext cx="5113" cy="1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28" name="Line 5"/>
            <p:cNvSpPr>
              <a:spLocks noChangeShapeType="1"/>
            </p:cNvSpPr>
            <p:nvPr/>
          </p:nvSpPr>
          <p:spPr bwMode="auto">
            <a:xfrm>
              <a:off x="2909" y="1652"/>
              <a:ext cx="1" cy="12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29" name="Line 6"/>
            <p:cNvSpPr>
              <a:spLocks noChangeShapeType="1"/>
            </p:cNvSpPr>
            <p:nvPr/>
          </p:nvSpPr>
          <p:spPr bwMode="auto">
            <a:xfrm>
              <a:off x="1176" y="1773"/>
              <a:ext cx="1" cy="12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30" name="Line 7"/>
            <p:cNvSpPr>
              <a:spLocks noChangeShapeType="1"/>
            </p:cNvSpPr>
            <p:nvPr/>
          </p:nvSpPr>
          <p:spPr bwMode="auto">
            <a:xfrm>
              <a:off x="2909" y="1773"/>
              <a:ext cx="1" cy="12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31" name="Line 8"/>
            <p:cNvSpPr>
              <a:spLocks noChangeShapeType="1"/>
            </p:cNvSpPr>
            <p:nvPr/>
          </p:nvSpPr>
          <p:spPr bwMode="auto">
            <a:xfrm>
              <a:off x="4641" y="1773"/>
              <a:ext cx="1" cy="12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32" name="Line 9"/>
            <p:cNvSpPr>
              <a:spLocks noChangeShapeType="1"/>
            </p:cNvSpPr>
            <p:nvPr/>
          </p:nvSpPr>
          <p:spPr bwMode="auto">
            <a:xfrm>
              <a:off x="1176" y="1773"/>
              <a:ext cx="1733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33" name="Line 10"/>
            <p:cNvSpPr>
              <a:spLocks noChangeShapeType="1"/>
            </p:cNvSpPr>
            <p:nvPr/>
          </p:nvSpPr>
          <p:spPr bwMode="auto">
            <a:xfrm>
              <a:off x="2909" y="1773"/>
              <a:ext cx="1732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34" name="Rectangle 11"/>
            <p:cNvSpPr>
              <a:spLocks noChangeArrowheads="1"/>
            </p:cNvSpPr>
            <p:nvPr/>
          </p:nvSpPr>
          <p:spPr bwMode="auto">
            <a:xfrm>
              <a:off x="373" y="1895"/>
              <a:ext cx="1605" cy="44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60435" name="Rectangle 12"/>
            <p:cNvSpPr>
              <a:spLocks noChangeArrowheads="1"/>
            </p:cNvSpPr>
            <p:nvPr/>
          </p:nvSpPr>
          <p:spPr bwMode="auto">
            <a:xfrm>
              <a:off x="570" y="1938"/>
              <a:ext cx="131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900" b="1">
                  <a:solidFill>
                    <a:srgbClr val="000000"/>
                  </a:solidFill>
                  <a:latin typeface="Trebuchet MS" pitchFamily="34" charset="0"/>
                </a:rPr>
                <a:t>General Assembly</a:t>
              </a:r>
              <a:endParaRPr lang="en-GB" sz="2400" b="1">
                <a:latin typeface="Trebuchet MS" pitchFamily="34" charset="0"/>
              </a:endParaRPr>
            </a:p>
          </p:txBody>
        </p:sp>
        <p:sp>
          <p:nvSpPr>
            <p:cNvPr id="60436" name="Rectangle 13"/>
            <p:cNvSpPr>
              <a:spLocks noChangeArrowheads="1"/>
            </p:cNvSpPr>
            <p:nvPr/>
          </p:nvSpPr>
          <p:spPr bwMode="auto">
            <a:xfrm>
              <a:off x="458" y="2113"/>
              <a:ext cx="0" cy="17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 sz="2400" b="1" dirty="0">
                <a:latin typeface="Trebuchet MS" pitchFamily="34" charset="0"/>
              </a:endParaRPr>
            </a:p>
          </p:txBody>
        </p:sp>
        <p:sp>
          <p:nvSpPr>
            <p:cNvPr id="60437" name="Rectangle 14"/>
            <p:cNvSpPr>
              <a:spLocks noChangeArrowheads="1"/>
            </p:cNvSpPr>
            <p:nvPr/>
          </p:nvSpPr>
          <p:spPr bwMode="auto">
            <a:xfrm>
              <a:off x="373" y="1895"/>
              <a:ext cx="1605" cy="446"/>
            </a:xfrm>
            <a:prstGeom prst="rect">
              <a:avLst/>
            </a:prstGeom>
            <a:noFill/>
            <a:ln w="17463">
              <a:solidFill>
                <a:srgbClr val="5E574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60438" name="Rectangle 15"/>
            <p:cNvSpPr>
              <a:spLocks noChangeArrowheads="1"/>
            </p:cNvSpPr>
            <p:nvPr/>
          </p:nvSpPr>
          <p:spPr bwMode="auto">
            <a:xfrm>
              <a:off x="2106" y="1895"/>
              <a:ext cx="1605" cy="44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60439" name="Rectangle 16"/>
            <p:cNvSpPr>
              <a:spLocks noChangeArrowheads="1"/>
            </p:cNvSpPr>
            <p:nvPr/>
          </p:nvSpPr>
          <p:spPr bwMode="auto">
            <a:xfrm>
              <a:off x="2669" y="1938"/>
              <a:ext cx="480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endParaRPr lang="en-GB" sz="2400" b="1">
                <a:latin typeface="Trebuchet MS" pitchFamily="34" charset="0"/>
              </a:endParaRPr>
            </a:p>
          </p:txBody>
        </p:sp>
        <p:sp>
          <p:nvSpPr>
            <p:cNvPr id="60440" name="Rectangle 17"/>
            <p:cNvSpPr>
              <a:spLocks noChangeArrowheads="1"/>
            </p:cNvSpPr>
            <p:nvPr/>
          </p:nvSpPr>
          <p:spPr bwMode="auto">
            <a:xfrm>
              <a:off x="2154" y="2113"/>
              <a:ext cx="0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 sz="2400" b="1">
                <a:latin typeface="Trebuchet MS" pitchFamily="34" charset="0"/>
              </a:endParaRPr>
            </a:p>
          </p:txBody>
        </p:sp>
        <p:sp>
          <p:nvSpPr>
            <p:cNvPr id="60441" name="Rectangle 18"/>
            <p:cNvSpPr>
              <a:spLocks noChangeArrowheads="1"/>
            </p:cNvSpPr>
            <p:nvPr/>
          </p:nvSpPr>
          <p:spPr bwMode="auto">
            <a:xfrm>
              <a:off x="2106" y="1895"/>
              <a:ext cx="1605" cy="446"/>
            </a:xfrm>
            <a:prstGeom prst="rect">
              <a:avLst/>
            </a:prstGeom>
            <a:noFill/>
            <a:ln w="17463">
              <a:solidFill>
                <a:srgbClr val="5E574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60442" name="Rectangle 19"/>
            <p:cNvSpPr>
              <a:spLocks noChangeArrowheads="1"/>
            </p:cNvSpPr>
            <p:nvPr/>
          </p:nvSpPr>
          <p:spPr bwMode="auto">
            <a:xfrm>
              <a:off x="3839" y="1895"/>
              <a:ext cx="1605" cy="44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60443" name="Rectangle 20"/>
            <p:cNvSpPr>
              <a:spLocks noChangeArrowheads="1"/>
            </p:cNvSpPr>
            <p:nvPr/>
          </p:nvSpPr>
          <p:spPr bwMode="auto">
            <a:xfrm>
              <a:off x="3869" y="1963"/>
              <a:ext cx="1602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2000" b="1" dirty="0" smtClean="0">
                  <a:solidFill>
                    <a:srgbClr val="000000"/>
                  </a:solidFill>
                  <a:latin typeface="Trebuchet MS" pitchFamily="34" charset="0"/>
                </a:rPr>
                <a:t>Council of Members </a:t>
              </a:r>
            </a:p>
            <a:p>
              <a:pPr eaLnBrk="0" hangingPunct="0"/>
              <a:r>
                <a:rPr lang="en-GB" sz="2000" b="1" dirty="0" smtClean="0">
                  <a:solidFill>
                    <a:srgbClr val="000000"/>
                  </a:solidFill>
                  <a:latin typeface="Trebuchet MS" pitchFamily="34" charset="0"/>
                </a:rPr>
                <a:t>(COMEM)</a:t>
              </a:r>
              <a:endParaRPr lang="en-GB" sz="2000" b="1" dirty="0">
                <a:latin typeface="Trebuchet MS" pitchFamily="34" charset="0"/>
              </a:endParaRPr>
            </a:p>
          </p:txBody>
        </p:sp>
        <p:sp>
          <p:nvSpPr>
            <p:cNvPr id="60444" name="Rectangle 21"/>
            <p:cNvSpPr>
              <a:spLocks noChangeArrowheads="1"/>
            </p:cNvSpPr>
            <p:nvPr/>
          </p:nvSpPr>
          <p:spPr bwMode="auto">
            <a:xfrm>
              <a:off x="3971" y="2113"/>
              <a:ext cx="0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 sz="2000" b="1" dirty="0">
                <a:latin typeface="Trebuchet MS" pitchFamily="34" charset="0"/>
              </a:endParaRPr>
            </a:p>
          </p:txBody>
        </p:sp>
        <p:sp>
          <p:nvSpPr>
            <p:cNvPr id="60445" name="Rectangle 22"/>
            <p:cNvSpPr>
              <a:spLocks noChangeArrowheads="1"/>
            </p:cNvSpPr>
            <p:nvPr/>
          </p:nvSpPr>
          <p:spPr bwMode="auto">
            <a:xfrm>
              <a:off x="3839" y="1895"/>
              <a:ext cx="1605" cy="446"/>
            </a:xfrm>
            <a:prstGeom prst="rect">
              <a:avLst/>
            </a:prstGeom>
            <a:noFill/>
            <a:ln w="17463">
              <a:solidFill>
                <a:srgbClr val="5E574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60446" name="Rectangle 23"/>
            <p:cNvSpPr>
              <a:spLocks noChangeArrowheads="1"/>
            </p:cNvSpPr>
            <p:nvPr/>
          </p:nvSpPr>
          <p:spPr bwMode="auto">
            <a:xfrm>
              <a:off x="2005" y="1031"/>
              <a:ext cx="1807" cy="62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60447" name="Rectangle 24"/>
            <p:cNvSpPr>
              <a:spLocks noChangeArrowheads="1"/>
            </p:cNvSpPr>
            <p:nvPr/>
          </p:nvSpPr>
          <p:spPr bwMode="auto">
            <a:xfrm>
              <a:off x="2053" y="1073"/>
              <a:ext cx="0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GB" sz="2000" b="1">
                <a:latin typeface="Trebuchet MS" pitchFamily="34" charset="0"/>
              </a:endParaRPr>
            </a:p>
          </p:txBody>
        </p:sp>
        <p:sp>
          <p:nvSpPr>
            <p:cNvPr id="60448" name="Rectangle 25"/>
            <p:cNvSpPr>
              <a:spLocks noChangeArrowheads="1"/>
            </p:cNvSpPr>
            <p:nvPr/>
          </p:nvSpPr>
          <p:spPr bwMode="auto">
            <a:xfrm>
              <a:off x="2632" y="1248"/>
              <a:ext cx="533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900" b="1">
                  <a:solidFill>
                    <a:srgbClr val="000000"/>
                  </a:solidFill>
                  <a:latin typeface="Trebuchet MS" pitchFamily="34" charset="0"/>
                </a:rPr>
                <a:t>INGYOs</a:t>
              </a:r>
              <a:endParaRPr lang="en-GB" sz="2400" b="1">
                <a:latin typeface="Trebuchet MS" pitchFamily="34" charset="0"/>
              </a:endParaRPr>
            </a:p>
          </p:txBody>
        </p:sp>
        <p:sp>
          <p:nvSpPr>
            <p:cNvPr id="60449" name="Rectangle 26"/>
            <p:cNvSpPr>
              <a:spLocks noChangeArrowheads="1"/>
            </p:cNvSpPr>
            <p:nvPr/>
          </p:nvSpPr>
          <p:spPr bwMode="auto">
            <a:xfrm>
              <a:off x="2712" y="1423"/>
              <a:ext cx="369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sz="1900" b="1">
                  <a:solidFill>
                    <a:srgbClr val="000000"/>
                  </a:solidFill>
                  <a:latin typeface="Trebuchet MS" pitchFamily="34" charset="0"/>
                </a:rPr>
                <a:t>NYCs</a:t>
              </a:r>
              <a:endParaRPr lang="en-GB" sz="2400" b="1">
                <a:latin typeface="Trebuchet MS" pitchFamily="34" charset="0"/>
              </a:endParaRPr>
            </a:p>
          </p:txBody>
        </p:sp>
        <p:sp>
          <p:nvSpPr>
            <p:cNvPr id="60450" name="Rectangle 27"/>
            <p:cNvSpPr>
              <a:spLocks noChangeArrowheads="1"/>
            </p:cNvSpPr>
            <p:nvPr/>
          </p:nvSpPr>
          <p:spPr bwMode="auto">
            <a:xfrm>
              <a:off x="2005" y="1031"/>
              <a:ext cx="1807" cy="621"/>
            </a:xfrm>
            <a:prstGeom prst="rect">
              <a:avLst/>
            </a:prstGeom>
            <a:noFill/>
            <a:ln w="17463">
              <a:solidFill>
                <a:srgbClr val="5E574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60420" name="Oval 28"/>
          <p:cNvSpPr>
            <a:spLocks noChangeArrowheads="1"/>
          </p:cNvSpPr>
          <p:nvPr/>
        </p:nvSpPr>
        <p:spPr bwMode="auto">
          <a:xfrm>
            <a:off x="3348038" y="4114800"/>
            <a:ext cx="2879725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60421" name="Text Box 29"/>
          <p:cNvSpPr txBox="1">
            <a:spLocks noChangeArrowheads="1"/>
          </p:cNvSpPr>
          <p:nvPr/>
        </p:nvSpPr>
        <p:spPr bwMode="auto">
          <a:xfrm>
            <a:off x="4049713" y="4403725"/>
            <a:ext cx="1512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latin typeface="Trebuchet MS" pitchFamily="34" charset="0"/>
              </a:rPr>
              <a:t>Secretariat</a:t>
            </a:r>
          </a:p>
        </p:txBody>
      </p:sp>
      <p:sp>
        <p:nvSpPr>
          <p:cNvPr id="60422" name="Oval 32"/>
          <p:cNvSpPr>
            <a:spLocks noChangeArrowheads="1"/>
          </p:cNvSpPr>
          <p:nvPr/>
        </p:nvSpPr>
        <p:spPr bwMode="auto">
          <a:xfrm>
            <a:off x="762000" y="4038600"/>
            <a:ext cx="2520950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2000" b="1" dirty="0">
                <a:latin typeface="Trebuchet MS" pitchFamily="34" charset="0"/>
              </a:rPr>
              <a:t>Working </a:t>
            </a:r>
            <a:r>
              <a:rPr lang="en-GB" sz="2000" b="1" dirty="0" smtClean="0">
                <a:latin typeface="Trebuchet MS" pitchFamily="34" charset="0"/>
              </a:rPr>
              <a:t>groups ?</a:t>
            </a:r>
            <a:endParaRPr lang="en-GB" sz="2000" b="1" dirty="0">
              <a:latin typeface="Trebuchet MS" pitchFamily="34" charset="0"/>
            </a:endParaRPr>
          </a:p>
        </p:txBody>
      </p:sp>
      <p:sp>
        <p:nvSpPr>
          <p:cNvPr id="60423" name="Text Box 33"/>
          <p:cNvSpPr txBox="1">
            <a:spLocks noChangeArrowheads="1"/>
          </p:cNvSpPr>
          <p:nvPr/>
        </p:nvSpPr>
        <p:spPr bwMode="auto">
          <a:xfrm>
            <a:off x="4191000" y="36576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>
                <a:latin typeface="Trebuchet MS" pitchFamily="34" charset="0"/>
              </a:rPr>
              <a:t>Board</a:t>
            </a:r>
          </a:p>
        </p:txBody>
      </p:sp>
      <p:sp>
        <p:nvSpPr>
          <p:cNvPr id="60424" name="Text Box 34"/>
          <p:cNvSpPr txBox="1">
            <a:spLocks noChangeArrowheads="1"/>
          </p:cNvSpPr>
          <p:nvPr/>
        </p:nvSpPr>
        <p:spPr bwMode="auto">
          <a:xfrm>
            <a:off x="3348038" y="1295400"/>
            <a:ext cx="290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>
                <a:latin typeface="Trebuchet MS" pitchFamily="34" charset="0"/>
              </a:rPr>
              <a:t>Member Organisations</a:t>
            </a:r>
          </a:p>
        </p:txBody>
      </p:sp>
      <p:sp>
        <p:nvSpPr>
          <p:cNvPr id="60425" name="Oval 35"/>
          <p:cNvSpPr>
            <a:spLocks noChangeArrowheads="1"/>
          </p:cNvSpPr>
          <p:nvPr/>
        </p:nvSpPr>
        <p:spPr bwMode="auto">
          <a:xfrm>
            <a:off x="914400" y="4767263"/>
            <a:ext cx="2303463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2000" b="1">
                <a:latin typeface="Trebuchet MS" pitchFamily="34" charset="0"/>
              </a:rPr>
              <a:t>FCC</a:t>
            </a:r>
          </a:p>
        </p:txBody>
      </p:sp>
      <p:sp>
        <p:nvSpPr>
          <p:cNvPr id="60426" name="Oval 36"/>
          <p:cNvSpPr>
            <a:spLocks noChangeArrowheads="1"/>
          </p:cNvSpPr>
          <p:nvPr/>
        </p:nvSpPr>
        <p:spPr bwMode="auto">
          <a:xfrm>
            <a:off x="3657600" y="5105400"/>
            <a:ext cx="2303463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2000" b="1">
                <a:latin typeface="Trebuchet MS" pitchFamily="34" charset="0"/>
              </a:rPr>
              <a:t>CBMA</a:t>
            </a:r>
          </a:p>
        </p:txBody>
      </p:sp>
      <p:pic>
        <p:nvPicPr>
          <p:cNvPr id="36" name="Picture 35" descr="C:\Users\rosemary\AppData\Local\Microsoft\Windows\Temporary Internet Files\Content.Word\ENGLISH flag - Youth in Action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093296"/>
            <a:ext cx="1457449" cy="480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1553309"/>
      </p:ext>
    </p:extLst>
  </p:cSld>
  <p:clrMapOvr>
    <a:masterClrMapping/>
  </p:clrMapOvr>
  <p:transition xmlns:p14="http://schemas.microsoft.com/office/powerpoint/2010/main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Pladsholder til dato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fr-BE" i="1" dirty="0" smtClean="0">
                <a:latin typeface="Verdana" pitchFamily="34" charset="0"/>
              </a:rPr>
              <a:t>Introduction to EU institutions</a:t>
            </a:r>
          </a:p>
          <a:p>
            <a:pPr>
              <a:defRPr/>
            </a:pPr>
            <a:r>
              <a:rPr lang="fr-BE" dirty="0" smtClean="0"/>
              <a:t>Network </a:t>
            </a:r>
            <a:r>
              <a:rPr lang="fr-BE" dirty="0"/>
              <a:t>Meeting 15-17 February 2013 Vienna, </a:t>
            </a:r>
            <a:r>
              <a:rPr lang="fr-BE" dirty="0" err="1"/>
              <a:t>Austria</a:t>
            </a:r>
            <a:endParaRPr lang="fr-BE" dirty="0"/>
          </a:p>
          <a:p>
            <a:pPr>
              <a:defRPr/>
            </a:pPr>
            <a:r>
              <a:rPr lang="fr-BE" dirty="0"/>
              <a:t>	</a:t>
            </a:r>
            <a:endParaRPr lang="en-US" dirty="0"/>
          </a:p>
          <a:p>
            <a:endParaRPr lang="en-US" i="1" dirty="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62400" y="274638"/>
            <a:ext cx="5105400" cy="1143000"/>
          </a:xfrm>
        </p:spPr>
        <p:txBody>
          <a:bodyPr/>
          <a:lstStyle/>
          <a:p>
            <a:pPr eaLnBrk="1" hangingPunct="1"/>
            <a:r>
              <a:rPr lang="en-GB" smtClean="0"/>
              <a:t>EU </a:t>
            </a:r>
            <a:r>
              <a:rPr lang="en-GB" sz="4000" smtClean="0"/>
              <a:t>Institutions</a:t>
            </a:r>
            <a:endParaRPr lang="en-GB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0" y="1928813"/>
            <a:ext cx="4000500" cy="309721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sz="1800" i="1" dirty="0" smtClean="0"/>
              <a:t>But also..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4"/>
            </a:pPr>
            <a:r>
              <a:rPr lang="en-GB" sz="1800" dirty="0" smtClean="0"/>
              <a:t>Council of the European Union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4"/>
            </a:pPr>
            <a:r>
              <a:rPr lang="en-GB" sz="1800" dirty="0" smtClean="0"/>
              <a:t>European Council</a:t>
            </a:r>
            <a:r>
              <a:rPr lang="en-GB" sz="1800" i="1" dirty="0" smtClean="0"/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sz="1800" i="1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sz="1800" i="1" dirty="0" smtClean="0"/>
              <a:t>Even</a:t>
            </a:r>
            <a:endParaRPr lang="en-GB" sz="1800" i="1" dirty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4"/>
            </a:pPr>
            <a:r>
              <a:rPr lang="en-GB" sz="1800" dirty="0" smtClean="0"/>
              <a:t>European Economic and Social Committee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7"/>
            </a:pPr>
            <a:r>
              <a:rPr lang="en-GB" sz="1800" dirty="0" smtClean="0"/>
              <a:t>European Committee of the Regions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785786" y="1643050"/>
          <a:ext cx="4691074" cy="3746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 descr="C:\Users\rosemary\AppData\Local\Microsoft\Windows\Temporary Internet Files\Content.Word\ENGLISH flag - Youth in Action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093296"/>
            <a:ext cx="1457449" cy="480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35897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Twice the size of the EU – 47 member states</a:t>
            </a:r>
          </a:p>
          <a:p>
            <a:r>
              <a:rPr lang="en-US" dirty="0" smtClean="0"/>
              <a:t>European Court of Human Rights</a:t>
            </a:r>
          </a:p>
          <a:p>
            <a:r>
              <a:rPr lang="en-US" dirty="0" smtClean="0"/>
              <a:t>Based on the principles of democracy, rule of law and human rights </a:t>
            </a:r>
          </a:p>
          <a:p>
            <a:r>
              <a:rPr lang="en-US" dirty="0" smtClean="0"/>
              <a:t>WOSM and WAGGGS both represented in the Advisory Council on Youth</a:t>
            </a:r>
          </a:p>
          <a:p>
            <a:pPr lvl="1"/>
            <a:r>
              <a:rPr lang="fr-BE" dirty="0"/>
              <a:t>Co-</a:t>
            </a:r>
            <a:r>
              <a:rPr lang="fr-BE" dirty="0" smtClean="0"/>
              <a:t>decision body </a:t>
            </a:r>
            <a:r>
              <a:rPr lang="fr-BE" dirty="0"/>
              <a:t>between youth ministries and youth representatives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Council of Europe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901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Questioning the way policy is administered</a:t>
            </a:r>
          </a:p>
          <a:p>
            <a:r>
              <a:rPr lang="en-US" dirty="0"/>
              <a:t>Participating in the agenda setting</a:t>
            </a:r>
          </a:p>
          <a:p>
            <a:r>
              <a:rPr lang="en-US" dirty="0" err="1"/>
              <a:t>Targetting</a:t>
            </a:r>
            <a:r>
              <a:rPr lang="en-US" dirty="0"/>
              <a:t> political systems "because those systems are not responding to people’s needs”</a:t>
            </a:r>
          </a:p>
          <a:p>
            <a:r>
              <a:rPr lang="en-US" dirty="0"/>
              <a:t>Propose policy solutions</a:t>
            </a:r>
          </a:p>
          <a:p>
            <a:r>
              <a:rPr lang="en-US" dirty="0"/>
              <a:t>Open up space for public argumentation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want to influence?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88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Budget advocacy</a:t>
            </a:r>
          </a:p>
          <a:p>
            <a:r>
              <a:rPr lang="en-US" dirty="0"/>
              <a:t>Legislative advocacy</a:t>
            </a:r>
          </a:p>
          <a:p>
            <a:r>
              <a:rPr lang="en-US" dirty="0"/>
              <a:t>Interest-group advocacy</a:t>
            </a:r>
          </a:p>
          <a:p>
            <a:r>
              <a:rPr lang="en-US" dirty="0"/>
              <a:t>Mass advocacy</a:t>
            </a:r>
          </a:p>
          <a:p>
            <a:r>
              <a:rPr lang="en-US" dirty="0"/>
              <a:t>Media advocacy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want to influence?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030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MFF 2021-2027 -&gt; Erasmus+</a:t>
            </a:r>
          </a:p>
          <a:p>
            <a:r>
              <a:rPr lang="en-US" dirty="0" smtClean="0"/>
              <a:t>EU Youth strategy 2019</a:t>
            </a:r>
          </a:p>
          <a:p>
            <a:r>
              <a:rPr lang="en-US" dirty="0" err="1" smtClean="0"/>
              <a:t>CoE</a:t>
            </a:r>
            <a:r>
              <a:rPr lang="en-US" dirty="0" smtClean="0"/>
              <a:t> Youth Strategy 2030</a:t>
            </a:r>
          </a:p>
          <a:p>
            <a:r>
              <a:rPr lang="en-US" dirty="0" smtClean="0"/>
              <a:t>Erasmus x10 campaign – we want more funding for youth in the EU </a:t>
            </a:r>
          </a:p>
          <a:p>
            <a:r>
              <a:rPr lang="en-US" dirty="0" smtClean="0"/>
              <a:t>European parliament elections 2019</a:t>
            </a:r>
          </a:p>
          <a:p>
            <a:pPr lvl="1"/>
            <a:r>
              <a:rPr lang="en-US" dirty="0" smtClean="0"/>
              <a:t>This is a good time to engage with MEPs and talk youth, participation, non-formal education etc.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Crucial timing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513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 to the person next to you – what is your /your organization’s experience with NYCs?</a:t>
            </a:r>
          </a:p>
          <a:p>
            <a:endParaRPr lang="en-US" dirty="0" smtClean="0"/>
          </a:p>
          <a:p>
            <a:r>
              <a:rPr lang="da-DK" dirty="0" smtClean="0"/>
              <a:t>National </a:t>
            </a:r>
            <a:r>
              <a:rPr lang="da-DK" dirty="0" err="1"/>
              <a:t>Youth</a:t>
            </a:r>
            <a:r>
              <a:rPr lang="da-DK" dirty="0"/>
              <a:t> </a:t>
            </a:r>
            <a:r>
              <a:rPr lang="da-DK" dirty="0" err="1"/>
              <a:t>Council</a:t>
            </a:r>
            <a:r>
              <a:rPr lang="da-DK" dirty="0"/>
              <a:t> is a </a:t>
            </a:r>
            <a:r>
              <a:rPr lang="da-DK" dirty="0">
                <a:hlinkClick r:id="rId3" tooltip="Representative body (page does not exist)"/>
              </a:rPr>
              <a:t>representative body</a:t>
            </a:r>
            <a:r>
              <a:rPr lang="da-DK" dirty="0"/>
              <a:t> made up of </a:t>
            </a:r>
            <a:r>
              <a:rPr lang="da-DK" dirty="0" err="1"/>
              <a:t>youth</a:t>
            </a:r>
            <a:r>
              <a:rPr lang="da-DK" dirty="0"/>
              <a:t> </a:t>
            </a:r>
            <a:r>
              <a:rPr lang="da-DK" dirty="0" err="1"/>
              <a:t>organizations</a:t>
            </a:r>
            <a:r>
              <a:rPr lang="da-DK" dirty="0"/>
              <a:t> and </a:t>
            </a:r>
            <a:r>
              <a:rPr lang="da-DK" dirty="0" err="1"/>
              <a:t>young</a:t>
            </a:r>
            <a:r>
              <a:rPr lang="da-DK" dirty="0"/>
              <a:t> </a:t>
            </a:r>
            <a:r>
              <a:rPr lang="da-DK" dirty="0" err="1"/>
              <a:t>people</a:t>
            </a:r>
            <a:r>
              <a:rPr lang="da-DK" dirty="0"/>
              <a:t> in a </a:t>
            </a:r>
            <a:r>
              <a:rPr lang="da-DK" dirty="0" err="1"/>
              <a:t>particular</a:t>
            </a:r>
            <a:r>
              <a:rPr lang="da-DK" dirty="0"/>
              <a:t> </a:t>
            </a:r>
            <a:r>
              <a:rPr lang="da-DK" dirty="0" err="1"/>
              <a:t>state</a:t>
            </a:r>
            <a:r>
              <a:rPr lang="da-DK" dirty="0"/>
              <a:t> or nation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Youth Councils (NYCs)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8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our NSOs to be active and engaged in their national youth councils </a:t>
            </a:r>
          </a:p>
          <a:p>
            <a:endParaRPr lang="en-US" dirty="0" smtClean="0"/>
          </a:p>
          <a:p>
            <a:r>
              <a:rPr lang="en-US" dirty="0" smtClean="0"/>
              <a:t>We need our NSOs to take part and be partners in the Erasmus+ events of WOSM whenever possible </a:t>
            </a:r>
          </a:p>
          <a:p>
            <a:pPr lvl="1"/>
            <a:r>
              <a:rPr lang="en-US" dirty="0" smtClean="0"/>
              <a:t>Big project is coming in 2019 regarding youth participation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an </a:t>
            </a:r>
            <a:r>
              <a:rPr lang="en-US" dirty="0" err="1" smtClean="0"/>
              <a:t>exrep</a:t>
            </a:r>
            <a:r>
              <a:rPr lang="en-US" dirty="0" smtClean="0"/>
              <a:t> point of 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925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700" dirty="0" err="1" smtClean="0"/>
              <a:t>Together</a:t>
            </a:r>
            <a:r>
              <a:rPr lang="de-DE" sz="2700" dirty="0" smtClean="0"/>
              <a:t> </a:t>
            </a:r>
            <a:r>
              <a:rPr lang="de-DE" sz="2700" dirty="0" err="1" smtClean="0"/>
              <a:t>with</a:t>
            </a:r>
            <a:r>
              <a:rPr lang="de-DE" sz="2700" dirty="0" smtClean="0"/>
              <a:t> </a:t>
            </a:r>
            <a:r>
              <a:rPr lang="de-DE" sz="2700" dirty="0" err="1" smtClean="0"/>
              <a:t>partners</a:t>
            </a:r>
            <a:r>
              <a:rPr lang="de-DE" sz="2700" dirty="0" smtClean="0"/>
              <a:t> </a:t>
            </a:r>
            <a:r>
              <a:rPr lang="de-DE" sz="2700" dirty="0" err="1" smtClean="0"/>
              <a:t>and</a:t>
            </a:r>
            <a:r>
              <a:rPr lang="de-DE" sz="2700" dirty="0" smtClean="0"/>
              <a:t> </a:t>
            </a:r>
            <a:r>
              <a:rPr lang="de-DE" sz="2700" dirty="0" err="1" smtClean="0"/>
              <a:t>stakeholders</a:t>
            </a:r>
            <a:r>
              <a:rPr lang="de-DE" sz="2700" dirty="0" smtClean="0"/>
              <a:t> </a:t>
            </a:r>
            <a:r>
              <a:rPr lang="de-DE" sz="2700" dirty="0" err="1" smtClean="0"/>
              <a:t>we</a:t>
            </a:r>
            <a:r>
              <a:rPr lang="de-DE" sz="2700" dirty="0"/>
              <a:t> </a:t>
            </a:r>
            <a:r>
              <a:rPr lang="de-DE" sz="2700" dirty="0" err="1" smtClean="0"/>
              <a:t>engage</a:t>
            </a:r>
            <a:r>
              <a:rPr lang="de-DE" sz="2700" dirty="0" smtClean="0"/>
              <a:t> in </a:t>
            </a:r>
            <a:r>
              <a:rPr lang="de-DE" sz="2700" dirty="0" err="1" smtClean="0"/>
              <a:t>the</a:t>
            </a:r>
            <a:r>
              <a:rPr lang="de-DE" sz="2700" dirty="0" smtClean="0"/>
              <a:t> </a:t>
            </a:r>
            <a:r>
              <a:rPr lang="de-DE" sz="2700" dirty="0" err="1" smtClean="0"/>
              <a:t>evaluation</a:t>
            </a:r>
            <a:r>
              <a:rPr lang="de-DE" sz="2700" dirty="0" smtClean="0"/>
              <a:t>, </a:t>
            </a:r>
            <a:r>
              <a:rPr lang="de-DE" sz="2700" dirty="0" err="1" smtClean="0"/>
              <a:t>shaping</a:t>
            </a:r>
            <a:r>
              <a:rPr lang="de-DE" sz="2700" dirty="0" smtClean="0"/>
              <a:t> </a:t>
            </a:r>
            <a:r>
              <a:rPr lang="de-DE" sz="2700" dirty="0" err="1" smtClean="0"/>
              <a:t>and</a:t>
            </a:r>
            <a:r>
              <a:rPr lang="de-DE" sz="2700" dirty="0" smtClean="0"/>
              <a:t> </a:t>
            </a:r>
            <a:r>
              <a:rPr lang="de-DE" sz="2700" dirty="0" err="1" smtClean="0"/>
              <a:t>develop-ment</a:t>
            </a:r>
            <a:r>
              <a:rPr lang="de-DE" sz="2700" dirty="0" smtClean="0"/>
              <a:t> </a:t>
            </a:r>
            <a:r>
              <a:rPr lang="de-DE" sz="2700" dirty="0" err="1" smtClean="0"/>
              <a:t>of</a:t>
            </a:r>
            <a:r>
              <a:rPr lang="de-DE" sz="2700" dirty="0" smtClean="0"/>
              <a:t> </a:t>
            </a:r>
            <a:r>
              <a:rPr lang="de-DE" sz="2700" dirty="0" err="1" smtClean="0"/>
              <a:t>youth</a:t>
            </a:r>
            <a:r>
              <a:rPr lang="de-DE" sz="2700" dirty="0" smtClean="0"/>
              <a:t> </a:t>
            </a:r>
            <a:r>
              <a:rPr lang="de-DE" sz="2700" dirty="0" err="1" smtClean="0"/>
              <a:t>policies</a:t>
            </a:r>
            <a:r>
              <a:rPr lang="de-DE" sz="2700" dirty="0" smtClean="0"/>
              <a:t> </a:t>
            </a:r>
            <a:r>
              <a:rPr lang="de-DE" sz="2700" dirty="0" err="1" smtClean="0"/>
              <a:t>that</a:t>
            </a:r>
            <a:r>
              <a:rPr lang="de-DE" sz="2700" dirty="0" smtClean="0"/>
              <a:t> </a:t>
            </a:r>
            <a:r>
              <a:rPr lang="de-DE" sz="2700" dirty="0" err="1" smtClean="0"/>
              <a:t>affect</a:t>
            </a:r>
            <a:r>
              <a:rPr lang="de-DE" sz="2700" dirty="0" smtClean="0"/>
              <a:t> </a:t>
            </a:r>
            <a:r>
              <a:rPr lang="de-DE" sz="2700" dirty="0" err="1" smtClean="0"/>
              <a:t>our</a:t>
            </a:r>
            <a:r>
              <a:rPr lang="de-DE" sz="2700" dirty="0" smtClean="0"/>
              <a:t> </a:t>
            </a:r>
            <a:r>
              <a:rPr lang="de-DE" sz="2700" dirty="0" err="1" smtClean="0"/>
              <a:t>members</a:t>
            </a:r>
            <a:r>
              <a:rPr lang="de-DE" sz="2700" dirty="0" smtClean="0"/>
              <a:t> </a:t>
            </a:r>
            <a:r>
              <a:rPr lang="de-DE" sz="2700" dirty="0" err="1" smtClean="0"/>
              <a:t>and</a:t>
            </a:r>
            <a:r>
              <a:rPr lang="de-DE" sz="2700" dirty="0" smtClean="0"/>
              <a:t> </a:t>
            </a:r>
            <a:r>
              <a:rPr lang="de-DE" sz="2700" dirty="0" err="1" smtClean="0"/>
              <a:t>young</a:t>
            </a:r>
            <a:r>
              <a:rPr lang="de-DE" sz="2700" dirty="0" smtClean="0"/>
              <a:t> </a:t>
            </a:r>
            <a:r>
              <a:rPr lang="de-DE" sz="2700" dirty="0" err="1" smtClean="0"/>
              <a:t>people</a:t>
            </a:r>
            <a:r>
              <a:rPr lang="de-DE" sz="2700" dirty="0" smtClean="0"/>
              <a:t> in </a:t>
            </a:r>
            <a:r>
              <a:rPr lang="de-DE" sz="2700" dirty="0" err="1" smtClean="0"/>
              <a:t>general</a:t>
            </a:r>
            <a:r>
              <a:rPr lang="de-DE" sz="2700" dirty="0" smtClean="0"/>
              <a:t> </a:t>
            </a:r>
            <a:r>
              <a:rPr lang="de-DE" sz="2700" dirty="0" err="1" smtClean="0"/>
              <a:t>to</a:t>
            </a:r>
            <a:r>
              <a:rPr lang="de-DE" sz="2700" dirty="0" smtClean="0"/>
              <a:t> </a:t>
            </a:r>
            <a:r>
              <a:rPr lang="de-DE" sz="2700" dirty="0" err="1" smtClean="0"/>
              <a:t>the</a:t>
            </a:r>
            <a:r>
              <a:rPr lang="de-DE" sz="2700" dirty="0" smtClean="0"/>
              <a:t> </a:t>
            </a:r>
            <a:r>
              <a:rPr lang="de-DE" sz="2700" dirty="0" err="1" smtClean="0"/>
              <a:t>benefit</a:t>
            </a:r>
            <a:r>
              <a:rPr lang="de-DE" sz="2700" dirty="0" smtClean="0"/>
              <a:t> </a:t>
            </a:r>
            <a:r>
              <a:rPr lang="de-DE" sz="2700" dirty="0" err="1" smtClean="0"/>
              <a:t>of</a:t>
            </a:r>
            <a:r>
              <a:rPr lang="de-DE" sz="2700" dirty="0" smtClean="0"/>
              <a:t> </a:t>
            </a:r>
            <a:r>
              <a:rPr lang="de-DE" sz="2700" dirty="0" err="1" smtClean="0"/>
              <a:t>youth</a:t>
            </a:r>
            <a:r>
              <a:rPr lang="de-DE" sz="2700" dirty="0" smtClean="0"/>
              <a:t> </a:t>
            </a:r>
            <a:r>
              <a:rPr lang="de-DE" sz="2700" dirty="0" err="1" smtClean="0"/>
              <a:t>across</a:t>
            </a:r>
            <a:r>
              <a:rPr lang="de-DE" sz="2700" dirty="0" smtClean="0"/>
              <a:t> Europe </a:t>
            </a:r>
            <a:r>
              <a:rPr lang="de-DE" sz="2700" dirty="0" err="1" smtClean="0"/>
              <a:t>and</a:t>
            </a:r>
            <a:r>
              <a:rPr lang="de-DE" sz="2700" dirty="0" smtClean="0"/>
              <a:t> </a:t>
            </a:r>
            <a:r>
              <a:rPr lang="de-DE" sz="2700" dirty="0" err="1" smtClean="0"/>
              <a:t>beyond</a:t>
            </a:r>
            <a:r>
              <a:rPr lang="de-DE" sz="2700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437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BE" sz="3400" b="1" dirty="0" smtClean="0">
                <a:latin typeface="Arial"/>
                <a:cs typeface="Arial"/>
              </a:rPr>
              <a:t>Increase</a:t>
            </a:r>
            <a:r>
              <a:rPr lang="fr-BE" sz="3400" dirty="0" smtClean="0">
                <a:latin typeface="Arial"/>
                <a:cs typeface="Arial"/>
              </a:rPr>
              <a:t> opportunities for young people to be involved </a:t>
            </a:r>
            <a:br>
              <a:rPr lang="fr-BE" sz="3400" dirty="0" smtClean="0">
                <a:latin typeface="Arial"/>
                <a:cs typeface="Arial"/>
              </a:rPr>
            </a:br>
            <a:endParaRPr lang="fr-BE" sz="3400" dirty="0" smtClean="0">
              <a:latin typeface="Arial"/>
              <a:cs typeface="Arial"/>
            </a:endParaRPr>
          </a:p>
          <a:p>
            <a:r>
              <a:rPr lang="fr-BE" sz="3400" b="1" dirty="0" smtClean="0">
                <a:latin typeface="Arial"/>
                <a:cs typeface="Arial"/>
              </a:rPr>
              <a:t>Influence</a:t>
            </a:r>
            <a:r>
              <a:rPr lang="fr-BE" sz="3400" dirty="0" smtClean="0">
                <a:latin typeface="Arial"/>
                <a:cs typeface="Arial"/>
              </a:rPr>
              <a:t> issues at local, national, regional and global level</a:t>
            </a:r>
          </a:p>
          <a:p>
            <a:endParaRPr lang="fr-BE" sz="3400" dirty="0" smtClean="0">
              <a:latin typeface="Arial"/>
              <a:cs typeface="Arial"/>
            </a:endParaRPr>
          </a:p>
          <a:p>
            <a:r>
              <a:rPr lang="fr-BE" sz="3400" b="1" dirty="0" smtClean="0">
                <a:latin typeface="Arial"/>
                <a:cs typeface="Arial"/>
              </a:rPr>
              <a:t>Support</a:t>
            </a:r>
            <a:r>
              <a:rPr lang="fr-BE" sz="3400" dirty="0" smtClean="0">
                <a:latin typeface="Arial"/>
                <a:cs typeface="Arial"/>
              </a:rPr>
              <a:t> young people to advocate towards decision-makers to influence or change decisions affecting young people</a:t>
            </a:r>
            <a:br>
              <a:rPr lang="fr-BE" sz="3400" dirty="0" smtClean="0">
                <a:latin typeface="Arial"/>
                <a:cs typeface="Arial"/>
              </a:rPr>
            </a:br>
            <a:endParaRPr lang="fr-BE" sz="3400" dirty="0" smtClean="0">
              <a:latin typeface="Arial"/>
              <a:cs typeface="Arial"/>
            </a:endParaRPr>
          </a:p>
          <a:p>
            <a:r>
              <a:rPr lang="fr-BE" sz="3400" b="1" dirty="0" smtClean="0">
                <a:latin typeface="Arial"/>
                <a:cs typeface="Arial"/>
              </a:rPr>
              <a:t>Contribute</a:t>
            </a:r>
            <a:r>
              <a:rPr lang="fr-BE" sz="3400" dirty="0" smtClean="0">
                <a:latin typeface="Arial"/>
                <a:cs typeface="Arial"/>
              </a:rPr>
              <a:t> as </a:t>
            </a:r>
            <a:r>
              <a:rPr lang="fr-BE" sz="3400" b="1" dirty="0" smtClean="0">
                <a:latin typeface="Arial"/>
                <a:cs typeface="Arial"/>
              </a:rPr>
              <a:t>experts</a:t>
            </a:r>
            <a:r>
              <a:rPr lang="fr-BE" sz="3400" dirty="0" smtClean="0">
                <a:latin typeface="Arial"/>
                <a:cs typeface="Arial"/>
              </a:rPr>
              <a:t> towards key external stakeholders on eg NFE</a:t>
            </a:r>
            <a:br>
              <a:rPr lang="fr-BE" sz="3400" dirty="0" smtClean="0">
                <a:latin typeface="Arial"/>
                <a:cs typeface="Arial"/>
              </a:rPr>
            </a:br>
            <a:endParaRPr lang="fr-BE" sz="3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Concretely this means…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68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kstboks 16"/>
          <p:cNvSpPr txBox="1">
            <a:spLocks noChangeArrowheads="1"/>
          </p:cNvSpPr>
          <p:nvPr/>
        </p:nvSpPr>
        <p:spPr bwMode="auto">
          <a:xfrm rot="3401836">
            <a:off x="1134270" y="3078956"/>
            <a:ext cx="17002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Gifts for peace</a:t>
            </a:r>
          </a:p>
          <a:p>
            <a:r>
              <a:rPr lang="fr-BE" i="1"/>
              <a:t>Global Action theme</a:t>
            </a:r>
          </a:p>
          <a:p>
            <a:endParaRPr lang="en-US" i="1"/>
          </a:p>
        </p:txBody>
      </p:sp>
      <p:sp>
        <p:nvSpPr>
          <p:cNvPr id="21506" name="Pladsholder til dato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fr-BE" i="1" dirty="0" smtClean="0">
                <a:latin typeface="Verdana" pitchFamily="34" charset="0"/>
              </a:rPr>
              <a:t>Introduction to EU institutions</a:t>
            </a:r>
          </a:p>
          <a:p>
            <a:pPr>
              <a:defRPr/>
            </a:pPr>
            <a:r>
              <a:rPr lang="fr-BE" dirty="0" smtClean="0"/>
              <a:t>Network Meeting </a:t>
            </a:r>
            <a:r>
              <a:rPr lang="fr-BE" dirty="0"/>
              <a:t>15-17 February 2013 Vienna, </a:t>
            </a:r>
            <a:r>
              <a:rPr lang="fr-BE" dirty="0" err="1"/>
              <a:t>Austria</a:t>
            </a:r>
            <a:endParaRPr lang="fr-BE" dirty="0"/>
          </a:p>
          <a:p>
            <a:pPr>
              <a:defRPr/>
            </a:pPr>
            <a:r>
              <a:rPr lang="fr-BE" dirty="0"/>
              <a:t>	</a:t>
            </a:r>
            <a:endParaRPr lang="en-US" dirty="0"/>
          </a:p>
          <a:p>
            <a:r>
              <a:rPr lang="fr-BE" dirty="0" smtClean="0">
                <a:latin typeface="Verdana" pitchFamily="34" charset="0"/>
              </a:rPr>
              <a:t>	</a:t>
            </a:r>
            <a:endParaRPr lang="en-US" i="1" dirty="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274638"/>
            <a:ext cx="5715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DE" sz="4000" smtClean="0"/>
              <a:t>The political system</a:t>
            </a:r>
            <a:br>
              <a:rPr lang="de-DE" sz="4000" smtClean="0"/>
            </a:br>
            <a:r>
              <a:rPr lang="de-DE" sz="4000" smtClean="0"/>
              <a:t>and our contribution</a:t>
            </a:r>
          </a:p>
        </p:txBody>
      </p:sp>
      <p:sp>
        <p:nvSpPr>
          <p:cNvPr id="7" name="Ellipse 6"/>
          <p:cNvSpPr/>
          <p:nvPr/>
        </p:nvSpPr>
        <p:spPr>
          <a:xfrm>
            <a:off x="357188" y="1857375"/>
            <a:ext cx="2928937" cy="785813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dirty="0" err="1">
                <a:solidFill>
                  <a:schemeClr val="tx1"/>
                </a:solidFill>
              </a:rPr>
              <a:t>Scouting</a:t>
            </a:r>
            <a:r>
              <a:rPr lang="da-DK" dirty="0">
                <a:solidFill>
                  <a:schemeClr val="tx1"/>
                </a:solidFill>
              </a:rPr>
              <a:t> and </a:t>
            </a:r>
            <a:r>
              <a:rPr lang="da-DK" dirty="0" err="1">
                <a:solidFill>
                  <a:schemeClr val="tx1"/>
                </a:solidFill>
              </a:rPr>
              <a:t>Guiding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5572125" y="1790700"/>
            <a:ext cx="2928938" cy="785813"/>
          </a:xfrm>
          <a:prstGeom prst="ellipse">
            <a:avLst/>
          </a:prstGeom>
          <a:solidFill>
            <a:schemeClr val="tx1">
              <a:alpha val="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dirty="0" err="1">
                <a:solidFill>
                  <a:schemeClr val="tx1"/>
                </a:solidFill>
              </a:rPr>
              <a:t>Political</a:t>
            </a:r>
            <a:r>
              <a:rPr lang="da-DK" dirty="0">
                <a:solidFill>
                  <a:schemeClr val="tx1"/>
                </a:solidFill>
              </a:rPr>
              <a:t> Institutions</a:t>
            </a:r>
          </a:p>
        </p:txBody>
      </p:sp>
      <p:sp>
        <p:nvSpPr>
          <p:cNvPr id="9" name="Ellipse 8"/>
          <p:cNvSpPr/>
          <p:nvPr/>
        </p:nvSpPr>
        <p:spPr>
          <a:xfrm>
            <a:off x="1857375" y="4071938"/>
            <a:ext cx="5257800" cy="1571625"/>
          </a:xfrm>
          <a:prstGeom prst="ellipse">
            <a:avLst/>
          </a:prstGeom>
          <a:solidFill>
            <a:schemeClr val="accent3">
              <a:alpha val="0"/>
            </a:schemeClr>
          </a:solidFill>
          <a:ln w="317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i="1" dirty="0" err="1">
                <a:solidFill>
                  <a:schemeClr val="tx1"/>
                </a:solidFill>
              </a:rPr>
              <a:t>Day-to-day</a:t>
            </a:r>
            <a:r>
              <a:rPr lang="da-DK" i="1" dirty="0">
                <a:solidFill>
                  <a:schemeClr val="tx1"/>
                </a:solidFill>
              </a:rPr>
              <a:t> Polices</a:t>
            </a:r>
          </a:p>
        </p:txBody>
      </p:sp>
      <p:sp>
        <p:nvSpPr>
          <p:cNvPr id="21511" name="Tekstboks 14"/>
          <p:cNvSpPr txBox="1">
            <a:spLocks noChangeArrowheads="1"/>
          </p:cNvSpPr>
          <p:nvPr/>
        </p:nvSpPr>
        <p:spPr bwMode="auto">
          <a:xfrm>
            <a:off x="4000500" y="1790700"/>
            <a:ext cx="15001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Lobbying</a:t>
            </a:r>
          </a:p>
          <a:p>
            <a:endParaRPr lang="en-US" i="1"/>
          </a:p>
          <a:p>
            <a:r>
              <a:rPr lang="en-US" i="1"/>
              <a:t>Advocacy</a:t>
            </a:r>
          </a:p>
        </p:txBody>
      </p:sp>
      <p:cxnSp>
        <p:nvCxnSpPr>
          <p:cNvPr id="19" name="Lige pilforbindelse 18"/>
          <p:cNvCxnSpPr>
            <a:stCxn id="21505" idx="1"/>
          </p:cNvCxnSpPr>
          <p:nvPr/>
        </p:nvCxnSpPr>
        <p:spPr>
          <a:xfrm rot="16200000" flipH="1">
            <a:off x="1291431" y="3190082"/>
            <a:ext cx="1252537" cy="800100"/>
          </a:xfrm>
          <a:prstGeom prst="straightConnector1">
            <a:avLst/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Lige pilforbindelse 32"/>
          <p:cNvCxnSpPr/>
          <p:nvPr/>
        </p:nvCxnSpPr>
        <p:spPr>
          <a:xfrm>
            <a:off x="3643313" y="2290763"/>
            <a:ext cx="1714500" cy="1587"/>
          </a:xfrm>
          <a:prstGeom prst="straightConnector1">
            <a:avLst/>
          </a:prstGeom>
          <a:ln w="3810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Lige pilforbindelse 34"/>
          <p:cNvCxnSpPr/>
          <p:nvPr/>
        </p:nvCxnSpPr>
        <p:spPr>
          <a:xfrm rot="5400000">
            <a:off x="6107906" y="3250407"/>
            <a:ext cx="928687" cy="571500"/>
          </a:xfrm>
          <a:prstGeom prst="straightConnector1">
            <a:avLst/>
          </a:prstGeom>
          <a:ln w="3810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5" name="Tekstboks 37"/>
          <p:cNvSpPr txBox="1">
            <a:spLocks noChangeArrowheads="1"/>
          </p:cNvSpPr>
          <p:nvPr/>
        </p:nvSpPr>
        <p:spPr bwMode="auto">
          <a:xfrm rot="-3717395">
            <a:off x="5957887" y="2649538"/>
            <a:ext cx="1700213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Decision-</a:t>
            </a:r>
          </a:p>
          <a:p>
            <a:endParaRPr lang="en-US" i="1"/>
          </a:p>
          <a:p>
            <a:r>
              <a:rPr lang="en-US" i="1"/>
              <a:t>Making</a:t>
            </a:r>
          </a:p>
        </p:txBody>
      </p:sp>
      <p:pic>
        <p:nvPicPr>
          <p:cNvPr id="13" name="Picture 12" descr="C:\Users\rosemary\AppData\Local\Microsoft\Windows\Temporary Internet Files\Content.Word\ENGLISH flag - Youth in Action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093296"/>
            <a:ext cx="1457449" cy="480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81575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685165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BE" sz="3200" b="1" dirty="0" smtClean="0"/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171450" y="2617788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endParaRPr lang="fr-FR" sz="2400" b="1">
              <a:latin typeface="+mn-lt"/>
            </a:endParaRP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171450" y="2617788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endParaRPr lang="fr-FR" sz="2400" b="1">
              <a:latin typeface="+mn-lt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71450" y="2617788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endParaRPr lang="fr-FR" sz="2400" b="1">
              <a:latin typeface="+mn-lt"/>
            </a:endParaRPr>
          </a:p>
        </p:txBody>
      </p:sp>
      <p:grpSp>
        <p:nvGrpSpPr>
          <p:cNvPr id="6" name="Group 20"/>
          <p:cNvGrpSpPr>
            <a:grpSpLocks noChangeAspect="1"/>
          </p:cNvGrpSpPr>
          <p:nvPr/>
        </p:nvGrpSpPr>
        <p:grpSpPr bwMode="auto">
          <a:xfrm>
            <a:off x="2627313" y="3213100"/>
            <a:ext cx="2290762" cy="1774825"/>
            <a:chOff x="0" y="0"/>
            <a:chExt cx="2865" cy="2220"/>
          </a:xfrm>
        </p:grpSpPr>
        <p:sp>
          <p:nvSpPr>
            <p:cNvPr id="7" name="AutoShape 21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2865" cy="2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BE" b="1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auto">
            <a:xfrm>
              <a:off x="723" y="1390"/>
              <a:ext cx="633" cy="401"/>
            </a:xfrm>
            <a:custGeom>
              <a:avLst/>
              <a:gdLst>
                <a:gd name="T0" fmla="*/ 575 w 633"/>
                <a:gd name="T1" fmla="*/ 4 h 403"/>
                <a:gd name="T2" fmla="*/ 555 w 633"/>
                <a:gd name="T3" fmla="*/ 10 h 403"/>
                <a:gd name="T4" fmla="*/ 552 w 633"/>
                <a:gd name="T5" fmla="*/ 34 h 403"/>
                <a:gd name="T6" fmla="*/ 528 w 633"/>
                <a:gd name="T7" fmla="*/ 27 h 403"/>
                <a:gd name="T8" fmla="*/ 502 w 633"/>
                <a:gd name="T9" fmla="*/ 20 h 403"/>
                <a:gd name="T10" fmla="*/ 473 w 633"/>
                <a:gd name="T11" fmla="*/ 14 h 403"/>
                <a:gd name="T12" fmla="*/ 444 w 633"/>
                <a:gd name="T13" fmla="*/ 8 h 403"/>
                <a:gd name="T14" fmla="*/ 412 w 633"/>
                <a:gd name="T15" fmla="*/ 5 h 403"/>
                <a:gd name="T16" fmla="*/ 381 w 633"/>
                <a:gd name="T17" fmla="*/ 2 h 403"/>
                <a:gd name="T18" fmla="*/ 347 w 633"/>
                <a:gd name="T19" fmla="*/ 0 h 403"/>
                <a:gd name="T20" fmla="*/ 313 w 633"/>
                <a:gd name="T21" fmla="*/ 0 h 403"/>
                <a:gd name="T22" fmla="*/ 280 w 633"/>
                <a:gd name="T23" fmla="*/ 0 h 403"/>
                <a:gd name="T24" fmla="*/ 248 w 633"/>
                <a:gd name="T25" fmla="*/ 2 h 403"/>
                <a:gd name="T26" fmla="*/ 216 w 633"/>
                <a:gd name="T27" fmla="*/ 5 h 403"/>
                <a:gd name="T28" fmla="*/ 186 w 633"/>
                <a:gd name="T29" fmla="*/ 8 h 403"/>
                <a:gd name="T30" fmla="*/ 157 w 633"/>
                <a:gd name="T31" fmla="*/ 13 h 403"/>
                <a:gd name="T32" fmla="*/ 131 w 633"/>
                <a:gd name="T33" fmla="*/ 18 h 403"/>
                <a:gd name="T34" fmla="*/ 105 w 633"/>
                <a:gd name="T35" fmla="*/ 24 h 403"/>
                <a:gd name="T36" fmla="*/ 81 w 633"/>
                <a:gd name="T37" fmla="*/ 31 h 403"/>
                <a:gd name="T38" fmla="*/ 79 w 633"/>
                <a:gd name="T39" fmla="*/ 15 h 403"/>
                <a:gd name="T40" fmla="*/ 73 w 633"/>
                <a:gd name="T41" fmla="*/ 11 h 403"/>
                <a:gd name="T42" fmla="*/ 63 w 633"/>
                <a:gd name="T43" fmla="*/ 5 h 403"/>
                <a:gd name="T44" fmla="*/ 46 w 633"/>
                <a:gd name="T45" fmla="*/ 1 h 403"/>
                <a:gd name="T46" fmla="*/ 20 w 633"/>
                <a:gd name="T47" fmla="*/ 4 h 403"/>
                <a:gd name="T48" fmla="*/ 3 w 633"/>
                <a:gd name="T49" fmla="*/ 14 h 403"/>
                <a:gd name="T50" fmla="*/ 0 w 633"/>
                <a:gd name="T51" fmla="*/ 403 h 403"/>
                <a:gd name="T52" fmla="*/ 81 w 633"/>
                <a:gd name="T53" fmla="*/ 215 h 403"/>
                <a:gd name="T54" fmla="*/ 105 w 633"/>
                <a:gd name="T55" fmla="*/ 222 h 403"/>
                <a:gd name="T56" fmla="*/ 131 w 633"/>
                <a:gd name="T57" fmla="*/ 228 h 403"/>
                <a:gd name="T58" fmla="*/ 157 w 633"/>
                <a:gd name="T59" fmla="*/ 234 h 403"/>
                <a:gd name="T60" fmla="*/ 186 w 633"/>
                <a:gd name="T61" fmla="*/ 238 h 403"/>
                <a:gd name="T62" fmla="*/ 216 w 633"/>
                <a:gd name="T63" fmla="*/ 242 h 403"/>
                <a:gd name="T64" fmla="*/ 248 w 633"/>
                <a:gd name="T65" fmla="*/ 245 h 403"/>
                <a:gd name="T66" fmla="*/ 280 w 633"/>
                <a:gd name="T67" fmla="*/ 247 h 403"/>
                <a:gd name="T68" fmla="*/ 313 w 633"/>
                <a:gd name="T69" fmla="*/ 247 h 403"/>
                <a:gd name="T70" fmla="*/ 347 w 633"/>
                <a:gd name="T71" fmla="*/ 247 h 403"/>
                <a:gd name="T72" fmla="*/ 381 w 633"/>
                <a:gd name="T73" fmla="*/ 244 h 403"/>
                <a:gd name="T74" fmla="*/ 412 w 633"/>
                <a:gd name="T75" fmla="*/ 241 h 403"/>
                <a:gd name="T76" fmla="*/ 444 w 633"/>
                <a:gd name="T77" fmla="*/ 238 h 403"/>
                <a:gd name="T78" fmla="*/ 473 w 633"/>
                <a:gd name="T79" fmla="*/ 232 h 403"/>
                <a:gd name="T80" fmla="*/ 502 w 633"/>
                <a:gd name="T81" fmla="*/ 226 h 403"/>
                <a:gd name="T82" fmla="*/ 528 w 633"/>
                <a:gd name="T83" fmla="*/ 221 h 403"/>
                <a:gd name="T84" fmla="*/ 552 w 633"/>
                <a:gd name="T85" fmla="*/ 214 h 403"/>
                <a:gd name="T86" fmla="*/ 633 w 633"/>
                <a:gd name="T87" fmla="*/ 399 h 403"/>
                <a:gd name="T88" fmla="*/ 630 w 633"/>
                <a:gd name="T89" fmla="*/ 10 h 403"/>
                <a:gd name="T90" fmla="*/ 610 w 633"/>
                <a:gd name="T91" fmla="*/ 4 h 40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633" h="403">
                  <a:moveTo>
                    <a:pt x="591" y="2"/>
                  </a:moveTo>
                  <a:lnTo>
                    <a:pt x="575" y="4"/>
                  </a:lnTo>
                  <a:lnTo>
                    <a:pt x="564" y="7"/>
                  </a:lnTo>
                  <a:lnTo>
                    <a:pt x="555" y="10"/>
                  </a:lnTo>
                  <a:lnTo>
                    <a:pt x="552" y="11"/>
                  </a:lnTo>
                  <a:lnTo>
                    <a:pt x="552" y="34"/>
                  </a:lnTo>
                  <a:lnTo>
                    <a:pt x="541" y="30"/>
                  </a:lnTo>
                  <a:lnTo>
                    <a:pt x="528" y="27"/>
                  </a:lnTo>
                  <a:lnTo>
                    <a:pt x="515" y="23"/>
                  </a:lnTo>
                  <a:lnTo>
                    <a:pt x="502" y="20"/>
                  </a:lnTo>
                  <a:lnTo>
                    <a:pt x="487" y="17"/>
                  </a:lnTo>
                  <a:lnTo>
                    <a:pt x="473" y="14"/>
                  </a:lnTo>
                  <a:lnTo>
                    <a:pt x="458" y="11"/>
                  </a:lnTo>
                  <a:lnTo>
                    <a:pt x="444" y="8"/>
                  </a:lnTo>
                  <a:lnTo>
                    <a:pt x="428" y="7"/>
                  </a:lnTo>
                  <a:lnTo>
                    <a:pt x="412" y="5"/>
                  </a:lnTo>
                  <a:lnTo>
                    <a:pt x="396" y="4"/>
                  </a:lnTo>
                  <a:lnTo>
                    <a:pt x="381" y="2"/>
                  </a:lnTo>
                  <a:lnTo>
                    <a:pt x="363" y="1"/>
                  </a:lnTo>
                  <a:lnTo>
                    <a:pt x="347" y="0"/>
                  </a:lnTo>
                  <a:lnTo>
                    <a:pt x="330" y="0"/>
                  </a:lnTo>
                  <a:lnTo>
                    <a:pt x="313" y="0"/>
                  </a:lnTo>
                  <a:lnTo>
                    <a:pt x="295" y="0"/>
                  </a:lnTo>
                  <a:lnTo>
                    <a:pt x="280" y="0"/>
                  </a:lnTo>
                  <a:lnTo>
                    <a:pt x="264" y="1"/>
                  </a:lnTo>
                  <a:lnTo>
                    <a:pt x="248" y="2"/>
                  </a:lnTo>
                  <a:lnTo>
                    <a:pt x="232" y="2"/>
                  </a:lnTo>
                  <a:lnTo>
                    <a:pt x="216" y="5"/>
                  </a:lnTo>
                  <a:lnTo>
                    <a:pt x="202" y="7"/>
                  </a:lnTo>
                  <a:lnTo>
                    <a:pt x="186" y="8"/>
                  </a:lnTo>
                  <a:lnTo>
                    <a:pt x="171" y="11"/>
                  </a:lnTo>
                  <a:lnTo>
                    <a:pt x="157" y="13"/>
                  </a:lnTo>
                  <a:lnTo>
                    <a:pt x="144" y="15"/>
                  </a:lnTo>
                  <a:lnTo>
                    <a:pt x="131" y="18"/>
                  </a:lnTo>
                  <a:lnTo>
                    <a:pt x="118" y="21"/>
                  </a:lnTo>
                  <a:lnTo>
                    <a:pt x="105" y="24"/>
                  </a:lnTo>
                  <a:lnTo>
                    <a:pt x="92" y="28"/>
                  </a:lnTo>
                  <a:lnTo>
                    <a:pt x="81" y="31"/>
                  </a:lnTo>
                  <a:lnTo>
                    <a:pt x="81" y="15"/>
                  </a:lnTo>
                  <a:lnTo>
                    <a:pt x="79" y="15"/>
                  </a:lnTo>
                  <a:lnTo>
                    <a:pt x="78" y="14"/>
                  </a:lnTo>
                  <a:lnTo>
                    <a:pt x="73" y="11"/>
                  </a:lnTo>
                  <a:lnTo>
                    <a:pt x="69" y="8"/>
                  </a:lnTo>
                  <a:lnTo>
                    <a:pt x="63" y="5"/>
                  </a:lnTo>
                  <a:lnTo>
                    <a:pt x="55" y="4"/>
                  </a:lnTo>
                  <a:lnTo>
                    <a:pt x="46" y="1"/>
                  </a:lnTo>
                  <a:lnTo>
                    <a:pt x="36" y="0"/>
                  </a:lnTo>
                  <a:lnTo>
                    <a:pt x="20" y="4"/>
                  </a:lnTo>
                  <a:lnTo>
                    <a:pt x="10" y="10"/>
                  </a:lnTo>
                  <a:lnTo>
                    <a:pt x="3" y="14"/>
                  </a:lnTo>
                  <a:lnTo>
                    <a:pt x="0" y="15"/>
                  </a:lnTo>
                  <a:lnTo>
                    <a:pt x="0" y="403"/>
                  </a:lnTo>
                  <a:lnTo>
                    <a:pt x="81" y="403"/>
                  </a:lnTo>
                  <a:lnTo>
                    <a:pt x="81" y="215"/>
                  </a:lnTo>
                  <a:lnTo>
                    <a:pt x="92" y="219"/>
                  </a:lnTo>
                  <a:lnTo>
                    <a:pt x="105" y="222"/>
                  </a:lnTo>
                  <a:lnTo>
                    <a:pt x="118" y="225"/>
                  </a:lnTo>
                  <a:lnTo>
                    <a:pt x="131" y="228"/>
                  </a:lnTo>
                  <a:lnTo>
                    <a:pt x="144" y="231"/>
                  </a:lnTo>
                  <a:lnTo>
                    <a:pt x="157" y="234"/>
                  </a:lnTo>
                  <a:lnTo>
                    <a:pt x="171" y="237"/>
                  </a:lnTo>
                  <a:lnTo>
                    <a:pt x="186" y="238"/>
                  </a:lnTo>
                  <a:lnTo>
                    <a:pt x="202" y="241"/>
                  </a:lnTo>
                  <a:lnTo>
                    <a:pt x="216" y="242"/>
                  </a:lnTo>
                  <a:lnTo>
                    <a:pt x="232" y="244"/>
                  </a:lnTo>
                  <a:lnTo>
                    <a:pt x="248" y="245"/>
                  </a:lnTo>
                  <a:lnTo>
                    <a:pt x="264" y="245"/>
                  </a:lnTo>
                  <a:lnTo>
                    <a:pt x="280" y="247"/>
                  </a:lnTo>
                  <a:lnTo>
                    <a:pt x="295" y="247"/>
                  </a:lnTo>
                  <a:lnTo>
                    <a:pt x="313" y="247"/>
                  </a:lnTo>
                  <a:lnTo>
                    <a:pt x="330" y="247"/>
                  </a:lnTo>
                  <a:lnTo>
                    <a:pt x="347" y="247"/>
                  </a:lnTo>
                  <a:lnTo>
                    <a:pt x="363" y="245"/>
                  </a:lnTo>
                  <a:lnTo>
                    <a:pt x="381" y="244"/>
                  </a:lnTo>
                  <a:lnTo>
                    <a:pt x="396" y="242"/>
                  </a:lnTo>
                  <a:lnTo>
                    <a:pt x="412" y="241"/>
                  </a:lnTo>
                  <a:lnTo>
                    <a:pt x="428" y="239"/>
                  </a:lnTo>
                  <a:lnTo>
                    <a:pt x="444" y="238"/>
                  </a:lnTo>
                  <a:lnTo>
                    <a:pt x="458" y="235"/>
                  </a:lnTo>
                  <a:lnTo>
                    <a:pt x="473" y="232"/>
                  </a:lnTo>
                  <a:lnTo>
                    <a:pt x="487" y="231"/>
                  </a:lnTo>
                  <a:lnTo>
                    <a:pt x="502" y="226"/>
                  </a:lnTo>
                  <a:lnTo>
                    <a:pt x="515" y="224"/>
                  </a:lnTo>
                  <a:lnTo>
                    <a:pt x="528" y="221"/>
                  </a:lnTo>
                  <a:lnTo>
                    <a:pt x="541" y="218"/>
                  </a:lnTo>
                  <a:lnTo>
                    <a:pt x="552" y="214"/>
                  </a:lnTo>
                  <a:lnTo>
                    <a:pt x="552" y="399"/>
                  </a:lnTo>
                  <a:lnTo>
                    <a:pt x="633" y="399"/>
                  </a:lnTo>
                  <a:lnTo>
                    <a:pt x="633" y="11"/>
                  </a:lnTo>
                  <a:lnTo>
                    <a:pt x="630" y="10"/>
                  </a:lnTo>
                  <a:lnTo>
                    <a:pt x="623" y="7"/>
                  </a:lnTo>
                  <a:lnTo>
                    <a:pt x="610" y="4"/>
                  </a:lnTo>
                  <a:lnTo>
                    <a:pt x="591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9" name="Freeform 23"/>
            <p:cNvSpPr>
              <a:spLocks/>
            </p:cNvSpPr>
            <p:nvPr/>
          </p:nvSpPr>
          <p:spPr bwMode="auto">
            <a:xfrm>
              <a:off x="1499" y="1400"/>
              <a:ext cx="635" cy="407"/>
            </a:xfrm>
            <a:custGeom>
              <a:avLst/>
              <a:gdLst>
                <a:gd name="T0" fmla="*/ 574 w 634"/>
                <a:gd name="T1" fmla="*/ 6 h 406"/>
                <a:gd name="T2" fmla="*/ 554 w 634"/>
                <a:gd name="T3" fmla="*/ 12 h 406"/>
                <a:gd name="T4" fmla="*/ 551 w 634"/>
                <a:gd name="T5" fmla="*/ 37 h 406"/>
                <a:gd name="T6" fmla="*/ 527 w 634"/>
                <a:gd name="T7" fmla="*/ 30 h 406"/>
                <a:gd name="T8" fmla="*/ 501 w 634"/>
                <a:gd name="T9" fmla="*/ 23 h 406"/>
                <a:gd name="T10" fmla="*/ 473 w 634"/>
                <a:gd name="T11" fmla="*/ 17 h 406"/>
                <a:gd name="T12" fmla="*/ 443 w 634"/>
                <a:gd name="T13" fmla="*/ 12 h 406"/>
                <a:gd name="T14" fmla="*/ 413 w 634"/>
                <a:gd name="T15" fmla="*/ 9 h 406"/>
                <a:gd name="T16" fmla="*/ 381 w 634"/>
                <a:gd name="T17" fmla="*/ 6 h 406"/>
                <a:gd name="T18" fmla="*/ 348 w 634"/>
                <a:gd name="T19" fmla="*/ 3 h 406"/>
                <a:gd name="T20" fmla="*/ 313 w 634"/>
                <a:gd name="T21" fmla="*/ 3 h 406"/>
                <a:gd name="T22" fmla="*/ 280 w 634"/>
                <a:gd name="T23" fmla="*/ 3 h 406"/>
                <a:gd name="T24" fmla="*/ 248 w 634"/>
                <a:gd name="T25" fmla="*/ 4 h 406"/>
                <a:gd name="T26" fmla="*/ 217 w 634"/>
                <a:gd name="T27" fmla="*/ 7 h 406"/>
                <a:gd name="T28" fmla="*/ 186 w 634"/>
                <a:gd name="T29" fmla="*/ 12 h 406"/>
                <a:gd name="T30" fmla="*/ 158 w 634"/>
                <a:gd name="T31" fmla="*/ 16 h 406"/>
                <a:gd name="T32" fmla="*/ 132 w 634"/>
                <a:gd name="T33" fmla="*/ 22 h 406"/>
                <a:gd name="T34" fmla="*/ 106 w 634"/>
                <a:gd name="T35" fmla="*/ 27 h 406"/>
                <a:gd name="T36" fmla="*/ 81 w 634"/>
                <a:gd name="T37" fmla="*/ 35 h 406"/>
                <a:gd name="T38" fmla="*/ 80 w 634"/>
                <a:gd name="T39" fmla="*/ 16 h 406"/>
                <a:gd name="T40" fmla="*/ 64 w 634"/>
                <a:gd name="T41" fmla="*/ 3 h 406"/>
                <a:gd name="T42" fmla="*/ 32 w 634"/>
                <a:gd name="T43" fmla="*/ 2 h 406"/>
                <a:gd name="T44" fmla="*/ 15 w 634"/>
                <a:gd name="T45" fmla="*/ 6 h 406"/>
                <a:gd name="T46" fmla="*/ 5 w 634"/>
                <a:gd name="T47" fmla="*/ 13 h 406"/>
                <a:gd name="T48" fmla="*/ 0 w 634"/>
                <a:gd name="T49" fmla="*/ 17 h 406"/>
                <a:gd name="T50" fmla="*/ 0 w 634"/>
                <a:gd name="T51" fmla="*/ 406 h 406"/>
                <a:gd name="T52" fmla="*/ 81 w 634"/>
                <a:gd name="T53" fmla="*/ 218 h 406"/>
                <a:gd name="T54" fmla="*/ 106 w 634"/>
                <a:gd name="T55" fmla="*/ 226 h 406"/>
                <a:gd name="T56" fmla="*/ 132 w 634"/>
                <a:gd name="T57" fmla="*/ 231 h 406"/>
                <a:gd name="T58" fmla="*/ 158 w 634"/>
                <a:gd name="T59" fmla="*/ 237 h 406"/>
                <a:gd name="T60" fmla="*/ 186 w 634"/>
                <a:gd name="T61" fmla="*/ 241 h 406"/>
                <a:gd name="T62" fmla="*/ 217 w 634"/>
                <a:gd name="T63" fmla="*/ 244 h 406"/>
                <a:gd name="T64" fmla="*/ 248 w 634"/>
                <a:gd name="T65" fmla="*/ 247 h 406"/>
                <a:gd name="T66" fmla="*/ 280 w 634"/>
                <a:gd name="T67" fmla="*/ 250 h 406"/>
                <a:gd name="T68" fmla="*/ 313 w 634"/>
                <a:gd name="T69" fmla="*/ 250 h 406"/>
                <a:gd name="T70" fmla="*/ 348 w 634"/>
                <a:gd name="T71" fmla="*/ 250 h 406"/>
                <a:gd name="T72" fmla="*/ 381 w 634"/>
                <a:gd name="T73" fmla="*/ 247 h 406"/>
                <a:gd name="T74" fmla="*/ 413 w 634"/>
                <a:gd name="T75" fmla="*/ 244 h 406"/>
                <a:gd name="T76" fmla="*/ 443 w 634"/>
                <a:gd name="T77" fmla="*/ 241 h 406"/>
                <a:gd name="T78" fmla="*/ 473 w 634"/>
                <a:gd name="T79" fmla="*/ 236 h 406"/>
                <a:gd name="T80" fmla="*/ 501 w 634"/>
                <a:gd name="T81" fmla="*/ 230 h 406"/>
                <a:gd name="T82" fmla="*/ 527 w 634"/>
                <a:gd name="T83" fmla="*/ 223 h 406"/>
                <a:gd name="T84" fmla="*/ 551 w 634"/>
                <a:gd name="T85" fmla="*/ 215 h 406"/>
                <a:gd name="T86" fmla="*/ 634 w 634"/>
                <a:gd name="T87" fmla="*/ 401 h 406"/>
                <a:gd name="T88" fmla="*/ 632 w 634"/>
                <a:gd name="T89" fmla="*/ 13 h 406"/>
                <a:gd name="T90" fmla="*/ 625 w 634"/>
                <a:gd name="T91" fmla="*/ 10 h 406"/>
                <a:gd name="T92" fmla="*/ 612 w 634"/>
                <a:gd name="T93" fmla="*/ 6 h 406"/>
                <a:gd name="T94" fmla="*/ 595 w 634"/>
                <a:gd name="T95" fmla="*/ 3 h 40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34" h="406">
                  <a:moveTo>
                    <a:pt x="585" y="3"/>
                  </a:moveTo>
                  <a:lnTo>
                    <a:pt x="574" y="6"/>
                  </a:lnTo>
                  <a:lnTo>
                    <a:pt x="563" y="9"/>
                  </a:lnTo>
                  <a:lnTo>
                    <a:pt x="554" y="12"/>
                  </a:lnTo>
                  <a:lnTo>
                    <a:pt x="551" y="13"/>
                  </a:lnTo>
                  <a:lnTo>
                    <a:pt x="551" y="37"/>
                  </a:lnTo>
                  <a:lnTo>
                    <a:pt x="540" y="33"/>
                  </a:lnTo>
                  <a:lnTo>
                    <a:pt x="527" y="30"/>
                  </a:lnTo>
                  <a:lnTo>
                    <a:pt x="514" y="26"/>
                  </a:lnTo>
                  <a:lnTo>
                    <a:pt x="501" y="23"/>
                  </a:lnTo>
                  <a:lnTo>
                    <a:pt x="488" y="20"/>
                  </a:lnTo>
                  <a:lnTo>
                    <a:pt x="473" y="17"/>
                  </a:lnTo>
                  <a:lnTo>
                    <a:pt x="459" y="14"/>
                  </a:lnTo>
                  <a:lnTo>
                    <a:pt x="443" y="12"/>
                  </a:lnTo>
                  <a:lnTo>
                    <a:pt x="429" y="10"/>
                  </a:lnTo>
                  <a:lnTo>
                    <a:pt x="413" y="9"/>
                  </a:lnTo>
                  <a:lnTo>
                    <a:pt x="397" y="7"/>
                  </a:lnTo>
                  <a:lnTo>
                    <a:pt x="381" y="6"/>
                  </a:lnTo>
                  <a:lnTo>
                    <a:pt x="364" y="4"/>
                  </a:lnTo>
                  <a:lnTo>
                    <a:pt x="348" y="3"/>
                  </a:lnTo>
                  <a:lnTo>
                    <a:pt x="331" y="3"/>
                  </a:lnTo>
                  <a:lnTo>
                    <a:pt x="313" y="3"/>
                  </a:lnTo>
                  <a:lnTo>
                    <a:pt x="296" y="3"/>
                  </a:lnTo>
                  <a:lnTo>
                    <a:pt x="280" y="3"/>
                  </a:lnTo>
                  <a:lnTo>
                    <a:pt x="264" y="4"/>
                  </a:lnTo>
                  <a:lnTo>
                    <a:pt x="248" y="4"/>
                  </a:lnTo>
                  <a:lnTo>
                    <a:pt x="233" y="6"/>
                  </a:lnTo>
                  <a:lnTo>
                    <a:pt x="217" y="7"/>
                  </a:lnTo>
                  <a:lnTo>
                    <a:pt x="202" y="9"/>
                  </a:lnTo>
                  <a:lnTo>
                    <a:pt x="186" y="12"/>
                  </a:lnTo>
                  <a:lnTo>
                    <a:pt x="172" y="13"/>
                  </a:lnTo>
                  <a:lnTo>
                    <a:pt x="158" y="16"/>
                  </a:lnTo>
                  <a:lnTo>
                    <a:pt x="145" y="19"/>
                  </a:lnTo>
                  <a:lnTo>
                    <a:pt x="132" y="22"/>
                  </a:lnTo>
                  <a:lnTo>
                    <a:pt x="119" y="24"/>
                  </a:lnTo>
                  <a:lnTo>
                    <a:pt x="106" y="27"/>
                  </a:lnTo>
                  <a:lnTo>
                    <a:pt x="93" y="30"/>
                  </a:lnTo>
                  <a:lnTo>
                    <a:pt x="81" y="35"/>
                  </a:lnTo>
                  <a:lnTo>
                    <a:pt x="81" y="19"/>
                  </a:lnTo>
                  <a:lnTo>
                    <a:pt x="80" y="16"/>
                  </a:lnTo>
                  <a:lnTo>
                    <a:pt x="75" y="9"/>
                  </a:lnTo>
                  <a:lnTo>
                    <a:pt x="64" y="3"/>
                  </a:lnTo>
                  <a:lnTo>
                    <a:pt x="44" y="0"/>
                  </a:lnTo>
                  <a:lnTo>
                    <a:pt x="32" y="2"/>
                  </a:lnTo>
                  <a:lnTo>
                    <a:pt x="22" y="3"/>
                  </a:lnTo>
                  <a:lnTo>
                    <a:pt x="15" y="6"/>
                  </a:lnTo>
                  <a:lnTo>
                    <a:pt x="9" y="9"/>
                  </a:lnTo>
                  <a:lnTo>
                    <a:pt x="5" y="13"/>
                  </a:lnTo>
                  <a:lnTo>
                    <a:pt x="2" y="16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0" y="406"/>
                  </a:lnTo>
                  <a:lnTo>
                    <a:pt x="81" y="406"/>
                  </a:lnTo>
                  <a:lnTo>
                    <a:pt x="81" y="218"/>
                  </a:lnTo>
                  <a:lnTo>
                    <a:pt x="93" y="221"/>
                  </a:lnTo>
                  <a:lnTo>
                    <a:pt x="106" y="226"/>
                  </a:lnTo>
                  <a:lnTo>
                    <a:pt x="119" y="228"/>
                  </a:lnTo>
                  <a:lnTo>
                    <a:pt x="132" y="231"/>
                  </a:lnTo>
                  <a:lnTo>
                    <a:pt x="145" y="234"/>
                  </a:lnTo>
                  <a:lnTo>
                    <a:pt x="158" y="237"/>
                  </a:lnTo>
                  <a:lnTo>
                    <a:pt x="172" y="238"/>
                  </a:lnTo>
                  <a:lnTo>
                    <a:pt x="186" y="241"/>
                  </a:lnTo>
                  <a:lnTo>
                    <a:pt x="202" y="243"/>
                  </a:lnTo>
                  <a:lnTo>
                    <a:pt x="217" y="244"/>
                  </a:lnTo>
                  <a:lnTo>
                    <a:pt x="233" y="247"/>
                  </a:lnTo>
                  <a:lnTo>
                    <a:pt x="248" y="247"/>
                  </a:lnTo>
                  <a:lnTo>
                    <a:pt x="264" y="248"/>
                  </a:lnTo>
                  <a:lnTo>
                    <a:pt x="280" y="250"/>
                  </a:lnTo>
                  <a:lnTo>
                    <a:pt x="296" y="250"/>
                  </a:lnTo>
                  <a:lnTo>
                    <a:pt x="313" y="250"/>
                  </a:lnTo>
                  <a:lnTo>
                    <a:pt x="331" y="250"/>
                  </a:lnTo>
                  <a:lnTo>
                    <a:pt x="348" y="250"/>
                  </a:lnTo>
                  <a:lnTo>
                    <a:pt x="364" y="248"/>
                  </a:lnTo>
                  <a:lnTo>
                    <a:pt x="381" y="247"/>
                  </a:lnTo>
                  <a:lnTo>
                    <a:pt x="397" y="246"/>
                  </a:lnTo>
                  <a:lnTo>
                    <a:pt x="413" y="244"/>
                  </a:lnTo>
                  <a:lnTo>
                    <a:pt x="429" y="243"/>
                  </a:lnTo>
                  <a:lnTo>
                    <a:pt x="443" y="241"/>
                  </a:lnTo>
                  <a:lnTo>
                    <a:pt x="459" y="238"/>
                  </a:lnTo>
                  <a:lnTo>
                    <a:pt x="473" y="236"/>
                  </a:lnTo>
                  <a:lnTo>
                    <a:pt x="488" y="233"/>
                  </a:lnTo>
                  <a:lnTo>
                    <a:pt x="501" y="230"/>
                  </a:lnTo>
                  <a:lnTo>
                    <a:pt x="514" y="227"/>
                  </a:lnTo>
                  <a:lnTo>
                    <a:pt x="527" y="223"/>
                  </a:lnTo>
                  <a:lnTo>
                    <a:pt x="540" y="220"/>
                  </a:lnTo>
                  <a:lnTo>
                    <a:pt x="551" y="215"/>
                  </a:lnTo>
                  <a:lnTo>
                    <a:pt x="551" y="401"/>
                  </a:lnTo>
                  <a:lnTo>
                    <a:pt x="634" y="401"/>
                  </a:lnTo>
                  <a:lnTo>
                    <a:pt x="634" y="13"/>
                  </a:lnTo>
                  <a:lnTo>
                    <a:pt x="632" y="13"/>
                  </a:lnTo>
                  <a:lnTo>
                    <a:pt x="629" y="12"/>
                  </a:lnTo>
                  <a:lnTo>
                    <a:pt x="625" y="10"/>
                  </a:lnTo>
                  <a:lnTo>
                    <a:pt x="619" y="7"/>
                  </a:lnTo>
                  <a:lnTo>
                    <a:pt x="612" y="6"/>
                  </a:lnTo>
                  <a:lnTo>
                    <a:pt x="603" y="4"/>
                  </a:lnTo>
                  <a:lnTo>
                    <a:pt x="595" y="3"/>
                  </a:lnTo>
                  <a:lnTo>
                    <a:pt x="58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10" name="Freeform 24"/>
            <p:cNvSpPr>
              <a:spLocks/>
            </p:cNvSpPr>
            <p:nvPr/>
          </p:nvSpPr>
          <p:spPr bwMode="auto">
            <a:xfrm>
              <a:off x="68" y="1436"/>
              <a:ext cx="399" cy="485"/>
            </a:xfrm>
            <a:custGeom>
              <a:avLst/>
              <a:gdLst>
                <a:gd name="T0" fmla="*/ 398 w 399"/>
                <a:gd name="T1" fmla="*/ 23 h 485"/>
                <a:gd name="T2" fmla="*/ 389 w 399"/>
                <a:gd name="T3" fmla="*/ 13 h 485"/>
                <a:gd name="T4" fmla="*/ 375 w 399"/>
                <a:gd name="T5" fmla="*/ 6 h 485"/>
                <a:gd name="T6" fmla="*/ 356 w 399"/>
                <a:gd name="T7" fmla="*/ 1 h 485"/>
                <a:gd name="T8" fmla="*/ 333 w 399"/>
                <a:gd name="T9" fmla="*/ 0 h 485"/>
                <a:gd name="T10" fmla="*/ 307 w 399"/>
                <a:gd name="T11" fmla="*/ 0 h 485"/>
                <a:gd name="T12" fmla="*/ 280 w 399"/>
                <a:gd name="T13" fmla="*/ 3 h 485"/>
                <a:gd name="T14" fmla="*/ 251 w 399"/>
                <a:gd name="T15" fmla="*/ 6 h 485"/>
                <a:gd name="T16" fmla="*/ 222 w 399"/>
                <a:gd name="T17" fmla="*/ 10 h 485"/>
                <a:gd name="T18" fmla="*/ 193 w 399"/>
                <a:gd name="T19" fmla="*/ 14 h 485"/>
                <a:gd name="T20" fmla="*/ 166 w 399"/>
                <a:gd name="T21" fmla="*/ 20 h 485"/>
                <a:gd name="T22" fmla="*/ 140 w 399"/>
                <a:gd name="T23" fmla="*/ 26 h 485"/>
                <a:gd name="T24" fmla="*/ 117 w 399"/>
                <a:gd name="T25" fmla="*/ 32 h 485"/>
                <a:gd name="T26" fmla="*/ 98 w 399"/>
                <a:gd name="T27" fmla="*/ 36 h 485"/>
                <a:gd name="T28" fmla="*/ 83 w 399"/>
                <a:gd name="T29" fmla="*/ 40 h 485"/>
                <a:gd name="T30" fmla="*/ 73 w 399"/>
                <a:gd name="T31" fmla="*/ 42 h 485"/>
                <a:gd name="T32" fmla="*/ 70 w 399"/>
                <a:gd name="T33" fmla="*/ 43 h 485"/>
                <a:gd name="T34" fmla="*/ 69 w 399"/>
                <a:gd name="T35" fmla="*/ 40 h 485"/>
                <a:gd name="T36" fmla="*/ 63 w 399"/>
                <a:gd name="T37" fmla="*/ 32 h 485"/>
                <a:gd name="T38" fmla="*/ 52 w 399"/>
                <a:gd name="T39" fmla="*/ 24 h 485"/>
                <a:gd name="T40" fmla="*/ 32 w 399"/>
                <a:gd name="T41" fmla="*/ 22 h 485"/>
                <a:gd name="T42" fmla="*/ 14 w 399"/>
                <a:gd name="T43" fmla="*/ 24 h 485"/>
                <a:gd name="T44" fmla="*/ 6 w 399"/>
                <a:gd name="T45" fmla="*/ 29 h 485"/>
                <a:gd name="T46" fmla="*/ 1 w 399"/>
                <a:gd name="T47" fmla="*/ 34 h 485"/>
                <a:gd name="T48" fmla="*/ 0 w 399"/>
                <a:gd name="T49" fmla="*/ 37 h 485"/>
                <a:gd name="T50" fmla="*/ 0 w 399"/>
                <a:gd name="T51" fmla="*/ 485 h 485"/>
                <a:gd name="T52" fmla="*/ 70 w 399"/>
                <a:gd name="T53" fmla="*/ 485 h 485"/>
                <a:gd name="T54" fmla="*/ 70 w 399"/>
                <a:gd name="T55" fmla="*/ 454 h 485"/>
                <a:gd name="T56" fmla="*/ 70 w 399"/>
                <a:gd name="T57" fmla="*/ 385 h 485"/>
                <a:gd name="T58" fmla="*/ 70 w 399"/>
                <a:gd name="T59" fmla="*/ 317 h 485"/>
                <a:gd name="T60" fmla="*/ 70 w 399"/>
                <a:gd name="T61" fmla="*/ 286 h 485"/>
                <a:gd name="T62" fmla="*/ 82 w 399"/>
                <a:gd name="T63" fmla="*/ 281 h 485"/>
                <a:gd name="T64" fmla="*/ 96 w 399"/>
                <a:gd name="T65" fmla="*/ 277 h 485"/>
                <a:gd name="T66" fmla="*/ 112 w 399"/>
                <a:gd name="T67" fmla="*/ 273 h 485"/>
                <a:gd name="T68" fmla="*/ 131 w 399"/>
                <a:gd name="T69" fmla="*/ 267 h 485"/>
                <a:gd name="T70" fmla="*/ 153 w 399"/>
                <a:gd name="T71" fmla="*/ 261 h 485"/>
                <a:gd name="T72" fmla="*/ 174 w 399"/>
                <a:gd name="T73" fmla="*/ 254 h 485"/>
                <a:gd name="T74" fmla="*/ 197 w 399"/>
                <a:gd name="T75" fmla="*/ 248 h 485"/>
                <a:gd name="T76" fmla="*/ 222 w 399"/>
                <a:gd name="T77" fmla="*/ 241 h 485"/>
                <a:gd name="T78" fmla="*/ 246 w 399"/>
                <a:gd name="T79" fmla="*/ 235 h 485"/>
                <a:gd name="T80" fmla="*/ 271 w 399"/>
                <a:gd name="T81" fmla="*/ 228 h 485"/>
                <a:gd name="T82" fmla="*/ 296 w 399"/>
                <a:gd name="T83" fmla="*/ 223 h 485"/>
                <a:gd name="T84" fmla="*/ 319 w 399"/>
                <a:gd name="T85" fmla="*/ 215 h 485"/>
                <a:gd name="T86" fmla="*/ 342 w 399"/>
                <a:gd name="T87" fmla="*/ 211 h 485"/>
                <a:gd name="T88" fmla="*/ 362 w 399"/>
                <a:gd name="T89" fmla="*/ 205 h 485"/>
                <a:gd name="T90" fmla="*/ 382 w 399"/>
                <a:gd name="T91" fmla="*/ 201 h 485"/>
                <a:gd name="T92" fmla="*/ 399 w 399"/>
                <a:gd name="T93" fmla="*/ 198 h 485"/>
                <a:gd name="T94" fmla="*/ 398 w 399"/>
                <a:gd name="T95" fmla="*/ 23 h 48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99" h="485">
                  <a:moveTo>
                    <a:pt x="398" y="23"/>
                  </a:moveTo>
                  <a:lnTo>
                    <a:pt x="389" y="13"/>
                  </a:lnTo>
                  <a:lnTo>
                    <a:pt x="375" y="6"/>
                  </a:lnTo>
                  <a:lnTo>
                    <a:pt x="356" y="1"/>
                  </a:lnTo>
                  <a:lnTo>
                    <a:pt x="333" y="0"/>
                  </a:lnTo>
                  <a:lnTo>
                    <a:pt x="307" y="0"/>
                  </a:lnTo>
                  <a:lnTo>
                    <a:pt x="280" y="3"/>
                  </a:lnTo>
                  <a:lnTo>
                    <a:pt x="251" y="6"/>
                  </a:lnTo>
                  <a:lnTo>
                    <a:pt x="222" y="10"/>
                  </a:lnTo>
                  <a:lnTo>
                    <a:pt x="193" y="14"/>
                  </a:lnTo>
                  <a:lnTo>
                    <a:pt x="166" y="20"/>
                  </a:lnTo>
                  <a:lnTo>
                    <a:pt x="140" y="26"/>
                  </a:lnTo>
                  <a:lnTo>
                    <a:pt x="117" y="32"/>
                  </a:lnTo>
                  <a:lnTo>
                    <a:pt x="98" y="36"/>
                  </a:lnTo>
                  <a:lnTo>
                    <a:pt x="83" y="40"/>
                  </a:lnTo>
                  <a:lnTo>
                    <a:pt x="73" y="42"/>
                  </a:lnTo>
                  <a:lnTo>
                    <a:pt x="70" y="43"/>
                  </a:lnTo>
                  <a:lnTo>
                    <a:pt x="69" y="40"/>
                  </a:lnTo>
                  <a:lnTo>
                    <a:pt x="63" y="32"/>
                  </a:lnTo>
                  <a:lnTo>
                    <a:pt x="52" y="24"/>
                  </a:lnTo>
                  <a:lnTo>
                    <a:pt x="32" y="22"/>
                  </a:lnTo>
                  <a:lnTo>
                    <a:pt x="14" y="24"/>
                  </a:lnTo>
                  <a:lnTo>
                    <a:pt x="6" y="29"/>
                  </a:lnTo>
                  <a:lnTo>
                    <a:pt x="1" y="34"/>
                  </a:lnTo>
                  <a:lnTo>
                    <a:pt x="0" y="37"/>
                  </a:lnTo>
                  <a:lnTo>
                    <a:pt x="0" y="485"/>
                  </a:lnTo>
                  <a:lnTo>
                    <a:pt x="70" y="485"/>
                  </a:lnTo>
                  <a:lnTo>
                    <a:pt x="70" y="454"/>
                  </a:lnTo>
                  <a:lnTo>
                    <a:pt x="70" y="385"/>
                  </a:lnTo>
                  <a:lnTo>
                    <a:pt x="70" y="317"/>
                  </a:lnTo>
                  <a:lnTo>
                    <a:pt x="70" y="286"/>
                  </a:lnTo>
                  <a:lnTo>
                    <a:pt x="82" y="281"/>
                  </a:lnTo>
                  <a:lnTo>
                    <a:pt x="96" y="277"/>
                  </a:lnTo>
                  <a:lnTo>
                    <a:pt x="112" y="273"/>
                  </a:lnTo>
                  <a:lnTo>
                    <a:pt x="131" y="267"/>
                  </a:lnTo>
                  <a:lnTo>
                    <a:pt x="153" y="261"/>
                  </a:lnTo>
                  <a:lnTo>
                    <a:pt x="174" y="254"/>
                  </a:lnTo>
                  <a:lnTo>
                    <a:pt x="197" y="248"/>
                  </a:lnTo>
                  <a:lnTo>
                    <a:pt x="222" y="241"/>
                  </a:lnTo>
                  <a:lnTo>
                    <a:pt x="246" y="235"/>
                  </a:lnTo>
                  <a:lnTo>
                    <a:pt x="271" y="228"/>
                  </a:lnTo>
                  <a:lnTo>
                    <a:pt x="296" y="223"/>
                  </a:lnTo>
                  <a:lnTo>
                    <a:pt x="319" y="215"/>
                  </a:lnTo>
                  <a:lnTo>
                    <a:pt x="342" y="211"/>
                  </a:lnTo>
                  <a:lnTo>
                    <a:pt x="362" y="205"/>
                  </a:lnTo>
                  <a:lnTo>
                    <a:pt x="382" y="201"/>
                  </a:lnTo>
                  <a:lnTo>
                    <a:pt x="399" y="198"/>
                  </a:lnTo>
                  <a:lnTo>
                    <a:pt x="398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11" name="Freeform 25"/>
            <p:cNvSpPr>
              <a:spLocks/>
            </p:cNvSpPr>
            <p:nvPr/>
          </p:nvSpPr>
          <p:spPr bwMode="auto">
            <a:xfrm>
              <a:off x="2396" y="1444"/>
              <a:ext cx="399" cy="485"/>
            </a:xfrm>
            <a:custGeom>
              <a:avLst/>
              <a:gdLst>
                <a:gd name="T0" fmla="*/ 2 w 400"/>
                <a:gd name="T1" fmla="*/ 23 h 485"/>
                <a:gd name="T2" fmla="*/ 10 w 400"/>
                <a:gd name="T3" fmla="*/ 13 h 485"/>
                <a:gd name="T4" fmla="*/ 25 w 400"/>
                <a:gd name="T5" fmla="*/ 6 h 485"/>
                <a:gd name="T6" fmla="*/ 45 w 400"/>
                <a:gd name="T7" fmla="*/ 3 h 485"/>
                <a:gd name="T8" fmla="*/ 67 w 400"/>
                <a:gd name="T9" fmla="*/ 0 h 485"/>
                <a:gd name="T10" fmla="*/ 92 w 400"/>
                <a:gd name="T11" fmla="*/ 2 h 485"/>
                <a:gd name="T12" fmla="*/ 121 w 400"/>
                <a:gd name="T13" fmla="*/ 3 h 485"/>
                <a:gd name="T14" fmla="*/ 150 w 400"/>
                <a:gd name="T15" fmla="*/ 7 h 485"/>
                <a:gd name="T16" fmla="*/ 179 w 400"/>
                <a:gd name="T17" fmla="*/ 12 h 485"/>
                <a:gd name="T18" fmla="*/ 208 w 400"/>
                <a:gd name="T19" fmla="*/ 17 h 485"/>
                <a:gd name="T20" fmla="*/ 237 w 400"/>
                <a:gd name="T21" fmla="*/ 23 h 485"/>
                <a:gd name="T22" fmla="*/ 263 w 400"/>
                <a:gd name="T23" fmla="*/ 29 h 485"/>
                <a:gd name="T24" fmla="*/ 284 w 400"/>
                <a:gd name="T25" fmla="*/ 33 h 485"/>
                <a:gd name="T26" fmla="*/ 305 w 400"/>
                <a:gd name="T27" fmla="*/ 39 h 485"/>
                <a:gd name="T28" fmla="*/ 319 w 400"/>
                <a:gd name="T29" fmla="*/ 43 h 485"/>
                <a:gd name="T30" fmla="*/ 329 w 400"/>
                <a:gd name="T31" fmla="*/ 45 h 485"/>
                <a:gd name="T32" fmla="*/ 332 w 400"/>
                <a:gd name="T33" fmla="*/ 46 h 485"/>
                <a:gd name="T34" fmla="*/ 332 w 400"/>
                <a:gd name="T35" fmla="*/ 43 h 485"/>
                <a:gd name="T36" fmla="*/ 336 w 400"/>
                <a:gd name="T37" fmla="*/ 35 h 485"/>
                <a:gd name="T38" fmla="*/ 348 w 400"/>
                <a:gd name="T39" fmla="*/ 27 h 485"/>
                <a:gd name="T40" fmla="*/ 368 w 400"/>
                <a:gd name="T41" fmla="*/ 25 h 485"/>
                <a:gd name="T42" fmla="*/ 385 w 400"/>
                <a:gd name="T43" fmla="*/ 26 h 485"/>
                <a:gd name="T44" fmla="*/ 395 w 400"/>
                <a:gd name="T45" fmla="*/ 30 h 485"/>
                <a:gd name="T46" fmla="*/ 398 w 400"/>
                <a:gd name="T47" fmla="*/ 36 h 485"/>
                <a:gd name="T48" fmla="*/ 400 w 400"/>
                <a:gd name="T49" fmla="*/ 37 h 485"/>
                <a:gd name="T50" fmla="*/ 400 w 400"/>
                <a:gd name="T51" fmla="*/ 485 h 485"/>
                <a:gd name="T52" fmla="*/ 332 w 400"/>
                <a:gd name="T53" fmla="*/ 483 h 485"/>
                <a:gd name="T54" fmla="*/ 332 w 400"/>
                <a:gd name="T55" fmla="*/ 451 h 485"/>
                <a:gd name="T56" fmla="*/ 332 w 400"/>
                <a:gd name="T57" fmla="*/ 382 h 485"/>
                <a:gd name="T58" fmla="*/ 332 w 400"/>
                <a:gd name="T59" fmla="*/ 315 h 485"/>
                <a:gd name="T60" fmla="*/ 332 w 400"/>
                <a:gd name="T61" fmla="*/ 283 h 485"/>
                <a:gd name="T62" fmla="*/ 320 w 400"/>
                <a:gd name="T63" fmla="*/ 279 h 485"/>
                <a:gd name="T64" fmla="*/ 306 w 400"/>
                <a:gd name="T65" fmla="*/ 274 h 485"/>
                <a:gd name="T66" fmla="*/ 290 w 400"/>
                <a:gd name="T67" fmla="*/ 270 h 485"/>
                <a:gd name="T68" fmla="*/ 270 w 400"/>
                <a:gd name="T69" fmla="*/ 264 h 485"/>
                <a:gd name="T70" fmla="*/ 250 w 400"/>
                <a:gd name="T71" fmla="*/ 259 h 485"/>
                <a:gd name="T72" fmla="*/ 227 w 400"/>
                <a:gd name="T73" fmla="*/ 253 h 485"/>
                <a:gd name="T74" fmla="*/ 204 w 400"/>
                <a:gd name="T75" fmla="*/ 247 h 485"/>
                <a:gd name="T76" fmla="*/ 179 w 400"/>
                <a:gd name="T77" fmla="*/ 240 h 485"/>
                <a:gd name="T78" fmla="*/ 155 w 400"/>
                <a:gd name="T79" fmla="*/ 234 h 485"/>
                <a:gd name="T80" fmla="*/ 130 w 400"/>
                <a:gd name="T81" fmla="*/ 227 h 485"/>
                <a:gd name="T82" fmla="*/ 105 w 400"/>
                <a:gd name="T83" fmla="*/ 221 h 485"/>
                <a:gd name="T84" fmla="*/ 81 w 400"/>
                <a:gd name="T85" fmla="*/ 216 h 485"/>
                <a:gd name="T86" fmla="*/ 58 w 400"/>
                <a:gd name="T87" fmla="*/ 211 h 485"/>
                <a:gd name="T88" fmla="*/ 38 w 400"/>
                <a:gd name="T89" fmla="*/ 205 h 485"/>
                <a:gd name="T90" fmla="*/ 17 w 400"/>
                <a:gd name="T91" fmla="*/ 201 h 485"/>
                <a:gd name="T92" fmla="*/ 0 w 400"/>
                <a:gd name="T93" fmla="*/ 198 h 485"/>
                <a:gd name="T94" fmla="*/ 2 w 400"/>
                <a:gd name="T95" fmla="*/ 23 h 48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00" h="485">
                  <a:moveTo>
                    <a:pt x="2" y="23"/>
                  </a:moveTo>
                  <a:lnTo>
                    <a:pt x="10" y="13"/>
                  </a:lnTo>
                  <a:lnTo>
                    <a:pt x="25" y="6"/>
                  </a:lnTo>
                  <a:lnTo>
                    <a:pt x="45" y="3"/>
                  </a:lnTo>
                  <a:lnTo>
                    <a:pt x="67" y="0"/>
                  </a:lnTo>
                  <a:lnTo>
                    <a:pt x="92" y="2"/>
                  </a:lnTo>
                  <a:lnTo>
                    <a:pt x="121" y="3"/>
                  </a:lnTo>
                  <a:lnTo>
                    <a:pt x="150" y="7"/>
                  </a:lnTo>
                  <a:lnTo>
                    <a:pt x="179" y="12"/>
                  </a:lnTo>
                  <a:lnTo>
                    <a:pt x="208" y="17"/>
                  </a:lnTo>
                  <a:lnTo>
                    <a:pt x="237" y="23"/>
                  </a:lnTo>
                  <a:lnTo>
                    <a:pt x="263" y="29"/>
                  </a:lnTo>
                  <a:lnTo>
                    <a:pt x="284" y="33"/>
                  </a:lnTo>
                  <a:lnTo>
                    <a:pt x="305" y="39"/>
                  </a:lnTo>
                  <a:lnTo>
                    <a:pt x="319" y="43"/>
                  </a:lnTo>
                  <a:lnTo>
                    <a:pt x="329" y="45"/>
                  </a:lnTo>
                  <a:lnTo>
                    <a:pt x="332" y="46"/>
                  </a:lnTo>
                  <a:lnTo>
                    <a:pt x="332" y="43"/>
                  </a:lnTo>
                  <a:lnTo>
                    <a:pt x="336" y="35"/>
                  </a:lnTo>
                  <a:lnTo>
                    <a:pt x="348" y="27"/>
                  </a:lnTo>
                  <a:lnTo>
                    <a:pt x="368" y="25"/>
                  </a:lnTo>
                  <a:lnTo>
                    <a:pt x="385" y="26"/>
                  </a:lnTo>
                  <a:lnTo>
                    <a:pt x="395" y="30"/>
                  </a:lnTo>
                  <a:lnTo>
                    <a:pt x="398" y="36"/>
                  </a:lnTo>
                  <a:lnTo>
                    <a:pt x="400" y="37"/>
                  </a:lnTo>
                  <a:lnTo>
                    <a:pt x="400" y="485"/>
                  </a:lnTo>
                  <a:lnTo>
                    <a:pt x="332" y="483"/>
                  </a:lnTo>
                  <a:lnTo>
                    <a:pt x="332" y="451"/>
                  </a:lnTo>
                  <a:lnTo>
                    <a:pt x="332" y="382"/>
                  </a:lnTo>
                  <a:lnTo>
                    <a:pt x="332" y="315"/>
                  </a:lnTo>
                  <a:lnTo>
                    <a:pt x="332" y="283"/>
                  </a:lnTo>
                  <a:lnTo>
                    <a:pt x="320" y="279"/>
                  </a:lnTo>
                  <a:lnTo>
                    <a:pt x="306" y="274"/>
                  </a:lnTo>
                  <a:lnTo>
                    <a:pt x="290" y="270"/>
                  </a:lnTo>
                  <a:lnTo>
                    <a:pt x="270" y="264"/>
                  </a:lnTo>
                  <a:lnTo>
                    <a:pt x="250" y="259"/>
                  </a:lnTo>
                  <a:lnTo>
                    <a:pt x="227" y="253"/>
                  </a:lnTo>
                  <a:lnTo>
                    <a:pt x="204" y="247"/>
                  </a:lnTo>
                  <a:lnTo>
                    <a:pt x="179" y="240"/>
                  </a:lnTo>
                  <a:lnTo>
                    <a:pt x="155" y="234"/>
                  </a:lnTo>
                  <a:lnTo>
                    <a:pt x="130" y="227"/>
                  </a:lnTo>
                  <a:lnTo>
                    <a:pt x="105" y="221"/>
                  </a:lnTo>
                  <a:lnTo>
                    <a:pt x="81" y="216"/>
                  </a:lnTo>
                  <a:lnTo>
                    <a:pt x="58" y="211"/>
                  </a:lnTo>
                  <a:lnTo>
                    <a:pt x="38" y="205"/>
                  </a:lnTo>
                  <a:lnTo>
                    <a:pt x="17" y="201"/>
                  </a:lnTo>
                  <a:lnTo>
                    <a:pt x="0" y="198"/>
                  </a:lnTo>
                  <a:lnTo>
                    <a:pt x="2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12" name="Freeform 26"/>
            <p:cNvSpPr>
              <a:spLocks/>
            </p:cNvSpPr>
            <p:nvPr/>
          </p:nvSpPr>
          <p:spPr bwMode="auto">
            <a:xfrm>
              <a:off x="157" y="1454"/>
              <a:ext cx="562" cy="441"/>
            </a:xfrm>
            <a:custGeom>
              <a:avLst/>
              <a:gdLst>
                <a:gd name="T0" fmla="*/ 66 w 562"/>
                <a:gd name="T1" fmla="*/ 442 h 442"/>
                <a:gd name="T2" fmla="*/ 79 w 562"/>
                <a:gd name="T3" fmla="*/ 318 h 442"/>
                <a:gd name="T4" fmla="*/ 73 w 562"/>
                <a:gd name="T5" fmla="*/ 312 h 442"/>
                <a:gd name="T6" fmla="*/ 63 w 562"/>
                <a:gd name="T7" fmla="*/ 306 h 442"/>
                <a:gd name="T8" fmla="*/ 52 w 562"/>
                <a:gd name="T9" fmla="*/ 299 h 442"/>
                <a:gd name="T10" fmla="*/ 42 w 562"/>
                <a:gd name="T11" fmla="*/ 292 h 442"/>
                <a:gd name="T12" fmla="*/ 30 w 562"/>
                <a:gd name="T13" fmla="*/ 282 h 442"/>
                <a:gd name="T14" fmla="*/ 20 w 562"/>
                <a:gd name="T15" fmla="*/ 272 h 442"/>
                <a:gd name="T16" fmla="*/ 13 w 562"/>
                <a:gd name="T17" fmla="*/ 262 h 442"/>
                <a:gd name="T18" fmla="*/ 6 w 562"/>
                <a:gd name="T19" fmla="*/ 250 h 442"/>
                <a:gd name="T20" fmla="*/ 1 w 562"/>
                <a:gd name="T21" fmla="*/ 237 h 442"/>
                <a:gd name="T22" fmla="*/ 0 w 562"/>
                <a:gd name="T23" fmla="*/ 223 h 442"/>
                <a:gd name="T24" fmla="*/ 1 w 562"/>
                <a:gd name="T25" fmla="*/ 206 h 442"/>
                <a:gd name="T26" fmla="*/ 6 w 562"/>
                <a:gd name="T27" fmla="*/ 187 h 442"/>
                <a:gd name="T28" fmla="*/ 8 w 562"/>
                <a:gd name="T29" fmla="*/ 181 h 442"/>
                <a:gd name="T30" fmla="*/ 16 w 562"/>
                <a:gd name="T31" fmla="*/ 165 h 442"/>
                <a:gd name="T32" fmla="*/ 27 w 562"/>
                <a:gd name="T33" fmla="*/ 142 h 442"/>
                <a:gd name="T34" fmla="*/ 43 w 562"/>
                <a:gd name="T35" fmla="*/ 114 h 442"/>
                <a:gd name="T36" fmla="*/ 63 w 562"/>
                <a:gd name="T37" fmla="*/ 83 h 442"/>
                <a:gd name="T38" fmla="*/ 88 w 562"/>
                <a:gd name="T39" fmla="*/ 55 h 442"/>
                <a:gd name="T40" fmla="*/ 115 w 562"/>
                <a:gd name="T41" fmla="*/ 30 h 442"/>
                <a:gd name="T42" fmla="*/ 147 w 562"/>
                <a:gd name="T43" fmla="*/ 12 h 442"/>
                <a:gd name="T44" fmla="*/ 153 w 562"/>
                <a:gd name="T45" fmla="*/ 10 h 442"/>
                <a:gd name="T46" fmla="*/ 158 w 562"/>
                <a:gd name="T47" fmla="*/ 7 h 442"/>
                <a:gd name="T48" fmla="*/ 166 w 562"/>
                <a:gd name="T49" fmla="*/ 6 h 442"/>
                <a:gd name="T50" fmla="*/ 173 w 562"/>
                <a:gd name="T51" fmla="*/ 3 h 442"/>
                <a:gd name="T52" fmla="*/ 180 w 562"/>
                <a:gd name="T53" fmla="*/ 2 h 442"/>
                <a:gd name="T54" fmla="*/ 187 w 562"/>
                <a:gd name="T55" fmla="*/ 2 h 442"/>
                <a:gd name="T56" fmla="*/ 192 w 562"/>
                <a:gd name="T57" fmla="*/ 0 h 442"/>
                <a:gd name="T58" fmla="*/ 196 w 562"/>
                <a:gd name="T59" fmla="*/ 0 h 442"/>
                <a:gd name="T60" fmla="*/ 199 w 562"/>
                <a:gd name="T61" fmla="*/ 0 h 442"/>
                <a:gd name="T62" fmla="*/ 206 w 562"/>
                <a:gd name="T63" fmla="*/ 0 h 442"/>
                <a:gd name="T64" fmla="*/ 218 w 562"/>
                <a:gd name="T65" fmla="*/ 0 h 442"/>
                <a:gd name="T66" fmla="*/ 234 w 562"/>
                <a:gd name="T67" fmla="*/ 0 h 442"/>
                <a:gd name="T68" fmla="*/ 252 w 562"/>
                <a:gd name="T69" fmla="*/ 0 h 442"/>
                <a:gd name="T70" fmla="*/ 272 w 562"/>
                <a:gd name="T71" fmla="*/ 0 h 442"/>
                <a:gd name="T72" fmla="*/ 294 w 562"/>
                <a:gd name="T73" fmla="*/ 0 h 442"/>
                <a:gd name="T74" fmla="*/ 316 w 562"/>
                <a:gd name="T75" fmla="*/ 0 h 442"/>
                <a:gd name="T76" fmla="*/ 337 w 562"/>
                <a:gd name="T77" fmla="*/ 2 h 442"/>
                <a:gd name="T78" fmla="*/ 359 w 562"/>
                <a:gd name="T79" fmla="*/ 2 h 442"/>
                <a:gd name="T80" fmla="*/ 379 w 562"/>
                <a:gd name="T81" fmla="*/ 2 h 442"/>
                <a:gd name="T82" fmla="*/ 398 w 562"/>
                <a:gd name="T83" fmla="*/ 2 h 442"/>
                <a:gd name="T84" fmla="*/ 414 w 562"/>
                <a:gd name="T85" fmla="*/ 2 h 442"/>
                <a:gd name="T86" fmla="*/ 425 w 562"/>
                <a:gd name="T87" fmla="*/ 2 h 442"/>
                <a:gd name="T88" fmla="*/ 433 w 562"/>
                <a:gd name="T89" fmla="*/ 2 h 442"/>
                <a:gd name="T90" fmla="*/ 435 w 562"/>
                <a:gd name="T91" fmla="*/ 2 h 442"/>
                <a:gd name="T92" fmla="*/ 441 w 562"/>
                <a:gd name="T93" fmla="*/ 2 h 442"/>
                <a:gd name="T94" fmla="*/ 447 w 562"/>
                <a:gd name="T95" fmla="*/ 2 h 442"/>
                <a:gd name="T96" fmla="*/ 456 w 562"/>
                <a:gd name="T97" fmla="*/ 3 h 442"/>
                <a:gd name="T98" fmla="*/ 466 w 562"/>
                <a:gd name="T99" fmla="*/ 7 h 442"/>
                <a:gd name="T100" fmla="*/ 477 w 562"/>
                <a:gd name="T101" fmla="*/ 12 h 442"/>
                <a:gd name="T102" fmla="*/ 490 w 562"/>
                <a:gd name="T103" fmla="*/ 19 h 442"/>
                <a:gd name="T104" fmla="*/ 503 w 562"/>
                <a:gd name="T105" fmla="*/ 27 h 442"/>
                <a:gd name="T106" fmla="*/ 518 w 562"/>
                <a:gd name="T107" fmla="*/ 38 h 442"/>
                <a:gd name="T108" fmla="*/ 535 w 562"/>
                <a:gd name="T109" fmla="*/ 65 h 442"/>
                <a:gd name="T110" fmla="*/ 547 w 562"/>
                <a:gd name="T111" fmla="*/ 111 h 442"/>
                <a:gd name="T112" fmla="*/ 555 w 562"/>
                <a:gd name="T113" fmla="*/ 170 h 442"/>
                <a:gd name="T114" fmla="*/ 560 w 562"/>
                <a:gd name="T115" fmla="*/ 231 h 442"/>
                <a:gd name="T116" fmla="*/ 561 w 562"/>
                <a:gd name="T117" fmla="*/ 293 h 442"/>
                <a:gd name="T118" fmla="*/ 562 w 562"/>
                <a:gd name="T119" fmla="*/ 345 h 442"/>
                <a:gd name="T120" fmla="*/ 561 w 562"/>
                <a:gd name="T121" fmla="*/ 381 h 442"/>
                <a:gd name="T122" fmla="*/ 561 w 562"/>
                <a:gd name="T123" fmla="*/ 395 h 442"/>
                <a:gd name="T124" fmla="*/ 66 w 562"/>
                <a:gd name="T125" fmla="*/ 442 h 44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562" h="442">
                  <a:moveTo>
                    <a:pt x="66" y="442"/>
                  </a:moveTo>
                  <a:lnTo>
                    <a:pt x="79" y="318"/>
                  </a:lnTo>
                  <a:lnTo>
                    <a:pt x="73" y="312"/>
                  </a:lnTo>
                  <a:lnTo>
                    <a:pt x="63" y="306"/>
                  </a:lnTo>
                  <a:lnTo>
                    <a:pt x="52" y="299"/>
                  </a:lnTo>
                  <a:lnTo>
                    <a:pt x="42" y="292"/>
                  </a:lnTo>
                  <a:lnTo>
                    <a:pt x="30" y="282"/>
                  </a:lnTo>
                  <a:lnTo>
                    <a:pt x="20" y="272"/>
                  </a:lnTo>
                  <a:lnTo>
                    <a:pt x="13" y="262"/>
                  </a:lnTo>
                  <a:lnTo>
                    <a:pt x="6" y="250"/>
                  </a:lnTo>
                  <a:lnTo>
                    <a:pt x="1" y="237"/>
                  </a:lnTo>
                  <a:lnTo>
                    <a:pt x="0" y="223"/>
                  </a:lnTo>
                  <a:lnTo>
                    <a:pt x="1" y="206"/>
                  </a:lnTo>
                  <a:lnTo>
                    <a:pt x="6" y="187"/>
                  </a:lnTo>
                  <a:lnTo>
                    <a:pt x="8" y="181"/>
                  </a:lnTo>
                  <a:lnTo>
                    <a:pt x="16" y="165"/>
                  </a:lnTo>
                  <a:lnTo>
                    <a:pt x="27" y="142"/>
                  </a:lnTo>
                  <a:lnTo>
                    <a:pt x="43" y="114"/>
                  </a:lnTo>
                  <a:lnTo>
                    <a:pt x="63" y="83"/>
                  </a:lnTo>
                  <a:lnTo>
                    <a:pt x="88" y="55"/>
                  </a:lnTo>
                  <a:lnTo>
                    <a:pt x="115" y="30"/>
                  </a:lnTo>
                  <a:lnTo>
                    <a:pt x="147" y="12"/>
                  </a:lnTo>
                  <a:lnTo>
                    <a:pt x="153" y="10"/>
                  </a:lnTo>
                  <a:lnTo>
                    <a:pt x="158" y="7"/>
                  </a:lnTo>
                  <a:lnTo>
                    <a:pt x="166" y="6"/>
                  </a:lnTo>
                  <a:lnTo>
                    <a:pt x="173" y="3"/>
                  </a:lnTo>
                  <a:lnTo>
                    <a:pt x="180" y="2"/>
                  </a:lnTo>
                  <a:lnTo>
                    <a:pt x="187" y="2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199" y="0"/>
                  </a:lnTo>
                  <a:lnTo>
                    <a:pt x="206" y="0"/>
                  </a:lnTo>
                  <a:lnTo>
                    <a:pt x="218" y="0"/>
                  </a:lnTo>
                  <a:lnTo>
                    <a:pt x="234" y="0"/>
                  </a:lnTo>
                  <a:lnTo>
                    <a:pt x="252" y="0"/>
                  </a:lnTo>
                  <a:lnTo>
                    <a:pt x="272" y="0"/>
                  </a:lnTo>
                  <a:lnTo>
                    <a:pt x="294" y="0"/>
                  </a:lnTo>
                  <a:lnTo>
                    <a:pt x="316" y="0"/>
                  </a:lnTo>
                  <a:lnTo>
                    <a:pt x="337" y="2"/>
                  </a:lnTo>
                  <a:lnTo>
                    <a:pt x="359" y="2"/>
                  </a:lnTo>
                  <a:lnTo>
                    <a:pt x="379" y="2"/>
                  </a:lnTo>
                  <a:lnTo>
                    <a:pt x="398" y="2"/>
                  </a:lnTo>
                  <a:lnTo>
                    <a:pt x="414" y="2"/>
                  </a:lnTo>
                  <a:lnTo>
                    <a:pt x="425" y="2"/>
                  </a:lnTo>
                  <a:lnTo>
                    <a:pt x="433" y="2"/>
                  </a:lnTo>
                  <a:lnTo>
                    <a:pt x="435" y="2"/>
                  </a:lnTo>
                  <a:lnTo>
                    <a:pt x="441" y="2"/>
                  </a:lnTo>
                  <a:lnTo>
                    <a:pt x="447" y="2"/>
                  </a:lnTo>
                  <a:lnTo>
                    <a:pt x="456" y="3"/>
                  </a:lnTo>
                  <a:lnTo>
                    <a:pt x="466" y="7"/>
                  </a:lnTo>
                  <a:lnTo>
                    <a:pt x="477" y="12"/>
                  </a:lnTo>
                  <a:lnTo>
                    <a:pt x="490" y="19"/>
                  </a:lnTo>
                  <a:lnTo>
                    <a:pt x="503" y="27"/>
                  </a:lnTo>
                  <a:lnTo>
                    <a:pt x="518" y="38"/>
                  </a:lnTo>
                  <a:lnTo>
                    <a:pt x="535" y="65"/>
                  </a:lnTo>
                  <a:lnTo>
                    <a:pt x="547" y="111"/>
                  </a:lnTo>
                  <a:lnTo>
                    <a:pt x="555" y="170"/>
                  </a:lnTo>
                  <a:lnTo>
                    <a:pt x="560" y="231"/>
                  </a:lnTo>
                  <a:lnTo>
                    <a:pt x="561" y="293"/>
                  </a:lnTo>
                  <a:lnTo>
                    <a:pt x="562" y="345"/>
                  </a:lnTo>
                  <a:lnTo>
                    <a:pt x="561" y="381"/>
                  </a:lnTo>
                  <a:lnTo>
                    <a:pt x="561" y="395"/>
                  </a:lnTo>
                  <a:lnTo>
                    <a:pt x="66" y="4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13" name="Freeform 27"/>
            <p:cNvSpPr>
              <a:spLocks/>
            </p:cNvSpPr>
            <p:nvPr/>
          </p:nvSpPr>
          <p:spPr bwMode="auto">
            <a:xfrm>
              <a:off x="284" y="1046"/>
              <a:ext cx="75" cy="135"/>
            </a:xfrm>
            <a:custGeom>
              <a:avLst/>
              <a:gdLst>
                <a:gd name="T0" fmla="*/ 18 w 75"/>
                <a:gd name="T1" fmla="*/ 135 h 135"/>
                <a:gd name="T2" fmla="*/ 6 w 75"/>
                <a:gd name="T3" fmla="*/ 126 h 135"/>
                <a:gd name="T4" fmla="*/ 0 w 75"/>
                <a:gd name="T5" fmla="*/ 108 h 135"/>
                <a:gd name="T6" fmla="*/ 0 w 75"/>
                <a:gd name="T7" fmla="*/ 85 h 135"/>
                <a:gd name="T8" fmla="*/ 5 w 75"/>
                <a:gd name="T9" fmla="*/ 57 h 135"/>
                <a:gd name="T10" fmla="*/ 9 w 75"/>
                <a:gd name="T11" fmla="*/ 44 h 135"/>
                <a:gd name="T12" fmla="*/ 15 w 75"/>
                <a:gd name="T13" fmla="*/ 31 h 135"/>
                <a:gd name="T14" fmla="*/ 22 w 75"/>
                <a:gd name="T15" fmla="*/ 21 h 135"/>
                <a:gd name="T16" fmla="*/ 29 w 75"/>
                <a:gd name="T17" fmla="*/ 13 h 135"/>
                <a:gd name="T18" fmla="*/ 36 w 75"/>
                <a:gd name="T19" fmla="*/ 6 h 135"/>
                <a:gd name="T20" fmla="*/ 43 w 75"/>
                <a:gd name="T21" fmla="*/ 1 h 135"/>
                <a:gd name="T22" fmla="*/ 51 w 75"/>
                <a:gd name="T23" fmla="*/ 0 h 135"/>
                <a:gd name="T24" fmla="*/ 58 w 75"/>
                <a:gd name="T25" fmla="*/ 0 h 135"/>
                <a:gd name="T26" fmla="*/ 68 w 75"/>
                <a:gd name="T27" fmla="*/ 8 h 135"/>
                <a:gd name="T28" fmla="*/ 75 w 75"/>
                <a:gd name="T29" fmla="*/ 27 h 135"/>
                <a:gd name="T30" fmla="*/ 75 w 75"/>
                <a:gd name="T31" fmla="*/ 50 h 135"/>
                <a:gd name="T32" fmla="*/ 69 w 75"/>
                <a:gd name="T33" fmla="*/ 77 h 135"/>
                <a:gd name="T34" fmla="*/ 65 w 75"/>
                <a:gd name="T35" fmla="*/ 90 h 135"/>
                <a:gd name="T36" fmla="*/ 59 w 75"/>
                <a:gd name="T37" fmla="*/ 103 h 135"/>
                <a:gd name="T38" fmla="*/ 52 w 75"/>
                <a:gd name="T39" fmla="*/ 113 h 135"/>
                <a:gd name="T40" fmla="*/ 46 w 75"/>
                <a:gd name="T41" fmla="*/ 122 h 135"/>
                <a:gd name="T42" fmla="*/ 39 w 75"/>
                <a:gd name="T43" fmla="*/ 129 h 135"/>
                <a:gd name="T44" fmla="*/ 32 w 75"/>
                <a:gd name="T45" fmla="*/ 133 h 135"/>
                <a:gd name="T46" fmla="*/ 25 w 75"/>
                <a:gd name="T47" fmla="*/ 135 h 135"/>
                <a:gd name="T48" fmla="*/ 18 w 75"/>
                <a:gd name="T49" fmla="*/ 135 h 13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75" h="135">
                  <a:moveTo>
                    <a:pt x="18" y="135"/>
                  </a:moveTo>
                  <a:lnTo>
                    <a:pt x="6" y="126"/>
                  </a:lnTo>
                  <a:lnTo>
                    <a:pt x="0" y="108"/>
                  </a:lnTo>
                  <a:lnTo>
                    <a:pt x="0" y="85"/>
                  </a:lnTo>
                  <a:lnTo>
                    <a:pt x="5" y="57"/>
                  </a:lnTo>
                  <a:lnTo>
                    <a:pt x="9" y="44"/>
                  </a:lnTo>
                  <a:lnTo>
                    <a:pt x="15" y="31"/>
                  </a:lnTo>
                  <a:lnTo>
                    <a:pt x="22" y="21"/>
                  </a:lnTo>
                  <a:lnTo>
                    <a:pt x="29" y="13"/>
                  </a:lnTo>
                  <a:lnTo>
                    <a:pt x="36" y="6"/>
                  </a:lnTo>
                  <a:lnTo>
                    <a:pt x="43" y="1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8" y="8"/>
                  </a:lnTo>
                  <a:lnTo>
                    <a:pt x="75" y="27"/>
                  </a:lnTo>
                  <a:lnTo>
                    <a:pt x="75" y="50"/>
                  </a:lnTo>
                  <a:lnTo>
                    <a:pt x="69" y="77"/>
                  </a:lnTo>
                  <a:lnTo>
                    <a:pt x="65" y="90"/>
                  </a:lnTo>
                  <a:lnTo>
                    <a:pt x="59" y="103"/>
                  </a:lnTo>
                  <a:lnTo>
                    <a:pt x="52" y="113"/>
                  </a:lnTo>
                  <a:lnTo>
                    <a:pt x="46" y="122"/>
                  </a:lnTo>
                  <a:lnTo>
                    <a:pt x="39" y="129"/>
                  </a:lnTo>
                  <a:lnTo>
                    <a:pt x="32" y="133"/>
                  </a:lnTo>
                  <a:lnTo>
                    <a:pt x="25" y="135"/>
                  </a:lnTo>
                  <a:lnTo>
                    <a:pt x="18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14" name="Freeform 28"/>
            <p:cNvSpPr>
              <a:spLocks/>
            </p:cNvSpPr>
            <p:nvPr/>
          </p:nvSpPr>
          <p:spPr bwMode="auto">
            <a:xfrm>
              <a:off x="351" y="1320"/>
              <a:ext cx="240" cy="218"/>
            </a:xfrm>
            <a:custGeom>
              <a:avLst/>
              <a:gdLst>
                <a:gd name="T0" fmla="*/ 0 w 239"/>
                <a:gd name="T1" fmla="*/ 212 h 219"/>
                <a:gd name="T2" fmla="*/ 0 w 239"/>
                <a:gd name="T3" fmla="*/ 0 h 219"/>
                <a:gd name="T4" fmla="*/ 239 w 239"/>
                <a:gd name="T5" fmla="*/ 53 h 219"/>
                <a:gd name="T6" fmla="*/ 239 w 239"/>
                <a:gd name="T7" fmla="*/ 219 h 219"/>
                <a:gd name="T8" fmla="*/ 0 w 239"/>
                <a:gd name="T9" fmla="*/ 212 h 2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9" h="219">
                  <a:moveTo>
                    <a:pt x="0" y="212"/>
                  </a:moveTo>
                  <a:lnTo>
                    <a:pt x="0" y="0"/>
                  </a:lnTo>
                  <a:lnTo>
                    <a:pt x="239" y="53"/>
                  </a:lnTo>
                  <a:lnTo>
                    <a:pt x="239" y="219"/>
                  </a:lnTo>
                  <a:lnTo>
                    <a:pt x="0" y="2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15" name="Rectangle 29"/>
            <p:cNvSpPr>
              <a:spLocks noChangeArrowheads="1"/>
            </p:cNvSpPr>
            <p:nvPr/>
          </p:nvSpPr>
          <p:spPr bwMode="auto">
            <a:xfrm>
              <a:off x="379" y="1360"/>
              <a:ext cx="189" cy="89"/>
            </a:xfrm>
            <a:prstGeom prst="rect">
              <a:avLst/>
            </a:prstGeom>
            <a:solidFill>
              <a:srgbClr val="AFAA7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BE" b="1">
                <a:latin typeface="+mn-lt"/>
              </a:endParaRPr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248" y="1003"/>
              <a:ext cx="496" cy="437"/>
            </a:xfrm>
            <a:custGeom>
              <a:avLst/>
              <a:gdLst>
                <a:gd name="T0" fmla="*/ 72 w 496"/>
                <a:gd name="T1" fmla="*/ 132 h 437"/>
                <a:gd name="T2" fmla="*/ 72 w 496"/>
                <a:gd name="T3" fmla="*/ 132 h 437"/>
                <a:gd name="T4" fmla="*/ 72 w 496"/>
                <a:gd name="T5" fmla="*/ 132 h 437"/>
                <a:gd name="T6" fmla="*/ 72 w 496"/>
                <a:gd name="T7" fmla="*/ 132 h 437"/>
                <a:gd name="T8" fmla="*/ 74 w 496"/>
                <a:gd name="T9" fmla="*/ 132 h 437"/>
                <a:gd name="T10" fmla="*/ 88 w 496"/>
                <a:gd name="T11" fmla="*/ 105 h 437"/>
                <a:gd name="T12" fmla="*/ 107 w 496"/>
                <a:gd name="T13" fmla="*/ 79 h 437"/>
                <a:gd name="T14" fmla="*/ 129 w 496"/>
                <a:gd name="T15" fmla="*/ 56 h 437"/>
                <a:gd name="T16" fmla="*/ 153 w 496"/>
                <a:gd name="T17" fmla="*/ 38 h 437"/>
                <a:gd name="T18" fmla="*/ 180 w 496"/>
                <a:gd name="T19" fmla="*/ 22 h 437"/>
                <a:gd name="T20" fmla="*/ 211 w 496"/>
                <a:gd name="T21" fmla="*/ 10 h 437"/>
                <a:gd name="T22" fmla="*/ 242 w 496"/>
                <a:gd name="T23" fmla="*/ 3 h 437"/>
                <a:gd name="T24" fmla="*/ 276 w 496"/>
                <a:gd name="T25" fmla="*/ 0 h 437"/>
                <a:gd name="T26" fmla="*/ 320 w 496"/>
                <a:gd name="T27" fmla="*/ 5 h 437"/>
                <a:gd name="T28" fmla="*/ 361 w 496"/>
                <a:gd name="T29" fmla="*/ 18 h 437"/>
                <a:gd name="T30" fmla="*/ 398 w 496"/>
                <a:gd name="T31" fmla="*/ 38 h 437"/>
                <a:gd name="T32" fmla="*/ 431 w 496"/>
                <a:gd name="T33" fmla="*/ 65 h 437"/>
                <a:gd name="T34" fmla="*/ 459 w 496"/>
                <a:gd name="T35" fmla="*/ 97 h 437"/>
                <a:gd name="T36" fmla="*/ 479 w 496"/>
                <a:gd name="T37" fmla="*/ 134 h 437"/>
                <a:gd name="T38" fmla="*/ 492 w 496"/>
                <a:gd name="T39" fmla="*/ 175 h 437"/>
                <a:gd name="T40" fmla="*/ 496 w 496"/>
                <a:gd name="T41" fmla="*/ 220 h 437"/>
                <a:gd name="T42" fmla="*/ 492 w 496"/>
                <a:gd name="T43" fmla="*/ 263 h 437"/>
                <a:gd name="T44" fmla="*/ 479 w 496"/>
                <a:gd name="T45" fmla="*/ 305 h 437"/>
                <a:gd name="T46" fmla="*/ 459 w 496"/>
                <a:gd name="T47" fmla="*/ 341 h 437"/>
                <a:gd name="T48" fmla="*/ 431 w 496"/>
                <a:gd name="T49" fmla="*/ 374 h 437"/>
                <a:gd name="T50" fmla="*/ 398 w 496"/>
                <a:gd name="T51" fmla="*/ 400 h 437"/>
                <a:gd name="T52" fmla="*/ 361 w 496"/>
                <a:gd name="T53" fmla="*/ 420 h 437"/>
                <a:gd name="T54" fmla="*/ 320 w 496"/>
                <a:gd name="T55" fmla="*/ 433 h 437"/>
                <a:gd name="T56" fmla="*/ 276 w 496"/>
                <a:gd name="T57" fmla="*/ 437 h 437"/>
                <a:gd name="T58" fmla="*/ 244 w 496"/>
                <a:gd name="T59" fmla="*/ 434 h 437"/>
                <a:gd name="T60" fmla="*/ 214 w 496"/>
                <a:gd name="T61" fmla="*/ 428 h 437"/>
                <a:gd name="T62" fmla="*/ 185 w 496"/>
                <a:gd name="T63" fmla="*/ 418 h 437"/>
                <a:gd name="T64" fmla="*/ 157 w 496"/>
                <a:gd name="T65" fmla="*/ 404 h 437"/>
                <a:gd name="T66" fmla="*/ 134 w 496"/>
                <a:gd name="T67" fmla="*/ 387 h 437"/>
                <a:gd name="T68" fmla="*/ 113 w 496"/>
                <a:gd name="T69" fmla="*/ 365 h 437"/>
                <a:gd name="T70" fmla="*/ 94 w 496"/>
                <a:gd name="T71" fmla="*/ 342 h 437"/>
                <a:gd name="T72" fmla="*/ 78 w 496"/>
                <a:gd name="T73" fmla="*/ 316 h 437"/>
                <a:gd name="T74" fmla="*/ 77 w 496"/>
                <a:gd name="T75" fmla="*/ 316 h 437"/>
                <a:gd name="T76" fmla="*/ 75 w 496"/>
                <a:gd name="T77" fmla="*/ 316 h 437"/>
                <a:gd name="T78" fmla="*/ 74 w 496"/>
                <a:gd name="T79" fmla="*/ 316 h 437"/>
                <a:gd name="T80" fmla="*/ 72 w 496"/>
                <a:gd name="T81" fmla="*/ 316 h 437"/>
                <a:gd name="T82" fmla="*/ 58 w 496"/>
                <a:gd name="T83" fmla="*/ 315 h 437"/>
                <a:gd name="T84" fmla="*/ 43 w 496"/>
                <a:gd name="T85" fmla="*/ 309 h 437"/>
                <a:gd name="T86" fmla="*/ 32 w 496"/>
                <a:gd name="T87" fmla="*/ 300 h 437"/>
                <a:gd name="T88" fmla="*/ 22 w 496"/>
                <a:gd name="T89" fmla="*/ 289 h 437"/>
                <a:gd name="T90" fmla="*/ 12 w 496"/>
                <a:gd name="T91" fmla="*/ 276 h 437"/>
                <a:gd name="T92" fmla="*/ 6 w 496"/>
                <a:gd name="T93" fmla="*/ 260 h 437"/>
                <a:gd name="T94" fmla="*/ 2 w 496"/>
                <a:gd name="T95" fmla="*/ 243 h 437"/>
                <a:gd name="T96" fmla="*/ 0 w 496"/>
                <a:gd name="T97" fmla="*/ 224 h 437"/>
                <a:gd name="T98" fmla="*/ 2 w 496"/>
                <a:gd name="T99" fmla="*/ 206 h 437"/>
                <a:gd name="T100" fmla="*/ 6 w 496"/>
                <a:gd name="T101" fmla="*/ 188 h 437"/>
                <a:gd name="T102" fmla="*/ 12 w 496"/>
                <a:gd name="T103" fmla="*/ 173 h 437"/>
                <a:gd name="T104" fmla="*/ 22 w 496"/>
                <a:gd name="T105" fmla="*/ 160 h 437"/>
                <a:gd name="T106" fmla="*/ 32 w 496"/>
                <a:gd name="T107" fmla="*/ 148 h 437"/>
                <a:gd name="T108" fmla="*/ 43 w 496"/>
                <a:gd name="T109" fmla="*/ 140 h 437"/>
                <a:gd name="T110" fmla="*/ 58 w 496"/>
                <a:gd name="T111" fmla="*/ 134 h 437"/>
                <a:gd name="T112" fmla="*/ 72 w 496"/>
                <a:gd name="T113" fmla="*/ 132 h 43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96" h="437">
                  <a:moveTo>
                    <a:pt x="72" y="132"/>
                  </a:moveTo>
                  <a:lnTo>
                    <a:pt x="72" y="132"/>
                  </a:lnTo>
                  <a:lnTo>
                    <a:pt x="74" y="132"/>
                  </a:lnTo>
                  <a:lnTo>
                    <a:pt x="88" y="105"/>
                  </a:lnTo>
                  <a:lnTo>
                    <a:pt x="107" y="79"/>
                  </a:lnTo>
                  <a:lnTo>
                    <a:pt x="129" y="56"/>
                  </a:lnTo>
                  <a:lnTo>
                    <a:pt x="153" y="38"/>
                  </a:lnTo>
                  <a:lnTo>
                    <a:pt x="180" y="22"/>
                  </a:lnTo>
                  <a:lnTo>
                    <a:pt x="211" y="10"/>
                  </a:lnTo>
                  <a:lnTo>
                    <a:pt x="242" y="3"/>
                  </a:lnTo>
                  <a:lnTo>
                    <a:pt x="276" y="0"/>
                  </a:lnTo>
                  <a:lnTo>
                    <a:pt x="320" y="5"/>
                  </a:lnTo>
                  <a:lnTo>
                    <a:pt x="361" y="18"/>
                  </a:lnTo>
                  <a:lnTo>
                    <a:pt x="398" y="38"/>
                  </a:lnTo>
                  <a:lnTo>
                    <a:pt x="431" y="65"/>
                  </a:lnTo>
                  <a:lnTo>
                    <a:pt x="459" y="97"/>
                  </a:lnTo>
                  <a:lnTo>
                    <a:pt x="479" y="134"/>
                  </a:lnTo>
                  <a:lnTo>
                    <a:pt x="492" y="175"/>
                  </a:lnTo>
                  <a:lnTo>
                    <a:pt x="496" y="220"/>
                  </a:lnTo>
                  <a:lnTo>
                    <a:pt x="492" y="263"/>
                  </a:lnTo>
                  <a:lnTo>
                    <a:pt x="479" y="305"/>
                  </a:lnTo>
                  <a:lnTo>
                    <a:pt x="459" y="341"/>
                  </a:lnTo>
                  <a:lnTo>
                    <a:pt x="431" y="374"/>
                  </a:lnTo>
                  <a:lnTo>
                    <a:pt x="398" y="400"/>
                  </a:lnTo>
                  <a:lnTo>
                    <a:pt x="361" y="420"/>
                  </a:lnTo>
                  <a:lnTo>
                    <a:pt x="320" y="433"/>
                  </a:lnTo>
                  <a:lnTo>
                    <a:pt x="276" y="437"/>
                  </a:lnTo>
                  <a:lnTo>
                    <a:pt x="244" y="434"/>
                  </a:lnTo>
                  <a:lnTo>
                    <a:pt x="214" y="428"/>
                  </a:lnTo>
                  <a:lnTo>
                    <a:pt x="185" y="418"/>
                  </a:lnTo>
                  <a:lnTo>
                    <a:pt x="157" y="404"/>
                  </a:lnTo>
                  <a:lnTo>
                    <a:pt x="134" y="387"/>
                  </a:lnTo>
                  <a:lnTo>
                    <a:pt x="113" y="365"/>
                  </a:lnTo>
                  <a:lnTo>
                    <a:pt x="94" y="342"/>
                  </a:lnTo>
                  <a:lnTo>
                    <a:pt x="78" y="316"/>
                  </a:lnTo>
                  <a:lnTo>
                    <a:pt x="77" y="316"/>
                  </a:lnTo>
                  <a:lnTo>
                    <a:pt x="75" y="316"/>
                  </a:lnTo>
                  <a:lnTo>
                    <a:pt x="74" y="316"/>
                  </a:lnTo>
                  <a:lnTo>
                    <a:pt x="72" y="316"/>
                  </a:lnTo>
                  <a:lnTo>
                    <a:pt x="58" y="315"/>
                  </a:lnTo>
                  <a:lnTo>
                    <a:pt x="43" y="309"/>
                  </a:lnTo>
                  <a:lnTo>
                    <a:pt x="32" y="300"/>
                  </a:lnTo>
                  <a:lnTo>
                    <a:pt x="22" y="289"/>
                  </a:lnTo>
                  <a:lnTo>
                    <a:pt x="12" y="276"/>
                  </a:lnTo>
                  <a:lnTo>
                    <a:pt x="6" y="260"/>
                  </a:lnTo>
                  <a:lnTo>
                    <a:pt x="2" y="243"/>
                  </a:lnTo>
                  <a:lnTo>
                    <a:pt x="0" y="224"/>
                  </a:lnTo>
                  <a:lnTo>
                    <a:pt x="2" y="206"/>
                  </a:lnTo>
                  <a:lnTo>
                    <a:pt x="6" y="188"/>
                  </a:lnTo>
                  <a:lnTo>
                    <a:pt x="12" y="173"/>
                  </a:lnTo>
                  <a:lnTo>
                    <a:pt x="22" y="160"/>
                  </a:lnTo>
                  <a:lnTo>
                    <a:pt x="32" y="148"/>
                  </a:lnTo>
                  <a:lnTo>
                    <a:pt x="43" y="140"/>
                  </a:lnTo>
                  <a:lnTo>
                    <a:pt x="58" y="134"/>
                  </a:lnTo>
                  <a:lnTo>
                    <a:pt x="72" y="1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17" name="Freeform 31"/>
            <p:cNvSpPr>
              <a:spLocks/>
            </p:cNvSpPr>
            <p:nvPr/>
          </p:nvSpPr>
          <p:spPr bwMode="auto">
            <a:xfrm>
              <a:off x="274" y="1037"/>
              <a:ext cx="437" cy="367"/>
            </a:xfrm>
            <a:custGeom>
              <a:avLst/>
              <a:gdLst>
                <a:gd name="T0" fmla="*/ 42 w 437"/>
                <a:gd name="T1" fmla="*/ 140 h 367"/>
                <a:gd name="T2" fmla="*/ 49 w 437"/>
                <a:gd name="T3" fmla="*/ 142 h 367"/>
                <a:gd name="T4" fmla="*/ 56 w 437"/>
                <a:gd name="T5" fmla="*/ 143 h 367"/>
                <a:gd name="T6" fmla="*/ 62 w 437"/>
                <a:gd name="T7" fmla="*/ 148 h 367"/>
                <a:gd name="T8" fmla="*/ 68 w 437"/>
                <a:gd name="T9" fmla="*/ 152 h 367"/>
                <a:gd name="T10" fmla="*/ 77 w 437"/>
                <a:gd name="T11" fmla="*/ 120 h 367"/>
                <a:gd name="T12" fmla="*/ 91 w 437"/>
                <a:gd name="T13" fmla="*/ 92 h 367"/>
                <a:gd name="T14" fmla="*/ 108 w 437"/>
                <a:gd name="T15" fmla="*/ 66 h 367"/>
                <a:gd name="T16" fmla="*/ 131 w 437"/>
                <a:gd name="T17" fmla="*/ 43 h 367"/>
                <a:gd name="T18" fmla="*/ 157 w 437"/>
                <a:gd name="T19" fmla="*/ 26 h 367"/>
                <a:gd name="T20" fmla="*/ 186 w 437"/>
                <a:gd name="T21" fmla="*/ 11 h 367"/>
                <a:gd name="T22" fmla="*/ 218 w 437"/>
                <a:gd name="T23" fmla="*/ 3 h 367"/>
                <a:gd name="T24" fmla="*/ 251 w 437"/>
                <a:gd name="T25" fmla="*/ 0 h 367"/>
                <a:gd name="T26" fmla="*/ 289 w 437"/>
                <a:gd name="T27" fmla="*/ 4 h 367"/>
                <a:gd name="T28" fmla="*/ 323 w 437"/>
                <a:gd name="T29" fmla="*/ 14 h 367"/>
                <a:gd name="T30" fmla="*/ 355 w 437"/>
                <a:gd name="T31" fmla="*/ 31 h 367"/>
                <a:gd name="T32" fmla="*/ 382 w 437"/>
                <a:gd name="T33" fmla="*/ 54 h 367"/>
                <a:gd name="T34" fmla="*/ 405 w 437"/>
                <a:gd name="T35" fmla="*/ 82 h 367"/>
                <a:gd name="T36" fmla="*/ 423 w 437"/>
                <a:gd name="T37" fmla="*/ 113 h 367"/>
                <a:gd name="T38" fmla="*/ 433 w 437"/>
                <a:gd name="T39" fmla="*/ 148 h 367"/>
                <a:gd name="T40" fmla="*/ 437 w 437"/>
                <a:gd name="T41" fmla="*/ 185 h 367"/>
                <a:gd name="T42" fmla="*/ 433 w 437"/>
                <a:gd name="T43" fmla="*/ 222 h 367"/>
                <a:gd name="T44" fmla="*/ 423 w 437"/>
                <a:gd name="T45" fmla="*/ 255 h 367"/>
                <a:gd name="T46" fmla="*/ 405 w 437"/>
                <a:gd name="T47" fmla="*/ 287 h 367"/>
                <a:gd name="T48" fmla="*/ 382 w 437"/>
                <a:gd name="T49" fmla="*/ 314 h 367"/>
                <a:gd name="T50" fmla="*/ 355 w 437"/>
                <a:gd name="T51" fmla="*/ 336 h 367"/>
                <a:gd name="T52" fmla="*/ 323 w 437"/>
                <a:gd name="T53" fmla="*/ 353 h 367"/>
                <a:gd name="T54" fmla="*/ 289 w 437"/>
                <a:gd name="T55" fmla="*/ 363 h 367"/>
                <a:gd name="T56" fmla="*/ 251 w 437"/>
                <a:gd name="T57" fmla="*/ 367 h 367"/>
                <a:gd name="T58" fmla="*/ 219 w 437"/>
                <a:gd name="T59" fmla="*/ 365 h 367"/>
                <a:gd name="T60" fmla="*/ 189 w 437"/>
                <a:gd name="T61" fmla="*/ 357 h 367"/>
                <a:gd name="T62" fmla="*/ 162 w 437"/>
                <a:gd name="T63" fmla="*/ 344 h 367"/>
                <a:gd name="T64" fmla="*/ 137 w 437"/>
                <a:gd name="T65" fmla="*/ 329 h 367"/>
                <a:gd name="T66" fmla="*/ 116 w 437"/>
                <a:gd name="T67" fmla="*/ 308 h 367"/>
                <a:gd name="T68" fmla="*/ 97 w 437"/>
                <a:gd name="T69" fmla="*/ 286 h 367"/>
                <a:gd name="T70" fmla="*/ 82 w 437"/>
                <a:gd name="T71" fmla="*/ 261 h 367"/>
                <a:gd name="T72" fmla="*/ 72 w 437"/>
                <a:gd name="T73" fmla="*/ 232 h 367"/>
                <a:gd name="T74" fmla="*/ 65 w 437"/>
                <a:gd name="T75" fmla="*/ 240 h 367"/>
                <a:gd name="T76" fmla="*/ 58 w 437"/>
                <a:gd name="T77" fmla="*/ 244 h 367"/>
                <a:gd name="T78" fmla="*/ 51 w 437"/>
                <a:gd name="T79" fmla="*/ 247 h 367"/>
                <a:gd name="T80" fmla="*/ 42 w 437"/>
                <a:gd name="T81" fmla="*/ 248 h 367"/>
                <a:gd name="T82" fmla="*/ 26 w 437"/>
                <a:gd name="T83" fmla="*/ 244 h 367"/>
                <a:gd name="T84" fmla="*/ 13 w 437"/>
                <a:gd name="T85" fmla="*/ 232 h 367"/>
                <a:gd name="T86" fmla="*/ 3 w 437"/>
                <a:gd name="T87" fmla="*/ 215 h 367"/>
                <a:gd name="T88" fmla="*/ 0 w 437"/>
                <a:gd name="T89" fmla="*/ 194 h 367"/>
                <a:gd name="T90" fmla="*/ 3 w 437"/>
                <a:gd name="T91" fmla="*/ 174 h 367"/>
                <a:gd name="T92" fmla="*/ 13 w 437"/>
                <a:gd name="T93" fmla="*/ 156 h 367"/>
                <a:gd name="T94" fmla="*/ 26 w 437"/>
                <a:gd name="T95" fmla="*/ 145 h 367"/>
                <a:gd name="T96" fmla="*/ 42 w 437"/>
                <a:gd name="T97" fmla="*/ 140 h 36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437" h="367">
                  <a:moveTo>
                    <a:pt x="42" y="140"/>
                  </a:moveTo>
                  <a:lnTo>
                    <a:pt x="49" y="142"/>
                  </a:lnTo>
                  <a:lnTo>
                    <a:pt x="56" y="143"/>
                  </a:lnTo>
                  <a:lnTo>
                    <a:pt x="62" y="148"/>
                  </a:lnTo>
                  <a:lnTo>
                    <a:pt x="68" y="152"/>
                  </a:lnTo>
                  <a:lnTo>
                    <a:pt x="77" y="120"/>
                  </a:lnTo>
                  <a:lnTo>
                    <a:pt x="91" y="92"/>
                  </a:lnTo>
                  <a:lnTo>
                    <a:pt x="108" y="66"/>
                  </a:lnTo>
                  <a:lnTo>
                    <a:pt x="131" y="43"/>
                  </a:lnTo>
                  <a:lnTo>
                    <a:pt x="157" y="26"/>
                  </a:lnTo>
                  <a:lnTo>
                    <a:pt x="186" y="11"/>
                  </a:lnTo>
                  <a:lnTo>
                    <a:pt x="218" y="3"/>
                  </a:lnTo>
                  <a:lnTo>
                    <a:pt x="251" y="0"/>
                  </a:lnTo>
                  <a:lnTo>
                    <a:pt x="289" y="4"/>
                  </a:lnTo>
                  <a:lnTo>
                    <a:pt x="323" y="14"/>
                  </a:lnTo>
                  <a:lnTo>
                    <a:pt x="355" y="31"/>
                  </a:lnTo>
                  <a:lnTo>
                    <a:pt x="382" y="54"/>
                  </a:lnTo>
                  <a:lnTo>
                    <a:pt x="405" y="82"/>
                  </a:lnTo>
                  <a:lnTo>
                    <a:pt x="423" y="113"/>
                  </a:lnTo>
                  <a:lnTo>
                    <a:pt x="433" y="148"/>
                  </a:lnTo>
                  <a:lnTo>
                    <a:pt x="437" y="185"/>
                  </a:lnTo>
                  <a:lnTo>
                    <a:pt x="433" y="222"/>
                  </a:lnTo>
                  <a:lnTo>
                    <a:pt x="423" y="255"/>
                  </a:lnTo>
                  <a:lnTo>
                    <a:pt x="405" y="287"/>
                  </a:lnTo>
                  <a:lnTo>
                    <a:pt x="382" y="314"/>
                  </a:lnTo>
                  <a:lnTo>
                    <a:pt x="355" y="336"/>
                  </a:lnTo>
                  <a:lnTo>
                    <a:pt x="323" y="353"/>
                  </a:lnTo>
                  <a:lnTo>
                    <a:pt x="289" y="363"/>
                  </a:lnTo>
                  <a:lnTo>
                    <a:pt x="251" y="367"/>
                  </a:lnTo>
                  <a:lnTo>
                    <a:pt x="219" y="365"/>
                  </a:lnTo>
                  <a:lnTo>
                    <a:pt x="189" y="357"/>
                  </a:lnTo>
                  <a:lnTo>
                    <a:pt x="162" y="344"/>
                  </a:lnTo>
                  <a:lnTo>
                    <a:pt x="137" y="329"/>
                  </a:lnTo>
                  <a:lnTo>
                    <a:pt x="116" y="308"/>
                  </a:lnTo>
                  <a:lnTo>
                    <a:pt x="97" y="286"/>
                  </a:lnTo>
                  <a:lnTo>
                    <a:pt x="82" y="261"/>
                  </a:lnTo>
                  <a:lnTo>
                    <a:pt x="72" y="232"/>
                  </a:lnTo>
                  <a:lnTo>
                    <a:pt x="65" y="240"/>
                  </a:lnTo>
                  <a:lnTo>
                    <a:pt x="58" y="244"/>
                  </a:lnTo>
                  <a:lnTo>
                    <a:pt x="51" y="247"/>
                  </a:lnTo>
                  <a:lnTo>
                    <a:pt x="42" y="248"/>
                  </a:lnTo>
                  <a:lnTo>
                    <a:pt x="26" y="244"/>
                  </a:lnTo>
                  <a:lnTo>
                    <a:pt x="13" y="232"/>
                  </a:lnTo>
                  <a:lnTo>
                    <a:pt x="3" y="215"/>
                  </a:lnTo>
                  <a:lnTo>
                    <a:pt x="0" y="194"/>
                  </a:lnTo>
                  <a:lnTo>
                    <a:pt x="3" y="174"/>
                  </a:lnTo>
                  <a:lnTo>
                    <a:pt x="13" y="156"/>
                  </a:lnTo>
                  <a:lnTo>
                    <a:pt x="26" y="145"/>
                  </a:lnTo>
                  <a:lnTo>
                    <a:pt x="42" y="140"/>
                  </a:lnTo>
                  <a:close/>
                </a:path>
              </a:pathLst>
            </a:custGeom>
            <a:solidFill>
              <a:srgbClr val="AFAA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18" name="Freeform 32"/>
            <p:cNvSpPr>
              <a:spLocks/>
            </p:cNvSpPr>
            <p:nvPr/>
          </p:nvSpPr>
          <p:spPr bwMode="auto">
            <a:xfrm>
              <a:off x="433" y="1295"/>
              <a:ext cx="177" cy="62"/>
            </a:xfrm>
            <a:custGeom>
              <a:avLst/>
              <a:gdLst>
                <a:gd name="T0" fmla="*/ 177 w 177"/>
                <a:gd name="T1" fmla="*/ 0 h 62"/>
                <a:gd name="T2" fmla="*/ 174 w 177"/>
                <a:gd name="T3" fmla="*/ 11 h 62"/>
                <a:gd name="T4" fmla="*/ 169 w 177"/>
                <a:gd name="T5" fmla="*/ 24 h 62"/>
                <a:gd name="T6" fmla="*/ 160 w 177"/>
                <a:gd name="T7" fmla="*/ 37 h 62"/>
                <a:gd name="T8" fmla="*/ 145 w 177"/>
                <a:gd name="T9" fmla="*/ 50 h 62"/>
                <a:gd name="T10" fmla="*/ 134 w 177"/>
                <a:gd name="T11" fmla="*/ 56 h 62"/>
                <a:gd name="T12" fmla="*/ 122 w 177"/>
                <a:gd name="T13" fmla="*/ 59 h 62"/>
                <a:gd name="T14" fmla="*/ 111 w 177"/>
                <a:gd name="T15" fmla="*/ 60 h 62"/>
                <a:gd name="T16" fmla="*/ 101 w 177"/>
                <a:gd name="T17" fmla="*/ 62 h 62"/>
                <a:gd name="T18" fmla="*/ 91 w 177"/>
                <a:gd name="T19" fmla="*/ 62 h 62"/>
                <a:gd name="T20" fmla="*/ 83 w 177"/>
                <a:gd name="T21" fmla="*/ 62 h 62"/>
                <a:gd name="T22" fmla="*/ 78 w 177"/>
                <a:gd name="T23" fmla="*/ 60 h 62"/>
                <a:gd name="T24" fmla="*/ 76 w 177"/>
                <a:gd name="T25" fmla="*/ 60 h 62"/>
                <a:gd name="T26" fmla="*/ 0 w 177"/>
                <a:gd name="T27" fmla="*/ 0 h 62"/>
                <a:gd name="T28" fmla="*/ 177 w 177"/>
                <a:gd name="T29" fmla="*/ 0 h 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77" h="62">
                  <a:moveTo>
                    <a:pt x="177" y="0"/>
                  </a:moveTo>
                  <a:lnTo>
                    <a:pt x="174" y="11"/>
                  </a:lnTo>
                  <a:lnTo>
                    <a:pt x="169" y="24"/>
                  </a:lnTo>
                  <a:lnTo>
                    <a:pt x="160" y="37"/>
                  </a:lnTo>
                  <a:lnTo>
                    <a:pt x="145" y="50"/>
                  </a:lnTo>
                  <a:lnTo>
                    <a:pt x="134" y="56"/>
                  </a:lnTo>
                  <a:lnTo>
                    <a:pt x="122" y="59"/>
                  </a:lnTo>
                  <a:lnTo>
                    <a:pt x="111" y="60"/>
                  </a:lnTo>
                  <a:lnTo>
                    <a:pt x="101" y="62"/>
                  </a:lnTo>
                  <a:lnTo>
                    <a:pt x="91" y="62"/>
                  </a:lnTo>
                  <a:lnTo>
                    <a:pt x="83" y="62"/>
                  </a:lnTo>
                  <a:lnTo>
                    <a:pt x="78" y="60"/>
                  </a:lnTo>
                  <a:lnTo>
                    <a:pt x="76" y="60"/>
                  </a:lnTo>
                  <a:lnTo>
                    <a:pt x="0" y="0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19" name="Freeform 33"/>
            <p:cNvSpPr>
              <a:spLocks/>
            </p:cNvSpPr>
            <p:nvPr/>
          </p:nvSpPr>
          <p:spPr bwMode="auto">
            <a:xfrm>
              <a:off x="482" y="1309"/>
              <a:ext cx="105" cy="18"/>
            </a:xfrm>
            <a:custGeom>
              <a:avLst/>
              <a:gdLst>
                <a:gd name="T0" fmla="*/ 105 w 105"/>
                <a:gd name="T1" fmla="*/ 0 h 19"/>
                <a:gd name="T2" fmla="*/ 96 w 105"/>
                <a:gd name="T3" fmla="*/ 19 h 19"/>
                <a:gd name="T4" fmla="*/ 26 w 105"/>
                <a:gd name="T5" fmla="*/ 19 h 19"/>
                <a:gd name="T6" fmla="*/ 0 w 105"/>
                <a:gd name="T7" fmla="*/ 0 h 19"/>
                <a:gd name="T8" fmla="*/ 105 w 105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5" h="19">
                  <a:moveTo>
                    <a:pt x="105" y="0"/>
                  </a:moveTo>
                  <a:lnTo>
                    <a:pt x="96" y="19"/>
                  </a:lnTo>
                  <a:lnTo>
                    <a:pt x="26" y="19"/>
                  </a:lnTo>
                  <a:lnTo>
                    <a:pt x="0" y="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20" name="Freeform 34"/>
            <p:cNvSpPr>
              <a:spLocks/>
            </p:cNvSpPr>
            <p:nvPr/>
          </p:nvSpPr>
          <p:spPr bwMode="auto">
            <a:xfrm>
              <a:off x="594" y="1114"/>
              <a:ext cx="46" cy="46"/>
            </a:xfrm>
            <a:custGeom>
              <a:avLst/>
              <a:gdLst>
                <a:gd name="T0" fmla="*/ 23 w 46"/>
                <a:gd name="T1" fmla="*/ 46 h 46"/>
                <a:gd name="T2" fmla="*/ 14 w 46"/>
                <a:gd name="T3" fmla="*/ 44 h 46"/>
                <a:gd name="T4" fmla="*/ 7 w 46"/>
                <a:gd name="T5" fmla="*/ 39 h 46"/>
                <a:gd name="T6" fmla="*/ 1 w 46"/>
                <a:gd name="T7" fmla="*/ 31 h 46"/>
                <a:gd name="T8" fmla="*/ 0 w 46"/>
                <a:gd name="T9" fmla="*/ 23 h 46"/>
                <a:gd name="T10" fmla="*/ 1 w 46"/>
                <a:gd name="T11" fmla="*/ 14 h 46"/>
                <a:gd name="T12" fmla="*/ 7 w 46"/>
                <a:gd name="T13" fmla="*/ 7 h 46"/>
                <a:gd name="T14" fmla="*/ 14 w 46"/>
                <a:gd name="T15" fmla="*/ 1 h 46"/>
                <a:gd name="T16" fmla="*/ 23 w 46"/>
                <a:gd name="T17" fmla="*/ 0 h 46"/>
                <a:gd name="T18" fmla="*/ 32 w 46"/>
                <a:gd name="T19" fmla="*/ 1 h 46"/>
                <a:gd name="T20" fmla="*/ 39 w 46"/>
                <a:gd name="T21" fmla="*/ 7 h 46"/>
                <a:gd name="T22" fmla="*/ 45 w 46"/>
                <a:gd name="T23" fmla="*/ 14 h 46"/>
                <a:gd name="T24" fmla="*/ 46 w 46"/>
                <a:gd name="T25" fmla="*/ 23 h 46"/>
                <a:gd name="T26" fmla="*/ 45 w 46"/>
                <a:gd name="T27" fmla="*/ 31 h 46"/>
                <a:gd name="T28" fmla="*/ 39 w 46"/>
                <a:gd name="T29" fmla="*/ 39 h 46"/>
                <a:gd name="T30" fmla="*/ 32 w 46"/>
                <a:gd name="T31" fmla="*/ 44 h 46"/>
                <a:gd name="T32" fmla="*/ 23 w 46"/>
                <a:gd name="T33" fmla="*/ 46 h 4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6" h="46">
                  <a:moveTo>
                    <a:pt x="23" y="46"/>
                  </a:moveTo>
                  <a:lnTo>
                    <a:pt x="14" y="44"/>
                  </a:lnTo>
                  <a:lnTo>
                    <a:pt x="7" y="39"/>
                  </a:lnTo>
                  <a:lnTo>
                    <a:pt x="1" y="31"/>
                  </a:lnTo>
                  <a:lnTo>
                    <a:pt x="0" y="23"/>
                  </a:lnTo>
                  <a:lnTo>
                    <a:pt x="1" y="14"/>
                  </a:lnTo>
                  <a:lnTo>
                    <a:pt x="7" y="7"/>
                  </a:lnTo>
                  <a:lnTo>
                    <a:pt x="14" y="1"/>
                  </a:lnTo>
                  <a:lnTo>
                    <a:pt x="23" y="0"/>
                  </a:lnTo>
                  <a:lnTo>
                    <a:pt x="32" y="1"/>
                  </a:lnTo>
                  <a:lnTo>
                    <a:pt x="39" y="7"/>
                  </a:lnTo>
                  <a:lnTo>
                    <a:pt x="45" y="14"/>
                  </a:lnTo>
                  <a:lnTo>
                    <a:pt x="46" y="23"/>
                  </a:lnTo>
                  <a:lnTo>
                    <a:pt x="45" y="31"/>
                  </a:lnTo>
                  <a:lnTo>
                    <a:pt x="39" y="39"/>
                  </a:lnTo>
                  <a:lnTo>
                    <a:pt x="32" y="44"/>
                  </a:lnTo>
                  <a:lnTo>
                    <a:pt x="23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21" name="Freeform 35"/>
            <p:cNvSpPr>
              <a:spLocks/>
            </p:cNvSpPr>
            <p:nvPr/>
          </p:nvSpPr>
          <p:spPr bwMode="auto">
            <a:xfrm>
              <a:off x="441" y="1114"/>
              <a:ext cx="52" cy="54"/>
            </a:xfrm>
            <a:custGeom>
              <a:avLst/>
              <a:gdLst>
                <a:gd name="T0" fmla="*/ 27 w 53"/>
                <a:gd name="T1" fmla="*/ 53 h 53"/>
                <a:gd name="T2" fmla="*/ 17 w 53"/>
                <a:gd name="T3" fmla="*/ 52 h 53"/>
                <a:gd name="T4" fmla="*/ 9 w 53"/>
                <a:gd name="T5" fmla="*/ 46 h 53"/>
                <a:gd name="T6" fmla="*/ 3 w 53"/>
                <a:gd name="T7" fmla="*/ 38 h 53"/>
                <a:gd name="T8" fmla="*/ 0 w 53"/>
                <a:gd name="T9" fmla="*/ 26 h 53"/>
                <a:gd name="T10" fmla="*/ 3 w 53"/>
                <a:gd name="T11" fmla="*/ 16 h 53"/>
                <a:gd name="T12" fmla="*/ 9 w 53"/>
                <a:gd name="T13" fmla="*/ 7 h 53"/>
                <a:gd name="T14" fmla="*/ 17 w 53"/>
                <a:gd name="T15" fmla="*/ 2 h 53"/>
                <a:gd name="T16" fmla="*/ 27 w 53"/>
                <a:gd name="T17" fmla="*/ 0 h 53"/>
                <a:gd name="T18" fmla="*/ 38 w 53"/>
                <a:gd name="T19" fmla="*/ 2 h 53"/>
                <a:gd name="T20" fmla="*/ 46 w 53"/>
                <a:gd name="T21" fmla="*/ 7 h 53"/>
                <a:gd name="T22" fmla="*/ 52 w 53"/>
                <a:gd name="T23" fmla="*/ 16 h 53"/>
                <a:gd name="T24" fmla="*/ 53 w 53"/>
                <a:gd name="T25" fmla="*/ 26 h 53"/>
                <a:gd name="T26" fmla="*/ 52 w 53"/>
                <a:gd name="T27" fmla="*/ 38 h 53"/>
                <a:gd name="T28" fmla="*/ 46 w 53"/>
                <a:gd name="T29" fmla="*/ 46 h 53"/>
                <a:gd name="T30" fmla="*/ 38 w 53"/>
                <a:gd name="T31" fmla="*/ 52 h 53"/>
                <a:gd name="T32" fmla="*/ 27 w 53"/>
                <a:gd name="T33" fmla="*/ 53 h 5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3" h="53">
                  <a:moveTo>
                    <a:pt x="27" y="53"/>
                  </a:moveTo>
                  <a:lnTo>
                    <a:pt x="17" y="52"/>
                  </a:lnTo>
                  <a:lnTo>
                    <a:pt x="9" y="46"/>
                  </a:lnTo>
                  <a:lnTo>
                    <a:pt x="3" y="38"/>
                  </a:lnTo>
                  <a:lnTo>
                    <a:pt x="0" y="26"/>
                  </a:lnTo>
                  <a:lnTo>
                    <a:pt x="3" y="16"/>
                  </a:lnTo>
                  <a:lnTo>
                    <a:pt x="9" y="7"/>
                  </a:lnTo>
                  <a:lnTo>
                    <a:pt x="17" y="2"/>
                  </a:lnTo>
                  <a:lnTo>
                    <a:pt x="27" y="0"/>
                  </a:lnTo>
                  <a:lnTo>
                    <a:pt x="38" y="2"/>
                  </a:lnTo>
                  <a:lnTo>
                    <a:pt x="46" y="7"/>
                  </a:lnTo>
                  <a:lnTo>
                    <a:pt x="52" y="16"/>
                  </a:lnTo>
                  <a:lnTo>
                    <a:pt x="53" y="26"/>
                  </a:lnTo>
                  <a:lnTo>
                    <a:pt x="52" y="38"/>
                  </a:lnTo>
                  <a:lnTo>
                    <a:pt x="46" y="46"/>
                  </a:lnTo>
                  <a:lnTo>
                    <a:pt x="38" y="52"/>
                  </a:lnTo>
                  <a:lnTo>
                    <a:pt x="27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22" name="Freeform 36"/>
            <p:cNvSpPr>
              <a:spLocks/>
            </p:cNvSpPr>
            <p:nvPr/>
          </p:nvSpPr>
          <p:spPr bwMode="auto">
            <a:xfrm>
              <a:off x="516" y="1120"/>
              <a:ext cx="105" cy="127"/>
            </a:xfrm>
            <a:custGeom>
              <a:avLst/>
              <a:gdLst>
                <a:gd name="T0" fmla="*/ 77 w 106"/>
                <a:gd name="T1" fmla="*/ 112 h 129"/>
                <a:gd name="T2" fmla="*/ 31 w 106"/>
                <a:gd name="T3" fmla="*/ 30 h 129"/>
                <a:gd name="T4" fmla="*/ 31 w 106"/>
                <a:gd name="T5" fmla="*/ 0 h 129"/>
                <a:gd name="T6" fmla="*/ 106 w 106"/>
                <a:gd name="T7" fmla="*/ 129 h 129"/>
                <a:gd name="T8" fmla="*/ 0 w 106"/>
                <a:gd name="T9" fmla="*/ 129 h 129"/>
                <a:gd name="T10" fmla="*/ 0 w 106"/>
                <a:gd name="T11" fmla="*/ 112 h 129"/>
                <a:gd name="T12" fmla="*/ 77 w 106"/>
                <a:gd name="T13" fmla="*/ 112 h 1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6" h="129">
                  <a:moveTo>
                    <a:pt x="77" y="112"/>
                  </a:moveTo>
                  <a:lnTo>
                    <a:pt x="31" y="30"/>
                  </a:lnTo>
                  <a:lnTo>
                    <a:pt x="31" y="0"/>
                  </a:lnTo>
                  <a:lnTo>
                    <a:pt x="106" y="129"/>
                  </a:lnTo>
                  <a:lnTo>
                    <a:pt x="0" y="129"/>
                  </a:lnTo>
                  <a:lnTo>
                    <a:pt x="0" y="112"/>
                  </a:lnTo>
                  <a:lnTo>
                    <a:pt x="77" y="1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23" name="Freeform 37"/>
            <p:cNvSpPr>
              <a:spLocks/>
            </p:cNvSpPr>
            <p:nvPr/>
          </p:nvSpPr>
          <p:spPr bwMode="auto">
            <a:xfrm>
              <a:off x="185" y="1475"/>
              <a:ext cx="510" cy="417"/>
            </a:xfrm>
            <a:custGeom>
              <a:avLst/>
              <a:gdLst>
                <a:gd name="T0" fmla="*/ 507 w 509"/>
                <a:gd name="T1" fmla="*/ 362 h 418"/>
                <a:gd name="T2" fmla="*/ 509 w 509"/>
                <a:gd name="T3" fmla="*/ 181 h 418"/>
                <a:gd name="T4" fmla="*/ 499 w 509"/>
                <a:gd name="T5" fmla="*/ 84 h 418"/>
                <a:gd name="T6" fmla="*/ 486 w 509"/>
                <a:gd name="T7" fmla="*/ 46 h 418"/>
                <a:gd name="T8" fmla="*/ 480 w 509"/>
                <a:gd name="T9" fmla="*/ 39 h 418"/>
                <a:gd name="T10" fmla="*/ 474 w 509"/>
                <a:gd name="T11" fmla="*/ 31 h 418"/>
                <a:gd name="T12" fmla="*/ 468 w 509"/>
                <a:gd name="T13" fmla="*/ 26 h 418"/>
                <a:gd name="T14" fmla="*/ 461 w 509"/>
                <a:gd name="T15" fmla="*/ 20 h 418"/>
                <a:gd name="T16" fmla="*/ 454 w 509"/>
                <a:gd name="T17" fmla="*/ 14 h 418"/>
                <a:gd name="T18" fmla="*/ 445 w 509"/>
                <a:gd name="T19" fmla="*/ 10 h 418"/>
                <a:gd name="T20" fmla="*/ 437 w 509"/>
                <a:gd name="T21" fmla="*/ 5 h 418"/>
                <a:gd name="T22" fmla="*/ 428 w 509"/>
                <a:gd name="T23" fmla="*/ 3 h 418"/>
                <a:gd name="T24" fmla="*/ 419 w 509"/>
                <a:gd name="T25" fmla="*/ 0 h 418"/>
                <a:gd name="T26" fmla="*/ 373 w 509"/>
                <a:gd name="T27" fmla="*/ 0 h 418"/>
                <a:gd name="T28" fmla="*/ 304 w 509"/>
                <a:gd name="T29" fmla="*/ 191 h 418"/>
                <a:gd name="T30" fmla="*/ 199 w 509"/>
                <a:gd name="T31" fmla="*/ 3 h 418"/>
                <a:gd name="T32" fmla="*/ 147 w 509"/>
                <a:gd name="T33" fmla="*/ 3 h 418"/>
                <a:gd name="T34" fmla="*/ 124 w 509"/>
                <a:gd name="T35" fmla="*/ 7 h 418"/>
                <a:gd name="T36" fmla="*/ 101 w 509"/>
                <a:gd name="T37" fmla="*/ 21 h 418"/>
                <a:gd name="T38" fmla="*/ 79 w 509"/>
                <a:gd name="T39" fmla="*/ 43 h 418"/>
                <a:gd name="T40" fmla="*/ 57 w 509"/>
                <a:gd name="T41" fmla="*/ 69 h 418"/>
                <a:gd name="T42" fmla="*/ 39 w 509"/>
                <a:gd name="T43" fmla="*/ 93 h 418"/>
                <a:gd name="T44" fmla="*/ 24 w 509"/>
                <a:gd name="T45" fmla="*/ 116 h 418"/>
                <a:gd name="T46" fmla="*/ 14 w 509"/>
                <a:gd name="T47" fmla="*/ 132 h 418"/>
                <a:gd name="T48" fmla="*/ 11 w 509"/>
                <a:gd name="T49" fmla="*/ 138 h 418"/>
                <a:gd name="T50" fmla="*/ 8 w 509"/>
                <a:gd name="T51" fmla="*/ 145 h 418"/>
                <a:gd name="T52" fmla="*/ 3 w 509"/>
                <a:gd name="T53" fmla="*/ 162 h 418"/>
                <a:gd name="T54" fmla="*/ 0 w 509"/>
                <a:gd name="T55" fmla="*/ 184 h 418"/>
                <a:gd name="T56" fmla="*/ 5 w 509"/>
                <a:gd name="T57" fmla="*/ 208 h 418"/>
                <a:gd name="T58" fmla="*/ 16 w 509"/>
                <a:gd name="T59" fmla="*/ 224 h 418"/>
                <a:gd name="T60" fmla="*/ 27 w 509"/>
                <a:gd name="T61" fmla="*/ 238 h 418"/>
                <a:gd name="T62" fmla="*/ 40 w 509"/>
                <a:gd name="T63" fmla="*/ 251 h 418"/>
                <a:gd name="T64" fmla="*/ 52 w 509"/>
                <a:gd name="T65" fmla="*/ 261 h 418"/>
                <a:gd name="T66" fmla="*/ 62 w 509"/>
                <a:gd name="T67" fmla="*/ 271 h 418"/>
                <a:gd name="T68" fmla="*/ 70 w 509"/>
                <a:gd name="T69" fmla="*/ 278 h 418"/>
                <a:gd name="T70" fmla="*/ 78 w 509"/>
                <a:gd name="T71" fmla="*/ 283 h 418"/>
                <a:gd name="T72" fmla="*/ 79 w 509"/>
                <a:gd name="T73" fmla="*/ 284 h 418"/>
                <a:gd name="T74" fmla="*/ 62 w 509"/>
                <a:gd name="T75" fmla="*/ 418 h 418"/>
                <a:gd name="T76" fmla="*/ 507 w 509"/>
                <a:gd name="T77" fmla="*/ 362 h 41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509" h="418">
                  <a:moveTo>
                    <a:pt x="507" y="362"/>
                  </a:moveTo>
                  <a:lnTo>
                    <a:pt x="509" y="181"/>
                  </a:lnTo>
                  <a:lnTo>
                    <a:pt x="499" y="84"/>
                  </a:lnTo>
                  <a:lnTo>
                    <a:pt x="486" y="46"/>
                  </a:lnTo>
                  <a:lnTo>
                    <a:pt x="480" y="39"/>
                  </a:lnTo>
                  <a:lnTo>
                    <a:pt x="474" y="31"/>
                  </a:lnTo>
                  <a:lnTo>
                    <a:pt x="468" y="26"/>
                  </a:lnTo>
                  <a:lnTo>
                    <a:pt x="461" y="20"/>
                  </a:lnTo>
                  <a:lnTo>
                    <a:pt x="454" y="14"/>
                  </a:lnTo>
                  <a:lnTo>
                    <a:pt x="445" y="10"/>
                  </a:lnTo>
                  <a:lnTo>
                    <a:pt x="437" y="5"/>
                  </a:lnTo>
                  <a:lnTo>
                    <a:pt x="428" y="3"/>
                  </a:lnTo>
                  <a:lnTo>
                    <a:pt x="419" y="0"/>
                  </a:lnTo>
                  <a:lnTo>
                    <a:pt x="373" y="0"/>
                  </a:lnTo>
                  <a:lnTo>
                    <a:pt x="304" y="191"/>
                  </a:lnTo>
                  <a:lnTo>
                    <a:pt x="199" y="3"/>
                  </a:lnTo>
                  <a:lnTo>
                    <a:pt x="147" y="3"/>
                  </a:lnTo>
                  <a:lnTo>
                    <a:pt x="124" y="7"/>
                  </a:lnTo>
                  <a:lnTo>
                    <a:pt x="101" y="21"/>
                  </a:lnTo>
                  <a:lnTo>
                    <a:pt x="79" y="43"/>
                  </a:lnTo>
                  <a:lnTo>
                    <a:pt x="57" y="69"/>
                  </a:lnTo>
                  <a:lnTo>
                    <a:pt x="39" y="93"/>
                  </a:lnTo>
                  <a:lnTo>
                    <a:pt x="24" y="116"/>
                  </a:lnTo>
                  <a:lnTo>
                    <a:pt x="14" y="132"/>
                  </a:lnTo>
                  <a:lnTo>
                    <a:pt x="11" y="138"/>
                  </a:lnTo>
                  <a:lnTo>
                    <a:pt x="8" y="145"/>
                  </a:lnTo>
                  <a:lnTo>
                    <a:pt x="3" y="162"/>
                  </a:lnTo>
                  <a:lnTo>
                    <a:pt x="0" y="184"/>
                  </a:lnTo>
                  <a:lnTo>
                    <a:pt x="5" y="208"/>
                  </a:lnTo>
                  <a:lnTo>
                    <a:pt x="16" y="224"/>
                  </a:lnTo>
                  <a:lnTo>
                    <a:pt x="27" y="238"/>
                  </a:lnTo>
                  <a:lnTo>
                    <a:pt x="40" y="251"/>
                  </a:lnTo>
                  <a:lnTo>
                    <a:pt x="52" y="261"/>
                  </a:lnTo>
                  <a:lnTo>
                    <a:pt x="62" y="271"/>
                  </a:lnTo>
                  <a:lnTo>
                    <a:pt x="70" y="278"/>
                  </a:lnTo>
                  <a:lnTo>
                    <a:pt x="78" y="283"/>
                  </a:lnTo>
                  <a:lnTo>
                    <a:pt x="79" y="284"/>
                  </a:lnTo>
                  <a:lnTo>
                    <a:pt x="62" y="418"/>
                  </a:lnTo>
                  <a:lnTo>
                    <a:pt x="507" y="362"/>
                  </a:lnTo>
                  <a:close/>
                </a:path>
              </a:pathLst>
            </a:custGeom>
            <a:solidFill>
              <a:srgbClr val="BA47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24" name="Freeform 38"/>
            <p:cNvSpPr>
              <a:spLocks/>
            </p:cNvSpPr>
            <p:nvPr/>
          </p:nvSpPr>
          <p:spPr bwMode="auto">
            <a:xfrm>
              <a:off x="326" y="1465"/>
              <a:ext cx="288" cy="199"/>
            </a:xfrm>
            <a:custGeom>
              <a:avLst/>
              <a:gdLst>
                <a:gd name="T0" fmla="*/ 39 w 287"/>
                <a:gd name="T1" fmla="*/ 66 h 199"/>
                <a:gd name="T2" fmla="*/ 0 w 287"/>
                <a:gd name="T3" fmla="*/ 40 h 199"/>
                <a:gd name="T4" fmla="*/ 30 w 287"/>
                <a:gd name="T5" fmla="*/ 4 h 199"/>
                <a:gd name="T6" fmla="*/ 51 w 287"/>
                <a:gd name="T7" fmla="*/ 4 h 199"/>
                <a:gd name="T8" fmla="*/ 25 w 287"/>
                <a:gd name="T9" fmla="*/ 37 h 199"/>
                <a:gd name="T10" fmla="*/ 61 w 287"/>
                <a:gd name="T11" fmla="*/ 63 h 199"/>
                <a:gd name="T12" fmla="*/ 56 w 287"/>
                <a:gd name="T13" fmla="*/ 67 h 199"/>
                <a:gd name="T14" fmla="*/ 49 w 287"/>
                <a:gd name="T15" fmla="*/ 76 h 199"/>
                <a:gd name="T16" fmla="*/ 40 w 287"/>
                <a:gd name="T17" fmla="*/ 86 h 199"/>
                <a:gd name="T18" fmla="*/ 38 w 287"/>
                <a:gd name="T19" fmla="*/ 90 h 199"/>
                <a:gd name="T20" fmla="*/ 160 w 287"/>
                <a:gd name="T21" fmla="*/ 178 h 199"/>
                <a:gd name="T22" fmla="*/ 252 w 287"/>
                <a:gd name="T23" fmla="*/ 89 h 199"/>
                <a:gd name="T24" fmla="*/ 232 w 287"/>
                <a:gd name="T25" fmla="*/ 61 h 199"/>
                <a:gd name="T26" fmla="*/ 265 w 287"/>
                <a:gd name="T27" fmla="*/ 37 h 199"/>
                <a:gd name="T28" fmla="*/ 245 w 287"/>
                <a:gd name="T29" fmla="*/ 0 h 199"/>
                <a:gd name="T30" fmla="*/ 264 w 287"/>
                <a:gd name="T31" fmla="*/ 1 h 199"/>
                <a:gd name="T32" fmla="*/ 287 w 287"/>
                <a:gd name="T33" fmla="*/ 40 h 199"/>
                <a:gd name="T34" fmla="*/ 254 w 287"/>
                <a:gd name="T35" fmla="*/ 64 h 199"/>
                <a:gd name="T36" fmla="*/ 280 w 287"/>
                <a:gd name="T37" fmla="*/ 92 h 199"/>
                <a:gd name="T38" fmla="*/ 162 w 287"/>
                <a:gd name="T39" fmla="*/ 199 h 199"/>
                <a:gd name="T40" fmla="*/ 10 w 287"/>
                <a:gd name="T41" fmla="*/ 97 h 199"/>
                <a:gd name="T42" fmla="*/ 39 w 287"/>
                <a:gd name="T43" fmla="*/ 66 h 1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87" h="199">
                  <a:moveTo>
                    <a:pt x="39" y="66"/>
                  </a:moveTo>
                  <a:lnTo>
                    <a:pt x="0" y="40"/>
                  </a:lnTo>
                  <a:lnTo>
                    <a:pt x="30" y="4"/>
                  </a:lnTo>
                  <a:lnTo>
                    <a:pt x="51" y="4"/>
                  </a:lnTo>
                  <a:lnTo>
                    <a:pt x="25" y="37"/>
                  </a:lnTo>
                  <a:lnTo>
                    <a:pt x="61" y="63"/>
                  </a:lnTo>
                  <a:lnTo>
                    <a:pt x="56" y="67"/>
                  </a:lnTo>
                  <a:lnTo>
                    <a:pt x="49" y="76"/>
                  </a:lnTo>
                  <a:lnTo>
                    <a:pt x="40" y="86"/>
                  </a:lnTo>
                  <a:lnTo>
                    <a:pt x="38" y="90"/>
                  </a:lnTo>
                  <a:lnTo>
                    <a:pt x="160" y="178"/>
                  </a:lnTo>
                  <a:lnTo>
                    <a:pt x="252" y="89"/>
                  </a:lnTo>
                  <a:lnTo>
                    <a:pt x="232" y="61"/>
                  </a:lnTo>
                  <a:lnTo>
                    <a:pt x="265" y="37"/>
                  </a:lnTo>
                  <a:lnTo>
                    <a:pt x="245" y="0"/>
                  </a:lnTo>
                  <a:lnTo>
                    <a:pt x="264" y="1"/>
                  </a:lnTo>
                  <a:lnTo>
                    <a:pt x="287" y="40"/>
                  </a:lnTo>
                  <a:lnTo>
                    <a:pt x="254" y="64"/>
                  </a:lnTo>
                  <a:lnTo>
                    <a:pt x="280" y="92"/>
                  </a:lnTo>
                  <a:lnTo>
                    <a:pt x="162" y="199"/>
                  </a:lnTo>
                  <a:lnTo>
                    <a:pt x="10" y="97"/>
                  </a:lnTo>
                  <a:lnTo>
                    <a:pt x="39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25" name="Freeform 39"/>
            <p:cNvSpPr>
              <a:spLocks/>
            </p:cNvSpPr>
            <p:nvPr/>
          </p:nvSpPr>
          <p:spPr bwMode="auto">
            <a:xfrm>
              <a:off x="405" y="1475"/>
              <a:ext cx="133" cy="151"/>
            </a:xfrm>
            <a:custGeom>
              <a:avLst/>
              <a:gdLst>
                <a:gd name="T0" fmla="*/ 133 w 133"/>
                <a:gd name="T1" fmla="*/ 0 h 151"/>
                <a:gd name="T2" fmla="*/ 0 w 133"/>
                <a:gd name="T3" fmla="*/ 0 h 151"/>
                <a:gd name="T4" fmla="*/ 78 w 133"/>
                <a:gd name="T5" fmla="*/ 151 h 151"/>
                <a:gd name="T6" fmla="*/ 133 w 133"/>
                <a:gd name="T7" fmla="*/ 0 h 1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3" h="151">
                  <a:moveTo>
                    <a:pt x="133" y="0"/>
                  </a:moveTo>
                  <a:lnTo>
                    <a:pt x="0" y="0"/>
                  </a:lnTo>
                  <a:lnTo>
                    <a:pt x="78" y="151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443" y="1463"/>
              <a:ext cx="66" cy="177"/>
            </a:xfrm>
            <a:custGeom>
              <a:avLst/>
              <a:gdLst>
                <a:gd name="T0" fmla="*/ 39 w 65"/>
                <a:gd name="T1" fmla="*/ 178 h 178"/>
                <a:gd name="T2" fmla="*/ 0 w 65"/>
                <a:gd name="T3" fmla="*/ 104 h 178"/>
                <a:gd name="T4" fmla="*/ 22 w 65"/>
                <a:gd name="T5" fmla="*/ 39 h 178"/>
                <a:gd name="T6" fmla="*/ 19 w 65"/>
                <a:gd name="T7" fmla="*/ 36 h 178"/>
                <a:gd name="T8" fmla="*/ 16 w 65"/>
                <a:gd name="T9" fmla="*/ 32 h 178"/>
                <a:gd name="T10" fmla="*/ 14 w 65"/>
                <a:gd name="T11" fmla="*/ 28 h 178"/>
                <a:gd name="T12" fmla="*/ 13 w 65"/>
                <a:gd name="T13" fmla="*/ 22 h 178"/>
                <a:gd name="T14" fmla="*/ 14 w 65"/>
                <a:gd name="T15" fmla="*/ 13 h 178"/>
                <a:gd name="T16" fmla="*/ 19 w 65"/>
                <a:gd name="T17" fmla="*/ 6 h 178"/>
                <a:gd name="T18" fmla="*/ 24 w 65"/>
                <a:gd name="T19" fmla="*/ 2 h 178"/>
                <a:gd name="T20" fmla="*/ 33 w 65"/>
                <a:gd name="T21" fmla="*/ 0 h 178"/>
                <a:gd name="T22" fmla="*/ 42 w 65"/>
                <a:gd name="T23" fmla="*/ 2 h 178"/>
                <a:gd name="T24" fmla="*/ 49 w 65"/>
                <a:gd name="T25" fmla="*/ 6 h 178"/>
                <a:gd name="T26" fmla="*/ 53 w 65"/>
                <a:gd name="T27" fmla="*/ 13 h 178"/>
                <a:gd name="T28" fmla="*/ 55 w 65"/>
                <a:gd name="T29" fmla="*/ 22 h 178"/>
                <a:gd name="T30" fmla="*/ 53 w 65"/>
                <a:gd name="T31" fmla="*/ 28 h 178"/>
                <a:gd name="T32" fmla="*/ 52 w 65"/>
                <a:gd name="T33" fmla="*/ 32 h 178"/>
                <a:gd name="T34" fmla="*/ 49 w 65"/>
                <a:gd name="T35" fmla="*/ 36 h 178"/>
                <a:gd name="T36" fmla="*/ 45 w 65"/>
                <a:gd name="T37" fmla="*/ 39 h 178"/>
                <a:gd name="T38" fmla="*/ 65 w 65"/>
                <a:gd name="T39" fmla="*/ 102 h 178"/>
                <a:gd name="T40" fmla="*/ 39 w 65"/>
                <a:gd name="T41" fmla="*/ 178 h 1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5" h="178">
                  <a:moveTo>
                    <a:pt x="39" y="178"/>
                  </a:moveTo>
                  <a:lnTo>
                    <a:pt x="0" y="104"/>
                  </a:lnTo>
                  <a:lnTo>
                    <a:pt x="22" y="39"/>
                  </a:lnTo>
                  <a:lnTo>
                    <a:pt x="19" y="36"/>
                  </a:lnTo>
                  <a:lnTo>
                    <a:pt x="16" y="32"/>
                  </a:lnTo>
                  <a:lnTo>
                    <a:pt x="14" y="28"/>
                  </a:lnTo>
                  <a:lnTo>
                    <a:pt x="13" y="22"/>
                  </a:lnTo>
                  <a:lnTo>
                    <a:pt x="14" y="13"/>
                  </a:lnTo>
                  <a:lnTo>
                    <a:pt x="19" y="6"/>
                  </a:lnTo>
                  <a:lnTo>
                    <a:pt x="24" y="2"/>
                  </a:lnTo>
                  <a:lnTo>
                    <a:pt x="33" y="0"/>
                  </a:lnTo>
                  <a:lnTo>
                    <a:pt x="42" y="2"/>
                  </a:lnTo>
                  <a:lnTo>
                    <a:pt x="49" y="6"/>
                  </a:lnTo>
                  <a:lnTo>
                    <a:pt x="53" y="13"/>
                  </a:lnTo>
                  <a:lnTo>
                    <a:pt x="55" y="22"/>
                  </a:lnTo>
                  <a:lnTo>
                    <a:pt x="53" y="28"/>
                  </a:lnTo>
                  <a:lnTo>
                    <a:pt x="52" y="32"/>
                  </a:lnTo>
                  <a:lnTo>
                    <a:pt x="49" y="36"/>
                  </a:lnTo>
                  <a:lnTo>
                    <a:pt x="45" y="39"/>
                  </a:lnTo>
                  <a:lnTo>
                    <a:pt x="65" y="102"/>
                  </a:lnTo>
                  <a:lnTo>
                    <a:pt x="39" y="1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27" name="Freeform 41"/>
            <p:cNvSpPr>
              <a:spLocks/>
            </p:cNvSpPr>
            <p:nvPr/>
          </p:nvSpPr>
          <p:spPr bwMode="auto">
            <a:xfrm>
              <a:off x="208" y="1660"/>
              <a:ext cx="375" cy="165"/>
            </a:xfrm>
            <a:custGeom>
              <a:avLst/>
              <a:gdLst>
                <a:gd name="T0" fmla="*/ 232 w 375"/>
                <a:gd name="T1" fmla="*/ 164 h 164"/>
                <a:gd name="T2" fmla="*/ 223 w 375"/>
                <a:gd name="T3" fmla="*/ 164 h 164"/>
                <a:gd name="T4" fmla="*/ 212 w 375"/>
                <a:gd name="T5" fmla="*/ 164 h 164"/>
                <a:gd name="T6" fmla="*/ 197 w 375"/>
                <a:gd name="T7" fmla="*/ 161 h 164"/>
                <a:gd name="T8" fmla="*/ 183 w 375"/>
                <a:gd name="T9" fmla="*/ 158 h 164"/>
                <a:gd name="T10" fmla="*/ 166 w 375"/>
                <a:gd name="T11" fmla="*/ 155 h 164"/>
                <a:gd name="T12" fmla="*/ 148 w 375"/>
                <a:gd name="T13" fmla="*/ 151 h 164"/>
                <a:gd name="T14" fmla="*/ 130 w 375"/>
                <a:gd name="T15" fmla="*/ 145 h 164"/>
                <a:gd name="T16" fmla="*/ 112 w 375"/>
                <a:gd name="T17" fmla="*/ 140 h 164"/>
                <a:gd name="T18" fmla="*/ 94 w 375"/>
                <a:gd name="T19" fmla="*/ 133 h 164"/>
                <a:gd name="T20" fmla="*/ 76 w 375"/>
                <a:gd name="T21" fmla="*/ 127 h 164"/>
                <a:gd name="T22" fmla="*/ 59 w 375"/>
                <a:gd name="T23" fmla="*/ 120 h 164"/>
                <a:gd name="T24" fmla="*/ 43 w 375"/>
                <a:gd name="T25" fmla="*/ 111 h 164"/>
                <a:gd name="T26" fmla="*/ 29 w 375"/>
                <a:gd name="T27" fmla="*/ 104 h 164"/>
                <a:gd name="T28" fmla="*/ 17 w 375"/>
                <a:gd name="T29" fmla="*/ 97 h 164"/>
                <a:gd name="T30" fmla="*/ 7 w 375"/>
                <a:gd name="T31" fmla="*/ 89 h 164"/>
                <a:gd name="T32" fmla="*/ 0 w 375"/>
                <a:gd name="T33" fmla="*/ 82 h 164"/>
                <a:gd name="T34" fmla="*/ 69 w 375"/>
                <a:gd name="T35" fmla="*/ 0 h 164"/>
                <a:gd name="T36" fmla="*/ 76 w 375"/>
                <a:gd name="T37" fmla="*/ 13 h 164"/>
                <a:gd name="T38" fmla="*/ 85 w 375"/>
                <a:gd name="T39" fmla="*/ 22 h 164"/>
                <a:gd name="T40" fmla="*/ 95 w 375"/>
                <a:gd name="T41" fmla="*/ 29 h 164"/>
                <a:gd name="T42" fmla="*/ 108 w 375"/>
                <a:gd name="T43" fmla="*/ 35 h 164"/>
                <a:gd name="T44" fmla="*/ 119 w 375"/>
                <a:gd name="T45" fmla="*/ 41 h 164"/>
                <a:gd name="T46" fmla="*/ 135 w 375"/>
                <a:gd name="T47" fmla="*/ 48 h 164"/>
                <a:gd name="T48" fmla="*/ 153 w 375"/>
                <a:gd name="T49" fmla="*/ 54 h 164"/>
                <a:gd name="T50" fmla="*/ 173 w 375"/>
                <a:gd name="T51" fmla="*/ 59 h 164"/>
                <a:gd name="T52" fmla="*/ 192 w 375"/>
                <a:gd name="T53" fmla="*/ 65 h 164"/>
                <a:gd name="T54" fmla="*/ 212 w 375"/>
                <a:gd name="T55" fmla="*/ 68 h 164"/>
                <a:gd name="T56" fmla="*/ 232 w 375"/>
                <a:gd name="T57" fmla="*/ 71 h 164"/>
                <a:gd name="T58" fmla="*/ 249 w 375"/>
                <a:gd name="T59" fmla="*/ 71 h 164"/>
                <a:gd name="T60" fmla="*/ 258 w 375"/>
                <a:gd name="T61" fmla="*/ 58 h 164"/>
                <a:gd name="T62" fmla="*/ 265 w 375"/>
                <a:gd name="T63" fmla="*/ 45 h 164"/>
                <a:gd name="T64" fmla="*/ 272 w 375"/>
                <a:gd name="T65" fmla="*/ 35 h 164"/>
                <a:gd name="T66" fmla="*/ 280 w 375"/>
                <a:gd name="T67" fmla="*/ 26 h 164"/>
                <a:gd name="T68" fmla="*/ 285 w 375"/>
                <a:gd name="T69" fmla="*/ 21 h 164"/>
                <a:gd name="T70" fmla="*/ 293 w 375"/>
                <a:gd name="T71" fmla="*/ 18 h 164"/>
                <a:gd name="T72" fmla="*/ 301 w 375"/>
                <a:gd name="T73" fmla="*/ 16 h 164"/>
                <a:gd name="T74" fmla="*/ 310 w 375"/>
                <a:gd name="T75" fmla="*/ 18 h 164"/>
                <a:gd name="T76" fmla="*/ 316 w 375"/>
                <a:gd name="T77" fmla="*/ 28 h 164"/>
                <a:gd name="T78" fmla="*/ 316 w 375"/>
                <a:gd name="T79" fmla="*/ 45 h 164"/>
                <a:gd name="T80" fmla="*/ 313 w 375"/>
                <a:gd name="T81" fmla="*/ 62 h 164"/>
                <a:gd name="T82" fmla="*/ 311 w 375"/>
                <a:gd name="T83" fmla="*/ 69 h 164"/>
                <a:gd name="T84" fmla="*/ 375 w 375"/>
                <a:gd name="T85" fmla="*/ 61 h 164"/>
                <a:gd name="T86" fmla="*/ 356 w 375"/>
                <a:gd name="T87" fmla="*/ 160 h 164"/>
                <a:gd name="T88" fmla="*/ 343 w 375"/>
                <a:gd name="T89" fmla="*/ 161 h 164"/>
                <a:gd name="T90" fmla="*/ 326 w 375"/>
                <a:gd name="T91" fmla="*/ 161 h 164"/>
                <a:gd name="T92" fmla="*/ 304 w 375"/>
                <a:gd name="T93" fmla="*/ 163 h 164"/>
                <a:gd name="T94" fmla="*/ 284 w 375"/>
                <a:gd name="T95" fmla="*/ 163 h 164"/>
                <a:gd name="T96" fmla="*/ 264 w 375"/>
                <a:gd name="T97" fmla="*/ 164 h 164"/>
                <a:gd name="T98" fmla="*/ 248 w 375"/>
                <a:gd name="T99" fmla="*/ 164 h 164"/>
                <a:gd name="T100" fmla="*/ 236 w 375"/>
                <a:gd name="T101" fmla="*/ 164 h 164"/>
                <a:gd name="T102" fmla="*/ 232 w 375"/>
                <a:gd name="T103" fmla="*/ 164 h 16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375" h="164">
                  <a:moveTo>
                    <a:pt x="232" y="164"/>
                  </a:moveTo>
                  <a:lnTo>
                    <a:pt x="223" y="164"/>
                  </a:lnTo>
                  <a:lnTo>
                    <a:pt x="212" y="164"/>
                  </a:lnTo>
                  <a:lnTo>
                    <a:pt x="197" y="161"/>
                  </a:lnTo>
                  <a:lnTo>
                    <a:pt x="183" y="158"/>
                  </a:lnTo>
                  <a:lnTo>
                    <a:pt x="166" y="155"/>
                  </a:lnTo>
                  <a:lnTo>
                    <a:pt x="148" y="151"/>
                  </a:lnTo>
                  <a:lnTo>
                    <a:pt x="130" y="145"/>
                  </a:lnTo>
                  <a:lnTo>
                    <a:pt x="112" y="140"/>
                  </a:lnTo>
                  <a:lnTo>
                    <a:pt x="94" y="133"/>
                  </a:lnTo>
                  <a:lnTo>
                    <a:pt x="76" y="127"/>
                  </a:lnTo>
                  <a:lnTo>
                    <a:pt x="59" y="120"/>
                  </a:lnTo>
                  <a:lnTo>
                    <a:pt x="43" y="111"/>
                  </a:lnTo>
                  <a:lnTo>
                    <a:pt x="29" y="104"/>
                  </a:lnTo>
                  <a:lnTo>
                    <a:pt x="17" y="97"/>
                  </a:lnTo>
                  <a:lnTo>
                    <a:pt x="7" y="89"/>
                  </a:lnTo>
                  <a:lnTo>
                    <a:pt x="0" y="82"/>
                  </a:lnTo>
                  <a:lnTo>
                    <a:pt x="69" y="0"/>
                  </a:lnTo>
                  <a:lnTo>
                    <a:pt x="76" y="13"/>
                  </a:lnTo>
                  <a:lnTo>
                    <a:pt x="85" y="22"/>
                  </a:lnTo>
                  <a:lnTo>
                    <a:pt x="95" y="29"/>
                  </a:lnTo>
                  <a:lnTo>
                    <a:pt x="108" y="35"/>
                  </a:lnTo>
                  <a:lnTo>
                    <a:pt x="119" y="41"/>
                  </a:lnTo>
                  <a:lnTo>
                    <a:pt x="135" y="48"/>
                  </a:lnTo>
                  <a:lnTo>
                    <a:pt x="153" y="54"/>
                  </a:lnTo>
                  <a:lnTo>
                    <a:pt x="173" y="59"/>
                  </a:lnTo>
                  <a:lnTo>
                    <a:pt x="192" y="65"/>
                  </a:lnTo>
                  <a:lnTo>
                    <a:pt x="212" y="68"/>
                  </a:lnTo>
                  <a:lnTo>
                    <a:pt x="232" y="71"/>
                  </a:lnTo>
                  <a:lnTo>
                    <a:pt x="249" y="71"/>
                  </a:lnTo>
                  <a:lnTo>
                    <a:pt x="258" y="58"/>
                  </a:lnTo>
                  <a:lnTo>
                    <a:pt x="265" y="45"/>
                  </a:lnTo>
                  <a:lnTo>
                    <a:pt x="272" y="35"/>
                  </a:lnTo>
                  <a:lnTo>
                    <a:pt x="280" y="26"/>
                  </a:lnTo>
                  <a:lnTo>
                    <a:pt x="285" y="21"/>
                  </a:lnTo>
                  <a:lnTo>
                    <a:pt x="293" y="18"/>
                  </a:lnTo>
                  <a:lnTo>
                    <a:pt x="301" y="16"/>
                  </a:lnTo>
                  <a:lnTo>
                    <a:pt x="310" y="18"/>
                  </a:lnTo>
                  <a:lnTo>
                    <a:pt x="316" y="28"/>
                  </a:lnTo>
                  <a:lnTo>
                    <a:pt x="316" y="45"/>
                  </a:lnTo>
                  <a:lnTo>
                    <a:pt x="313" y="62"/>
                  </a:lnTo>
                  <a:lnTo>
                    <a:pt x="311" y="69"/>
                  </a:lnTo>
                  <a:lnTo>
                    <a:pt x="375" y="61"/>
                  </a:lnTo>
                  <a:lnTo>
                    <a:pt x="356" y="160"/>
                  </a:lnTo>
                  <a:lnTo>
                    <a:pt x="343" y="161"/>
                  </a:lnTo>
                  <a:lnTo>
                    <a:pt x="326" y="161"/>
                  </a:lnTo>
                  <a:lnTo>
                    <a:pt x="304" y="163"/>
                  </a:lnTo>
                  <a:lnTo>
                    <a:pt x="284" y="163"/>
                  </a:lnTo>
                  <a:lnTo>
                    <a:pt x="264" y="164"/>
                  </a:lnTo>
                  <a:lnTo>
                    <a:pt x="248" y="164"/>
                  </a:lnTo>
                  <a:lnTo>
                    <a:pt x="236" y="164"/>
                  </a:lnTo>
                  <a:lnTo>
                    <a:pt x="232" y="1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28" name="Freeform 42"/>
            <p:cNvSpPr>
              <a:spLocks/>
            </p:cNvSpPr>
            <p:nvPr/>
          </p:nvSpPr>
          <p:spPr bwMode="auto">
            <a:xfrm>
              <a:off x="181" y="1626"/>
              <a:ext cx="266" cy="179"/>
            </a:xfrm>
            <a:custGeom>
              <a:avLst/>
              <a:gdLst>
                <a:gd name="T0" fmla="*/ 246 w 267"/>
                <a:gd name="T1" fmla="*/ 178 h 178"/>
                <a:gd name="T2" fmla="*/ 224 w 267"/>
                <a:gd name="T3" fmla="*/ 175 h 178"/>
                <a:gd name="T4" fmla="*/ 198 w 267"/>
                <a:gd name="T5" fmla="*/ 169 h 178"/>
                <a:gd name="T6" fmla="*/ 168 w 267"/>
                <a:gd name="T7" fmla="*/ 159 h 178"/>
                <a:gd name="T8" fmla="*/ 136 w 267"/>
                <a:gd name="T9" fmla="*/ 149 h 178"/>
                <a:gd name="T10" fmla="*/ 106 w 267"/>
                <a:gd name="T11" fmla="*/ 136 h 178"/>
                <a:gd name="T12" fmla="*/ 77 w 267"/>
                <a:gd name="T13" fmla="*/ 125 h 178"/>
                <a:gd name="T14" fmla="*/ 55 w 267"/>
                <a:gd name="T15" fmla="*/ 113 h 178"/>
                <a:gd name="T16" fmla="*/ 39 w 267"/>
                <a:gd name="T17" fmla="*/ 103 h 178"/>
                <a:gd name="T18" fmla="*/ 25 w 267"/>
                <a:gd name="T19" fmla="*/ 90 h 178"/>
                <a:gd name="T20" fmla="*/ 15 w 267"/>
                <a:gd name="T21" fmla="*/ 80 h 178"/>
                <a:gd name="T22" fmla="*/ 6 w 267"/>
                <a:gd name="T23" fmla="*/ 69 h 178"/>
                <a:gd name="T24" fmla="*/ 2 w 267"/>
                <a:gd name="T25" fmla="*/ 57 h 178"/>
                <a:gd name="T26" fmla="*/ 0 w 267"/>
                <a:gd name="T27" fmla="*/ 46 h 178"/>
                <a:gd name="T28" fmla="*/ 0 w 267"/>
                <a:gd name="T29" fmla="*/ 33 h 178"/>
                <a:gd name="T30" fmla="*/ 5 w 267"/>
                <a:gd name="T31" fmla="*/ 17 h 178"/>
                <a:gd name="T32" fmla="*/ 10 w 267"/>
                <a:gd name="T33" fmla="*/ 0 h 178"/>
                <a:gd name="T34" fmla="*/ 81 w 267"/>
                <a:gd name="T35" fmla="*/ 30 h 178"/>
                <a:gd name="T36" fmla="*/ 81 w 267"/>
                <a:gd name="T37" fmla="*/ 43 h 178"/>
                <a:gd name="T38" fmla="*/ 87 w 267"/>
                <a:gd name="T39" fmla="*/ 56 h 178"/>
                <a:gd name="T40" fmla="*/ 94 w 267"/>
                <a:gd name="T41" fmla="*/ 67 h 178"/>
                <a:gd name="T42" fmla="*/ 104 w 267"/>
                <a:gd name="T43" fmla="*/ 75 h 178"/>
                <a:gd name="T44" fmla="*/ 129 w 267"/>
                <a:gd name="T45" fmla="*/ 86 h 178"/>
                <a:gd name="T46" fmla="*/ 153 w 267"/>
                <a:gd name="T47" fmla="*/ 96 h 178"/>
                <a:gd name="T48" fmla="*/ 178 w 267"/>
                <a:gd name="T49" fmla="*/ 103 h 178"/>
                <a:gd name="T50" fmla="*/ 199 w 267"/>
                <a:gd name="T51" fmla="*/ 109 h 178"/>
                <a:gd name="T52" fmla="*/ 220 w 267"/>
                <a:gd name="T53" fmla="*/ 113 h 178"/>
                <a:gd name="T54" fmla="*/ 238 w 267"/>
                <a:gd name="T55" fmla="*/ 118 h 178"/>
                <a:gd name="T56" fmla="*/ 254 w 267"/>
                <a:gd name="T57" fmla="*/ 119 h 178"/>
                <a:gd name="T58" fmla="*/ 267 w 267"/>
                <a:gd name="T59" fmla="*/ 121 h 178"/>
                <a:gd name="T60" fmla="*/ 246 w 267"/>
                <a:gd name="T61" fmla="*/ 178 h 17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67" h="178">
                  <a:moveTo>
                    <a:pt x="246" y="178"/>
                  </a:moveTo>
                  <a:lnTo>
                    <a:pt x="224" y="175"/>
                  </a:lnTo>
                  <a:lnTo>
                    <a:pt x="198" y="169"/>
                  </a:lnTo>
                  <a:lnTo>
                    <a:pt x="168" y="159"/>
                  </a:lnTo>
                  <a:lnTo>
                    <a:pt x="136" y="149"/>
                  </a:lnTo>
                  <a:lnTo>
                    <a:pt x="106" y="136"/>
                  </a:lnTo>
                  <a:lnTo>
                    <a:pt x="77" y="125"/>
                  </a:lnTo>
                  <a:lnTo>
                    <a:pt x="55" y="113"/>
                  </a:lnTo>
                  <a:lnTo>
                    <a:pt x="39" y="103"/>
                  </a:lnTo>
                  <a:lnTo>
                    <a:pt x="25" y="90"/>
                  </a:lnTo>
                  <a:lnTo>
                    <a:pt x="15" y="80"/>
                  </a:lnTo>
                  <a:lnTo>
                    <a:pt x="6" y="69"/>
                  </a:lnTo>
                  <a:lnTo>
                    <a:pt x="2" y="57"/>
                  </a:lnTo>
                  <a:lnTo>
                    <a:pt x="0" y="46"/>
                  </a:lnTo>
                  <a:lnTo>
                    <a:pt x="0" y="33"/>
                  </a:lnTo>
                  <a:lnTo>
                    <a:pt x="5" y="17"/>
                  </a:lnTo>
                  <a:lnTo>
                    <a:pt x="10" y="0"/>
                  </a:lnTo>
                  <a:lnTo>
                    <a:pt x="81" y="30"/>
                  </a:lnTo>
                  <a:lnTo>
                    <a:pt x="81" y="43"/>
                  </a:lnTo>
                  <a:lnTo>
                    <a:pt x="87" y="56"/>
                  </a:lnTo>
                  <a:lnTo>
                    <a:pt x="94" y="67"/>
                  </a:lnTo>
                  <a:lnTo>
                    <a:pt x="104" y="75"/>
                  </a:lnTo>
                  <a:lnTo>
                    <a:pt x="129" y="86"/>
                  </a:lnTo>
                  <a:lnTo>
                    <a:pt x="153" y="96"/>
                  </a:lnTo>
                  <a:lnTo>
                    <a:pt x="178" y="103"/>
                  </a:lnTo>
                  <a:lnTo>
                    <a:pt x="199" y="109"/>
                  </a:lnTo>
                  <a:lnTo>
                    <a:pt x="220" y="113"/>
                  </a:lnTo>
                  <a:lnTo>
                    <a:pt x="238" y="118"/>
                  </a:lnTo>
                  <a:lnTo>
                    <a:pt x="254" y="119"/>
                  </a:lnTo>
                  <a:lnTo>
                    <a:pt x="267" y="121"/>
                  </a:lnTo>
                  <a:lnTo>
                    <a:pt x="246" y="178"/>
                  </a:lnTo>
                  <a:close/>
                </a:path>
              </a:pathLst>
            </a:custGeom>
            <a:solidFill>
              <a:srgbClr val="BA47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29" name="Freeform 43"/>
            <p:cNvSpPr>
              <a:spLocks/>
            </p:cNvSpPr>
            <p:nvPr/>
          </p:nvSpPr>
          <p:spPr bwMode="auto">
            <a:xfrm>
              <a:off x="455" y="1700"/>
              <a:ext cx="103" cy="101"/>
            </a:xfrm>
            <a:custGeom>
              <a:avLst/>
              <a:gdLst>
                <a:gd name="T0" fmla="*/ 16 w 104"/>
                <a:gd name="T1" fmla="*/ 46 h 102"/>
                <a:gd name="T2" fmla="*/ 25 w 104"/>
                <a:gd name="T3" fmla="*/ 30 h 102"/>
                <a:gd name="T4" fmla="*/ 35 w 104"/>
                <a:gd name="T5" fmla="*/ 15 h 102"/>
                <a:gd name="T6" fmla="*/ 45 w 104"/>
                <a:gd name="T7" fmla="*/ 4 h 102"/>
                <a:gd name="T8" fmla="*/ 52 w 104"/>
                <a:gd name="T9" fmla="*/ 0 h 102"/>
                <a:gd name="T10" fmla="*/ 55 w 104"/>
                <a:gd name="T11" fmla="*/ 7 h 102"/>
                <a:gd name="T12" fmla="*/ 52 w 104"/>
                <a:gd name="T13" fmla="*/ 23 h 102"/>
                <a:gd name="T14" fmla="*/ 48 w 104"/>
                <a:gd name="T15" fmla="*/ 39 h 102"/>
                <a:gd name="T16" fmla="*/ 45 w 104"/>
                <a:gd name="T17" fmla="*/ 46 h 102"/>
                <a:gd name="T18" fmla="*/ 104 w 104"/>
                <a:gd name="T19" fmla="*/ 45 h 102"/>
                <a:gd name="T20" fmla="*/ 96 w 104"/>
                <a:gd name="T21" fmla="*/ 102 h 102"/>
                <a:gd name="T22" fmla="*/ 87 w 104"/>
                <a:gd name="T23" fmla="*/ 102 h 102"/>
                <a:gd name="T24" fmla="*/ 78 w 104"/>
                <a:gd name="T25" fmla="*/ 102 h 102"/>
                <a:gd name="T26" fmla="*/ 70 w 104"/>
                <a:gd name="T27" fmla="*/ 102 h 102"/>
                <a:gd name="T28" fmla="*/ 61 w 104"/>
                <a:gd name="T29" fmla="*/ 102 h 102"/>
                <a:gd name="T30" fmla="*/ 54 w 104"/>
                <a:gd name="T31" fmla="*/ 102 h 102"/>
                <a:gd name="T32" fmla="*/ 47 w 104"/>
                <a:gd name="T33" fmla="*/ 102 h 102"/>
                <a:gd name="T34" fmla="*/ 41 w 104"/>
                <a:gd name="T35" fmla="*/ 102 h 102"/>
                <a:gd name="T36" fmla="*/ 38 w 104"/>
                <a:gd name="T37" fmla="*/ 102 h 102"/>
                <a:gd name="T38" fmla="*/ 28 w 104"/>
                <a:gd name="T39" fmla="*/ 101 h 102"/>
                <a:gd name="T40" fmla="*/ 19 w 104"/>
                <a:gd name="T41" fmla="*/ 98 h 102"/>
                <a:gd name="T42" fmla="*/ 11 w 104"/>
                <a:gd name="T43" fmla="*/ 95 h 102"/>
                <a:gd name="T44" fmla="*/ 0 w 104"/>
                <a:gd name="T45" fmla="*/ 91 h 102"/>
                <a:gd name="T46" fmla="*/ 16 w 104"/>
                <a:gd name="T47" fmla="*/ 46 h 10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04" h="102">
                  <a:moveTo>
                    <a:pt x="16" y="46"/>
                  </a:moveTo>
                  <a:lnTo>
                    <a:pt x="25" y="30"/>
                  </a:lnTo>
                  <a:lnTo>
                    <a:pt x="35" y="15"/>
                  </a:lnTo>
                  <a:lnTo>
                    <a:pt x="45" y="4"/>
                  </a:lnTo>
                  <a:lnTo>
                    <a:pt x="52" y="0"/>
                  </a:lnTo>
                  <a:lnTo>
                    <a:pt x="55" y="7"/>
                  </a:lnTo>
                  <a:lnTo>
                    <a:pt x="52" y="23"/>
                  </a:lnTo>
                  <a:lnTo>
                    <a:pt x="48" y="39"/>
                  </a:lnTo>
                  <a:lnTo>
                    <a:pt x="45" y="46"/>
                  </a:lnTo>
                  <a:lnTo>
                    <a:pt x="104" y="45"/>
                  </a:lnTo>
                  <a:lnTo>
                    <a:pt x="96" y="102"/>
                  </a:lnTo>
                  <a:lnTo>
                    <a:pt x="87" y="102"/>
                  </a:lnTo>
                  <a:lnTo>
                    <a:pt x="78" y="102"/>
                  </a:lnTo>
                  <a:lnTo>
                    <a:pt x="70" y="102"/>
                  </a:lnTo>
                  <a:lnTo>
                    <a:pt x="61" y="102"/>
                  </a:lnTo>
                  <a:lnTo>
                    <a:pt x="54" y="102"/>
                  </a:lnTo>
                  <a:lnTo>
                    <a:pt x="47" y="102"/>
                  </a:lnTo>
                  <a:lnTo>
                    <a:pt x="41" y="102"/>
                  </a:lnTo>
                  <a:lnTo>
                    <a:pt x="38" y="102"/>
                  </a:lnTo>
                  <a:lnTo>
                    <a:pt x="28" y="101"/>
                  </a:lnTo>
                  <a:lnTo>
                    <a:pt x="19" y="98"/>
                  </a:lnTo>
                  <a:lnTo>
                    <a:pt x="11" y="95"/>
                  </a:lnTo>
                  <a:lnTo>
                    <a:pt x="0" y="91"/>
                  </a:lnTo>
                  <a:lnTo>
                    <a:pt x="16" y="46"/>
                  </a:lnTo>
                  <a:close/>
                </a:path>
              </a:pathLst>
            </a:custGeom>
            <a:solidFill>
              <a:srgbClr val="AFAA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30" name="Freeform 44"/>
            <p:cNvSpPr>
              <a:spLocks/>
            </p:cNvSpPr>
            <p:nvPr/>
          </p:nvSpPr>
          <p:spPr bwMode="auto">
            <a:xfrm>
              <a:off x="310" y="963"/>
              <a:ext cx="361" cy="232"/>
            </a:xfrm>
            <a:custGeom>
              <a:avLst/>
              <a:gdLst>
                <a:gd name="T0" fmla="*/ 14 w 362"/>
                <a:gd name="T1" fmla="*/ 84 h 232"/>
                <a:gd name="T2" fmla="*/ 24 w 362"/>
                <a:gd name="T3" fmla="*/ 74 h 232"/>
                <a:gd name="T4" fmla="*/ 36 w 362"/>
                <a:gd name="T5" fmla="*/ 66 h 232"/>
                <a:gd name="T6" fmla="*/ 50 w 362"/>
                <a:gd name="T7" fmla="*/ 60 h 232"/>
                <a:gd name="T8" fmla="*/ 62 w 362"/>
                <a:gd name="T9" fmla="*/ 53 h 232"/>
                <a:gd name="T10" fmla="*/ 73 w 362"/>
                <a:gd name="T11" fmla="*/ 43 h 232"/>
                <a:gd name="T12" fmla="*/ 89 w 362"/>
                <a:gd name="T13" fmla="*/ 34 h 232"/>
                <a:gd name="T14" fmla="*/ 111 w 362"/>
                <a:gd name="T15" fmla="*/ 25 h 232"/>
                <a:gd name="T16" fmla="*/ 131 w 362"/>
                <a:gd name="T17" fmla="*/ 18 h 232"/>
                <a:gd name="T18" fmla="*/ 150 w 362"/>
                <a:gd name="T19" fmla="*/ 12 h 232"/>
                <a:gd name="T20" fmla="*/ 170 w 362"/>
                <a:gd name="T21" fmla="*/ 8 h 232"/>
                <a:gd name="T22" fmla="*/ 192 w 362"/>
                <a:gd name="T23" fmla="*/ 4 h 232"/>
                <a:gd name="T24" fmla="*/ 210 w 362"/>
                <a:gd name="T25" fmla="*/ 2 h 232"/>
                <a:gd name="T26" fmla="*/ 223 w 362"/>
                <a:gd name="T27" fmla="*/ 1 h 232"/>
                <a:gd name="T28" fmla="*/ 236 w 362"/>
                <a:gd name="T29" fmla="*/ 0 h 232"/>
                <a:gd name="T30" fmla="*/ 249 w 362"/>
                <a:gd name="T31" fmla="*/ 0 h 232"/>
                <a:gd name="T32" fmla="*/ 264 w 362"/>
                <a:gd name="T33" fmla="*/ 0 h 232"/>
                <a:gd name="T34" fmla="*/ 278 w 362"/>
                <a:gd name="T35" fmla="*/ 0 h 232"/>
                <a:gd name="T36" fmla="*/ 293 w 362"/>
                <a:gd name="T37" fmla="*/ 1 h 232"/>
                <a:gd name="T38" fmla="*/ 307 w 362"/>
                <a:gd name="T39" fmla="*/ 2 h 232"/>
                <a:gd name="T40" fmla="*/ 323 w 362"/>
                <a:gd name="T41" fmla="*/ 5 h 232"/>
                <a:gd name="T42" fmla="*/ 340 w 362"/>
                <a:gd name="T43" fmla="*/ 11 h 232"/>
                <a:gd name="T44" fmla="*/ 353 w 362"/>
                <a:gd name="T45" fmla="*/ 18 h 232"/>
                <a:gd name="T46" fmla="*/ 360 w 362"/>
                <a:gd name="T47" fmla="*/ 27 h 232"/>
                <a:gd name="T48" fmla="*/ 360 w 362"/>
                <a:gd name="T49" fmla="*/ 41 h 232"/>
                <a:gd name="T50" fmla="*/ 339 w 362"/>
                <a:gd name="T51" fmla="*/ 61 h 232"/>
                <a:gd name="T52" fmla="*/ 298 w 362"/>
                <a:gd name="T53" fmla="*/ 79 h 232"/>
                <a:gd name="T54" fmla="*/ 245 w 362"/>
                <a:gd name="T55" fmla="*/ 93 h 232"/>
                <a:gd name="T56" fmla="*/ 196 w 362"/>
                <a:gd name="T57" fmla="*/ 101 h 232"/>
                <a:gd name="T58" fmla="*/ 163 w 362"/>
                <a:gd name="T59" fmla="*/ 107 h 232"/>
                <a:gd name="T60" fmla="*/ 135 w 362"/>
                <a:gd name="T61" fmla="*/ 109 h 232"/>
                <a:gd name="T62" fmla="*/ 112 w 362"/>
                <a:gd name="T63" fmla="*/ 109 h 232"/>
                <a:gd name="T64" fmla="*/ 98 w 362"/>
                <a:gd name="T65" fmla="*/ 119 h 232"/>
                <a:gd name="T66" fmla="*/ 85 w 362"/>
                <a:gd name="T67" fmla="*/ 140 h 232"/>
                <a:gd name="T68" fmla="*/ 69 w 362"/>
                <a:gd name="T69" fmla="*/ 156 h 232"/>
                <a:gd name="T70" fmla="*/ 57 w 362"/>
                <a:gd name="T71" fmla="*/ 166 h 232"/>
                <a:gd name="T72" fmla="*/ 53 w 362"/>
                <a:gd name="T73" fmla="*/ 232 h 232"/>
                <a:gd name="T74" fmla="*/ 18 w 362"/>
                <a:gd name="T75" fmla="*/ 166 h 232"/>
                <a:gd name="T76" fmla="*/ 0 w 362"/>
                <a:gd name="T77" fmla="*/ 133 h 232"/>
                <a:gd name="T78" fmla="*/ 10 w 362"/>
                <a:gd name="T79" fmla="*/ 90 h 23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62" h="232">
                  <a:moveTo>
                    <a:pt x="10" y="90"/>
                  </a:moveTo>
                  <a:lnTo>
                    <a:pt x="14" y="84"/>
                  </a:lnTo>
                  <a:lnTo>
                    <a:pt x="18" y="79"/>
                  </a:lnTo>
                  <a:lnTo>
                    <a:pt x="24" y="74"/>
                  </a:lnTo>
                  <a:lnTo>
                    <a:pt x="30" y="70"/>
                  </a:lnTo>
                  <a:lnTo>
                    <a:pt x="36" y="66"/>
                  </a:lnTo>
                  <a:lnTo>
                    <a:pt x="43" y="63"/>
                  </a:lnTo>
                  <a:lnTo>
                    <a:pt x="50" y="60"/>
                  </a:lnTo>
                  <a:lnTo>
                    <a:pt x="57" y="58"/>
                  </a:lnTo>
                  <a:lnTo>
                    <a:pt x="62" y="53"/>
                  </a:lnTo>
                  <a:lnTo>
                    <a:pt x="66" y="48"/>
                  </a:lnTo>
                  <a:lnTo>
                    <a:pt x="73" y="43"/>
                  </a:lnTo>
                  <a:lnTo>
                    <a:pt x="81" y="38"/>
                  </a:lnTo>
                  <a:lnTo>
                    <a:pt x="89" y="34"/>
                  </a:lnTo>
                  <a:lnTo>
                    <a:pt x="99" y="30"/>
                  </a:lnTo>
                  <a:lnTo>
                    <a:pt x="111" y="25"/>
                  </a:lnTo>
                  <a:lnTo>
                    <a:pt x="122" y="21"/>
                  </a:lnTo>
                  <a:lnTo>
                    <a:pt x="131" y="18"/>
                  </a:lnTo>
                  <a:lnTo>
                    <a:pt x="141" y="15"/>
                  </a:lnTo>
                  <a:lnTo>
                    <a:pt x="150" y="12"/>
                  </a:lnTo>
                  <a:lnTo>
                    <a:pt x="160" y="10"/>
                  </a:lnTo>
                  <a:lnTo>
                    <a:pt x="170" y="8"/>
                  </a:lnTo>
                  <a:lnTo>
                    <a:pt x="181" y="5"/>
                  </a:lnTo>
                  <a:lnTo>
                    <a:pt x="192" y="4"/>
                  </a:lnTo>
                  <a:lnTo>
                    <a:pt x="203" y="2"/>
                  </a:lnTo>
                  <a:lnTo>
                    <a:pt x="210" y="2"/>
                  </a:lnTo>
                  <a:lnTo>
                    <a:pt x="216" y="1"/>
                  </a:lnTo>
                  <a:lnTo>
                    <a:pt x="223" y="1"/>
                  </a:lnTo>
                  <a:lnTo>
                    <a:pt x="229" y="1"/>
                  </a:lnTo>
                  <a:lnTo>
                    <a:pt x="236" y="0"/>
                  </a:lnTo>
                  <a:lnTo>
                    <a:pt x="242" y="0"/>
                  </a:lnTo>
                  <a:lnTo>
                    <a:pt x="249" y="0"/>
                  </a:lnTo>
                  <a:lnTo>
                    <a:pt x="255" y="0"/>
                  </a:lnTo>
                  <a:lnTo>
                    <a:pt x="264" y="0"/>
                  </a:lnTo>
                  <a:lnTo>
                    <a:pt x="271" y="0"/>
                  </a:lnTo>
                  <a:lnTo>
                    <a:pt x="278" y="0"/>
                  </a:lnTo>
                  <a:lnTo>
                    <a:pt x="287" y="1"/>
                  </a:lnTo>
                  <a:lnTo>
                    <a:pt x="293" y="1"/>
                  </a:lnTo>
                  <a:lnTo>
                    <a:pt x="300" y="2"/>
                  </a:lnTo>
                  <a:lnTo>
                    <a:pt x="307" y="2"/>
                  </a:lnTo>
                  <a:lnTo>
                    <a:pt x="313" y="4"/>
                  </a:lnTo>
                  <a:lnTo>
                    <a:pt x="323" y="5"/>
                  </a:lnTo>
                  <a:lnTo>
                    <a:pt x="333" y="8"/>
                  </a:lnTo>
                  <a:lnTo>
                    <a:pt x="340" y="11"/>
                  </a:lnTo>
                  <a:lnTo>
                    <a:pt x="347" y="14"/>
                  </a:lnTo>
                  <a:lnTo>
                    <a:pt x="353" y="18"/>
                  </a:lnTo>
                  <a:lnTo>
                    <a:pt x="357" y="23"/>
                  </a:lnTo>
                  <a:lnTo>
                    <a:pt x="360" y="27"/>
                  </a:lnTo>
                  <a:lnTo>
                    <a:pt x="362" y="31"/>
                  </a:lnTo>
                  <a:lnTo>
                    <a:pt x="360" y="41"/>
                  </a:lnTo>
                  <a:lnTo>
                    <a:pt x="352" y="51"/>
                  </a:lnTo>
                  <a:lnTo>
                    <a:pt x="339" y="61"/>
                  </a:lnTo>
                  <a:lnTo>
                    <a:pt x="321" y="70"/>
                  </a:lnTo>
                  <a:lnTo>
                    <a:pt x="298" y="79"/>
                  </a:lnTo>
                  <a:lnTo>
                    <a:pt x="274" y="86"/>
                  </a:lnTo>
                  <a:lnTo>
                    <a:pt x="245" y="93"/>
                  </a:lnTo>
                  <a:lnTo>
                    <a:pt x="215" y="99"/>
                  </a:lnTo>
                  <a:lnTo>
                    <a:pt x="196" y="101"/>
                  </a:lnTo>
                  <a:lnTo>
                    <a:pt x="179" y="104"/>
                  </a:lnTo>
                  <a:lnTo>
                    <a:pt x="163" y="107"/>
                  </a:lnTo>
                  <a:lnTo>
                    <a:pt x="148" y="107"/>
                  </a:lnTo>
                  <a:lnTo>
                    <a:pt x="135" y="109"/>
                  </a:lnTo>
                  <a:lnTo>
                    <a:pt x="124" y="109"/>
                  </a:lnTo>
                  <a:lnTo>
                    <a:pt x="112" y="109"/>
                  </a:lnTo>
                  <a:lnTo>
                    <a:pt x="104" y="107"/>
                  </a:lnTo>
                  <a:lnTo>
                    <a:pt x="98" y="119"/>
                  </a:lnTo>
                  <a:lnTo>
                    <a:pt x="92" y="130"/>
                  </a:lnTo>
                  <a:lnTo>
                    <a:pt x="85" y="140"/>
                  </a:lnTo>
                  <a:lnTo>
                    <a:pt x="76" y="149"/>
                  </a:lnTo>
                  <a:lnTo>
                    <a:pt x="69" y="156"/>
                  </a:lnTo>
                  <a:lnTo>
                    <a:pt x="63" y="160"/>
                  </a:lnTo>
                  <a:lnTo>
                    <a:pt x="57" y="166"/>
                  </a:lnTo>
                  <a:lnTo>
                    <a:pt x="53" y="169"/>
                  </a:lnTo>
                  <a:lnTo>
                    <a:pt x="53" y="232"/>
                  </a:lnTo>
                  <a:lnTo>
                    <a:pt x="33" y="225"/>
                  </a:lnTo>
                  <a:lnTo>
                    <a:pt x="18" y="166"/>
                  </a:lnTo>
                  <a:lnTo>
                    <a:pt x="5" y="152"/>
                  </a:lnTo>
                  <a:lnTo>
                    <a:pt x="0" y="133"/>
                  </a:lnTo>
                  <a:lnTo>
                    <a:pt x="1" y="112"/>
                  </a:lnTo>
                  <a:lnTo>
                    <a:pt x="10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31" name="Freeform 45"/>
            <p:cNvSpPr>
              <a:spLocks/>
            </p:cNvSpPr>
            <p:nvPr/>
          </p:nvSpPr>
          <p:spPr bwMode="auto">
            <a:xfrm>
              <a:off x="1872" y="1255"/>
              <a:ext cx="121" cy="123"/>
            </a:xfrm>
            <a:custGeom>
              <a:avLst/>
              <a:gdLst>
                <a:gd name="T0" fmla="*/ 61 w 122"/>
                <a:gd name="T1" fmla="*/ 124 h 124"/>
                <a:gd name="T2" fmla="*/ 73 w 122"/>
                <a:gd name="T3" fmla="*/ 122 h 124"/>
                <a:gd name="T4" fmla="*/ 84 w 122"/>
                <a:gd name="T5" fmla="*/ 119 h 124"/>
                <a:gd name="T6" fmla="*/ 94 w 122"/>
                <a:gd name="T7" fmla="*/ 113 h 124"/>
                <a:gd name="T8" fmla="*/ 104 w 122"/>
                <a:gd name="T9" fmla="*/ 105 h 124"/>
                <a:gd name="T10" fmla="*/ 112 w 122"/>
                <a:gd name="T11" fmla="*/ 96 h 124"/>
                <a:gd name="T12" fmla="*/ 117 w 122"/>
                <a:gd name="T13" fmla="*/ 86 h 124"/>
                <a:gd name="T14" fmla="*/ 120 w 122"/>
                <a:gd name="T15" fmla="*/ 75 h 124"/>
                <a:gd name="T16" fmla="*/ 122 w 122"/>
                <a:gd name="T17" fmla="*/ 62 h 124"/>
                <a:gd name="T18" fmla="*/ 120 w 122"/>
                <a:gd name="T19" fmla="*/ 50 h 124"/>
                <a:gd name="T20" fmla="*/ 117 w 122"/>
                <a:gd name="T21" fmla="*/ 39 h 124"/>
                <a:gd name="T22" fmla="*/ 112 w 122"/>
                <a:gd name="T23" fmla="*/ 27 h 124"/>
                <a:gd name="T24" fmla="*/ 104 w 122"/>
                <a:gd name="T25" fmla="*/ 19 h 124"/>
                <a:gd name="T26" fmla="*/ 94 w 122"/>
                <a:gd name="T27" fmla="*/ 12 h 124"/>
                <a:gd name="T28" fmla="*/ 84 w 122"/>
                <a:gd name="T29" fmla="*/ 4 h 124"/>
                <a:gd name="T30" fmla="*/ 73 w 122"/>
                <a:gd name="T31" fmla="*/ 1 h 124"/>
                <a:gd name="T32" fmla="*/ 61 w 122"/>
                <a:gd name="T33" fmla="*/ 0 h 124"/>
                <a:gd name="T34" fmla="*/ 50 w 122"/>
                <a:gd name="T35" fmla="*/ 1 h 124"/>
                <a:gd name="T36" fmla="*/ 38 w 122"/>
                <a:gd name="T37" fmla="*/ 4 h 124"/>
                <a:gd name="T38" fmla="*/ 28 w 122"/>
                <a:gd name="T39" fmla="*/ 12 h 124"/>
                <a:gd name="T40" fmla="*/ 18 w 122"/>
                <a:gd name="T41" fmla="*/ 19 h 124"/>
                <a:gd name="T42" fmla="*/ 11 w 122"/>
                <a:gd name="T43" fmla="*/ 27 h 124"/>
                <a:gd name="T44" fmla="*/ 5 w 122"/>
                <a:gd name="T45" fmla="*/ 39 h 124"/>
                <a:gd name="T46" fmla="*/ 2 w 122"/>
                <a:gd name="T47" fmla="*/ 50 h 124"/>
                <a:gd name="T48" fmla="*/ 0 w 122"/>
                <a:gd name="T49" fmla="*/ 62 h 124"/>
                <a:gd name="T50" fmla="*/ 2 w 122"/>
                <a:gd name="T51" fmla="*/ 75 h 124"/>
                <a:gd name="T52" fmla="*/ 5 w 122"/>
                <a:gd name="T53" fmla="*/ 86 h 124"/>
                <a:gd name="T54" fmla="*/ 11 w 122"/>
                <a:gd name="T55" fmla="*/ 96 h 124"/>
                <a:gd name="T56" fmla="*/ 18 w 122"/>
                <a:gd name="T57" fmla="*/ 105 h 124"/>
                <a:gd name="T58" fmla="*/ 28 w 122"/>
                <a:gd name="T59" fmla="*/ 113 h 124"/>
                <a:gd name="T60" fmla="*/ 38 w 122"/>
                <a:gd name="T61" fmla="*/ 119 h 124"/>
                <a:gd name="T62" fmla="*/ 50 w 122"/>
                <a:gd name="T63" fmla="*/ 122 h 124"/>
                <a:gd name="T64" fmla="*/ 61 w 122"/>
                <a:gd name="T65" fmla="*/ 124 h 1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22" h="124">
                  <a:moveTo>
                    <a:pt x="61" y="124"/>
                  </a:moveTo>
                  <a:lnTo>
                    <a:pt x="73" y="122"/>
                  </a:lnTo>
                  <a:lnTo>
                    <a:pt x="84" y="119"/>
                  </a:lnTo>
                  <a:lnTo>
                    <a:pt x="94" y="113"/>
                  </a:lnTo>
                  <a:lnTo>
                    <a:pt x="104" y="105"/>
                  </a:lnTo>
                  <a:lnTo>
                    <a:pt x="112" y="96"/>
                  </a:lnTo>
                  <a:lnTo>
                    <a:pt x="117" y="86"/>
                  </a:lnTo>
                  <a:lnTo>
                    <a:pt x="120" y="75"/>
                  </a:lnTo>
                  <a:lnTo>
                    <a:pt x="122" y="62"/>
                  </a:lnTo>
                  <a:lnTo>
                    <a:pt x="120" y="50"/>
                  </a:lnTo>
                  <a:lnTo>
                    <a:pt x="117" y="39"/>
                  </a:lnTo>
                  <a:lnTo>
                    <a:pt x="112" y="27"/>
                  </a:lnTo>
                  <a:lnTo>
                    <a:pt x="104" y="19"/>
                  </a:lnTo>
                  <a:lnTo>
                    <a:pt x="94" y="12"/>
                  </a:lnTo>
                  <a:lnTo>
                    <a:pt x="84" y="4"/>
                  </a:lnTo>
                  <a:lnTo>
                    <a:pt x="73" y="1"/>
                  </a:lnTo>
                  <a:lnTo>
                    <a:pt x="61" y="0"/>
                  </a:lnTo>
                  <a:lnTo>
                    <a:pt x="50" y="1"/>
                  </a:lnTo>
                  <a:lnTo>
                    <a:pt x="38" y="4"/>
                  </a:lnTo>
                  <a:lnTo>
                    <a:pt x="28" y="12"/>
                  </a:lnTo>
                  <a:lnTo>
                    <a:pt x="18" y="19"/>
                  </a:lnTo>
                  <a:lnTo>
                    <a:pt x="11" y="27"/>
                  </a:lnTo>
                  <a:lnTo>
                    <a:pt x="5" y="39"/>
                  </a:lnTo>
                  <a:lnTo>
                    <a:pt x="2" y="50"/>
                  </a:lnTo>
                  <a:lnTo>
                    <a:pt x="0" y="62"/>
                  </a:lnTo>
                  <a:lnTo>
                    <a:pt x="2" y="75"/>
                  </a:lnTo>
                  <a:lnTo>
                    <a:pt x="5" y="86"/>
                  </a:lnTo>
                  <a:lnTo>
                    <a:pt x="11" y="96"/>
                  </a:lnTo>
                  <a:lnTo>
                    <a:pt x="18" y="105"/>
                  </a:lnTo>
                  <a:lnTo>
                    <a:pt x="28" y="113"/>
                  </a:lnTo>
                  <a:lnTo>
                    <a:pt x="38" y="119"/>
                  </a:lnTo>
                  <a:lnTo>
                    <a:pt x="50" y="122"/>
                  </a:lnTo>
                  <a:lnTo>
                    <a:pt x="61" y="1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32" name="Freeform 46"/>
            <p:cNvSpPr>
              <a:spLocks/>
            </p:cNvSpPr>
            <p:nvPr/>
          </p:nvSpPr>
          <p:spPr bwMode="auto">
            <a:xfrm>
              <a:off x="1781" y="1019"/>
              <a:ext cx="210" cy="224"/>
            </a:xfrm>
            <a:custGeom>
              <a:avLst/>
              <a:gdLst>
                <a:gd name="T0" fmla="*/ 178 w 211"/>
                <a:gd name="T1" fmla="*/ 211 h 226"/>
                <a:gd name="T2" fmla="*/ 192 w 211"/>
                <a:gd name="T3" fmla="*/ 198 h 226"/>
                <a:gd name="T4" fmla="*/ 202 w 211"/>
                <a:gd name="T5" fmla="*/ 181 h 226"/>
                <a:gd name="T6" fmla="*/ 209 w 211"/>
                <a:gd name="T7" fmla="*/ 162 h 226"/>
                <a:gd name="T8" fmla="*/ 211 w 211"/>
                <a:gd name="T9" fmla="*/ 142 h 226"/>
                <a:gd name="T10" fmla="*/ 209 w 211"/>
                <a:gd name="T11" fmla="*/ 121 h 226"/>
                <a:gd name="T12" fmla="*/ 205 w 211"/>
                <a:gd name="T13" fmla="*/ 99 h 226"/>
                <a:gd name="T14" fmla="*/ 195 w 211"/>
                <a:gd name="T15" fmla="*/ 78 h 226"/>
                <a:gd name="T16" fmla="*/ 182 w 211"/>
                <a:gd name="T17" fmla="*/ 56 h 226"/>
                <a:gd name="T18" fmla="*/ 166 w 211"/>
                <a:gd name="T19" fmla="*/ 37 h 226"/>
                <a:gd name="T20" fmla="*/ 147 w 211"/>
                <a:gd name="T21" fmla="*/ 23 h 226"/>
                <a:gd name="T22" fmla="*/ 129 w 211"/>
                <a:gd name="T23" fmla="*/ 12 h 226"/>
                <a:gd name="T24" fmla="*/ 108 w 211"/>
                <a:gd name="T25" fmla="*/ 4 h 226"/>
                <a:gd name="T26" fmla="*/ 88 w 211"/>
                <a:gd name="T27" fmla="*/ 0 h 226"/>
                <a:gd name="T28" fmla="*/ 68 w 211"/>
                <a:gd name="T29" fmla="*/ 2 h 226"/>
                <a:gd name="T30" fmla="*/ 49 w 211"/>
                <a:gd name="T31" fmla="*/ 6 h 226"/>
                <a:gd name="T32" fmla="*/ 32 w 211"/>
                <a:gd name="T33" fmla="*/ 16 h 226"/>
                <a:gd name="T34" fmla="*/ 17 w 211"/>
                <a:gd name="T35" fmla="*/ 29 h 226"/>
                <a:gd name="T36" fmla="*/ 9 w 211"/>
                <a:gd name="T37" fmla="*/ 46 h 226"/>
                <a:gd name="T38" fmla="*/ 2 w 211"/>
                <a:gd name="T39" fmla="*/ 65 h 226"/>
                <a:gd name="T40" fmla="*/ 0 w 211"/>
                <a:gd name="T41" fmla="*/ 85 h 226"/>
                <a:gd name="T42" fmla="*/ 0 w 211"/>
                <a:gd name="T43" fmla="*/ 106 h 226"/>
                <a:gd name="T44" fmla="*/ 6 w 211"/>
                <a:gd name="T45" fmla="*/ 128 h 226"/>
                <a:gd name="T46" fmla="*/ 15 w 211"/>
                <a:gd name="T47" fmla="*/ 149 h 226"/>
                <a:gd name="T48" fmla="*/ 28 w 211"/>
                <a:gd name="T49" fmla="*/ 170 h 226"/>
                <a:gd name="T50" fmla="*/ 43 w 211"/>
                <a:gd name="T51" fmla="*/ 188 h 226"/>
                <a:gd name="T52" fmla="*/ 62 w 211"/>
                <a:gd name="T53" fmla="*/ 204 h 226"/>
                <a:gd name="T54" fmla="*/ 82 w 211"/>
                <a:gd name="T55" fmla="*/ 214 h 226"/>
                <a:gd name="T56" fmla="*/ 103 w 211"/>
                <a:gd name="T57" fmla="*/ 223 h 226"/>
                <a:gd name="T58" fmla="*/ 123 w 211"/>
                <a:gd name="T59" fmla="*/ 226 h 226"/>
                <a:gd name="T60" fmla="*/ 142 w 211"/>
                <a:gd name="T61" fmla="*/ 226 h 226"/>
                <a:gd name="T62" fmla="*/ 160 w 211"/>
                <a:gd name="T63" fmla="*/ 220 h 226"/>
                <a:gd name="T64" fmla="*/ 178 w 211"/>
                <a:gd name="T65" fmla="*/ 211 h 22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1" h="226">
                  <a:moveTo>
                    <a:pt x="178" y="211"/>
                  </a:moveTo>
                  <a:lnTo>
                    <a:pt x="192" y="198"/>
                  </a:lnTo>
                  <a:lnTo>
                    <a:pt x="202" y="181"/>
                  </a:lnTo>
                  <a:lnTo>
                    <a:pt x="209" y="162"/>
                  </a:lnTo>
                  <a:lnTo>
                    <a:pt x="211" y="142"/>
                  </a:lnTo>
                  <a:lnTo>
                    <a:pt x="209" y="121"/>
                  </a:lnTo>
                  <a:lnTo>
                    <a:pt x="205" y="99"/>
                  </a:lnTo>
                  <a:lnTo>
                    <a:pt x="195" y="78"/>
                  </a:lnTo>
                  <a:lnTo>
                    <a:pt x="182" y="56"/>
                  </a:lnTo>
                  <a:lnTo>
                    <a:pt x="166" y="37"/>
                  </a:lnTo>
                  <a:lnTo>
                    <a:pt x="147" y="23"/>
                  </a:lnTo>
                  <a:lnTo>
                    <a:pt x="129" y="12"/>
                  </a:lnTo>
                  <a:lnTo>
                    <a:pt x="108" y="4"/>
                  </a:lnTo>
                  <a:lnTo>
                    <a:pt x="88" y="0"/>
                  </a:lnTo>
                  <a:lnTo>
                    <a:pt x="68" y="2"/>
                  </a:lnTo>
                  <a:lnTo>
                    <a:pt x="49" y="6"/>
                  </a:lnTo>
                  <a:lnTo>
                    <a:pt x="32" y="16"/>
                  </a:lnTo>
                  <a:lnTo>
                    <a:pt x="17" y="29"/>
                  </a:lnTo>
                  <a:lnTo>
                    <a:pt x="9" y="46"/>
                  </a:lnTo>
                  <a:lnTo>
                    <a:pt x="2" y="65"/>
                  </a:lnTo>
                  <a:lnTo>
                    <a:pt x="0" y="85"/>
                  </a:lnTo>
                  <a:lnTo>
                    <a:pt x="0" y="106"/>
                  </a:lnTo>
                  <a:lnTo>
                    <a:pt x="6" y="128"/>
                  </a:lnTo>
                  <a:lnTo>
                    <a:pt x="15" y="149"/>
                  </a:lnTo>
                  <a:lnTo>
                    <a:pt x="28" y="170"/>
                  </a:lnTo>
                  <a:lnTo>
                    <a:pt x="43" y="188"/>
                  </a:lnTo>
                  <a:lnTo>
                    <a:pt x="62" y="204"/>
                  </a:lnTo>
                  <a:lnTo>
                    <a:pt x="82" y="214"/>
                  </a:lnTo>
                  <a:lnTo>
                    <a:pt x="103" y="223"/>
                  </a:lnTo>
                  <a:lnTo>
                    <a:pt x="123" y="226"/>
                  </a:lnTo>
                  <a:lnTo>
                    <a:pt x="142" y="226"/>
                  </a:lnTo>
                  <a:lnTo>
                    <a:pt x="160" y="220"/>
                  </a:lnTo>
                  <a:lnTo>
                    <a:pt x="178" y="2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33" name="Freeform 47"/>
            <p:cNvSpPr>
              <a:spLocks/>
            </p:cNvSpPr>
            <p:nvPr/>
          </p:nvSpPr>
          <p:spPr bwMode="auto">
            <a:xfrm>
              <a:off x="1684" y="1344"/>
              <a:ext cx="232" cy="133"/>
            </a:xfrm>
            <a:custGeom>
              <a:avLst/>
              <a:gdLst>
                <a:gd name="T0" fmla="*/ 232 w 232"/>
                <a:gd name="T1" fmla="*/ 134 h 134"/>
                <a:gd name="T2" fmla="*/ 232 w 232"/>
                <a:gd name="T3" fmla="*/ 0 h 134"/>
                <a:gd name="T4" fmla="*/ 0 w 232"/>
                <a:gd name="T5" fmla="*/ 47 h 134"/>
                <a:gd name="T6" fmla="*/ 1 w 232"/>
                <a:gd name="T7" fmla="*/ 134 h 134"/>
                <a:gd name="T8" fmla="*/ 232 w 232"/>
                <a:gd name="T9" fmla="*/ 134 h 1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2" h="134">
                  <a:moveTo>
                    <a:pt x="232" y="134"/>
                  </a:moveTo>
                  <a:lnTo>
                    <a:pt x="232" y="0"/>
                  </a:lnTo>
                  <a:lnTo>
                    <a:pt x="0" y="47"/>
                  </a:lnTo>
                  <a:lnTo>
                    <a:pt x="1" y="134"/>
                  </a:lnTo>
                  <a:lnTo>
                    <a:pt x="232" y="1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34" name="Freeform 48"/>
            <p:cNvSpPr>
              <a:spLocks/>
            </p:cNvSpPr>
            <p:nvPr/>
          </p:nvSpPr>
          <p:spPr bwMode="auto">
            <a:xfrm>
              <a:off x="1711" y="1396"/>
              <a:ext cx="169" cy="216"/>
            </a:xfrm>
            <a:custGeom>
              <a:avLst/>
              <a:gdLst>
                <a:gd name="T0" fmla="*/ 168 w 168"/>
                <a:gd name="T1" fmla="*/ 217 h 217"/>
                <a:gd name="T2" fmla="*/ 168 w 168"/>
                <a:gd name="T3" fmla="*/ 0 h 217"/>
                <a:gd name="T4" fmla="*/ 0 w 168"/>
                <a:gd name="T5" fmla="*/ 4 h 217"/>
                <a:gd name="T6" fmla="*/ 0 w 168"/>
                <a:gd name="T7" fmla="*/ 211 h 217"/>
                <a:gd name="T8" fmla="*/ 168 w 168"/>
                <a:gd name="T9" fmla="*/ 217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8" h="217">
                  <a:moveTo>
                    <a:pt x="168" y="217"/>
                  </a:moveTo>
                  <a:lnTo>
                    <a:pt x="168" y="0"/>
                  </a:lnTo>
                  <a:lnTo>
                    <a:pt x="0" y="4"/>
                  </a:lnTo>
                  <a:lnTo>
                    <a:pt x="0" y="211"/>
                  </a:lnTo>
                  <a:lnTo>
                    <a:pt x="168" y="217"/>
                  </a:lnTo>
                  <a:close/>
                </a:path>
              </a:pathLst>
            </a:custGeom>
            <a:solidFill>
              <a:srgbClr val="AFAA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35" name="Freeform 49"/>
            <p:cNvSpPr>
              <a:spLocks/>
            </p:cNvSpPr>
            <p:nvPr/>
          </p:nvSpPr>
          <p:spPr bwMode="auto">
            <a:xfrm>
              <a:off x="1541" y="1035"/>
              <a:ext cx="469" cy="413"/>
            </a:xfrm>
            <a:custGeom>
              <a:avLst/>
              <a:gdLst>
                <a:gd name="T0" fmla="*/ 401 w 469"/>
                <a:gd name="T1" fmla="*/ 125 h 413"/>
                <a:gd name="T2" fmla="*/ 399 w 469"/>
                <a:gd name="T3" fmla="*/ 125 h 413"/>
                <a:gd name="T4" fmla="*/ 399 w 469"/>
                <a:gd name="T5" fmla="*/ 125 h 413"/>
                <a:gd name="T6" fmla="*/ 399 w 469"/>
                <a:gd name="T7" fmla="*/ 125 h 413"/>
                <a:gd name="T8" fmla="*/ 399 w 469"/>
                <a:gd name="T9" fmla="*/ 125 h 413"/>
                <a:gd name="T10" fmla="*/ 385 w 469"/>
                <a:gd name="T11" fmla="*/ 99 h 413"/>
                <a:gd name="T12" fmla="*/ 368 w 469"/>
                <a:gd name="T13" fmla="*/ 75 h 413"/>
                <a:gd name="T14" fmla="*/ 346 w 469"/>
                <a:gd name="T15" fmla="*/ 53 h 413"/>
                <a:gd name="T16" fmla="*/ 323 w 469"/>
                <a:gd name="T17" fmla="*/ 34 h 413"/>
                <a:gd name="T18" fmla="*/ 297 w 469"/>
                <a:gd name="T19" fmla="*/ 20 h 413"/>
                <a:gd name="T20" fmla="*/ 268 w 469"/>
                <a:gd name="T21" fmla="*/ 9 h 413"/>
                <a:gd name="T22" fmla="*/ 239 w 469"/>
                <a:gd name="T23" fmla="*/ 3 h 413"/>
                <a:gd name="T24" fmla="*/ 207 w 469"/>
                <a:gd name="T25" fmla="*/ 0 h 413"/>
                <a:gd name="T26" fmla="*/ 166 w 469"/>
                <a:gd name="T27" fmla="*/ 4 h 413"/>
                <a:gd name="T28" fmla="*/ 127 w 469"/>
                <a:gd name="T29" fmla="*/ 16 h 413"/>
                <a:gd name="T30" fmla="*/ 91 w 469"/>
                <a:gd name="T31" fmla="*/ 36 h 413"/>
                <a:gd name="T32" fmla="*/ 60 w 469"/>
                <a:gd name="T33" fmla="*/ 60 h 413"/>
                <a:gd name="T34" fmla="*/ 34 w 469"/>
                <a:gd name="T35" fmla="*/ 92 h 413"/>
                <a:gd name="T36" fmla="*/ 16 w 469"/>
                <a:gd name="T37" fmla="*/ 128 h 413"/>
                <a:gd name="T38" fmla="*/ 4 w 469"/>
                <a:gd name="T39" fmla="*/ 166 h 413"/>
                <a:gd name="T40" fmla="*/ 0 w 469"/>
                <a:gd name="T41" fmla="*/ 208 h 413"/>
                <a:gd name="T42" fmla="*/ 4 w 469"/>
                <a:gd name="T43" fmla="*/ 250 h 413"/>
                <a:gd name="T44" fmla="*/ 16 w 469"/>
                <a:gd name="T45" fmla="*/ 289 h 413"/>
                <a:gd name="T46" fmla="*/ 34 w 469"/>
                <a:gd name="T47" fmla="*/ 323 h 413"/>
                <a:gd name="T48" fmla="*/ 60 w 469"/>
                <a:gd name="T49" fmla="*/ 353 h 413"/>
                <a:gd name="T50" fmla="*/ 91 w 469"/>
                <a:gd name="T51" fmla="*/ 379 h 413"/>
                <a:gd name="T52" fmla="*/ 127 w 469"/>
                <a:gd name="T53" fmla="*/ 398 h 413"/>
                <a:gd name="T54" fmla="*/ 166 w 469"/>
                <a:gd name="T55" fmla="*/ 409 h 413"/>
                <a:gd name="T56" fmla="*/ 207 w 469"/>
                <a:gd name="T57" fmla="*/ 413 h 413"/>
                <a:gd name="T58" fmla="*/ 238 w 469"/>
                <a:gd name="T59" fmla="*/ 412 h 413"/>
                <a:gd name="T60" fmla="*/ 267 w 469"/>
                <a:gd name="T61" fmla="*/ 405 h 413"/>
                <a:gd name="T62" fmla="*/ 293 w 469"/>
                <a:gd name="T63" fmla="*/ 395 h 413"/>
                <a:gd name="T64" fmla="*/ 319 w 469"/>
                <a:gd name="T65" fmla="*/ 382 h 413"/>
                <a:gd name="T66" fmla="*/ 342 w 469"/>
                <a:gd name="T67" fmla="*/ 365 h 413"/>
                <a:gd name="T68" fmla="*/ 362 w 469"/>
                <a:gd name="T69" fmla="*/ 346 h 413"/>
                <a:gd name="T70" fmla="*/ 379 w 469"/>
                <a:gd name="T71" fmla="*/ 323 h 413"/>
                <a:gd name="T72" fmla="*/ 394 w 469"/>
                <a:gd name="T73" fmla="*/ 299 h 413"/>
                <a:gd name="T74" fmla="*/ 395 w 469"/>
                <a:gd name="T75" fmla="*/ 299 h 413"/>
                <a:gd name="T76" fmla="*/ 398 w 469"/>
                <a:gd name="T77" fmla="*/ 299 h 413"/>
                <a:gd name="T78" fmla="*/ 399 w 469"/>
                <a:gd name="T79" fmla="*/ 299 h 413"/>
                <a:gd name="T80" fmla="*/ 401 w 469"/>
                <a:gd name="T81" fmla="*/ 299 h 413"/>
                <a:gd name="T82" fmla="*/ 414 w 469"/>
                <a:gd name="T83" fmla="*/ 297 h 413"/>
                <a:gd name="T84" fmla="*/ 427 w 469"/>
                <a:gd name="T85" fmla="*/ 291 h 413"/>
                <a:gd name="T86" fmla="*/ 438 w 469"/>
                <a:gd name="T87" fmla="*/ 284 h 413"/>
                <a:gd name="T88" fmla="*/ 448 w 469"/>
                <a:gd name="T89" fmla="*/ 273 h 413"/>
                <a:gd name="T90" fmla="*/ 457 w 469"/>
                <a:gd name="T91" fmla="*/ 260 h 413"/>
                <a:gd name="T92" fmla="*/ 463 w 469"/>
                <a:gd name="T93" fmla="*/ 245 h 413"/>
                <a:gd name="T94" fmla="*/ 467 w 469"/>
                <a:gd name="T95" fmla="*/ 230 h 413"/>
                <a:gd name="T96" fmla="*/ 469 w 469"/>
                <a:gd name="T97" fmla="*/ 212 h 413"/>
                <a:gd name="T98" fmla="*/ 467 w 469"/>
                <a:gd name="T99" fmla="*/ 195 h 413"/>
                <a:gd name="T100" fmla="*/ 463 w 469"/>
                <a:gd name="T101" fmla="*/ 179 h 413"/>
                <a:gd name="T102" fmla="*/ 457 w 469"/>
                <a:gd name="T103" fmla="*/ 164 h 413"/>
                <a:gd name="T104" fmla="*/ 448 w 469"/>
                <a:gd name="T105" fmla="*/ 151 h 413"/>
                <a:gd name="T106" fmla="*/ 438 w 469"/>
                <a:gd name="T107" fmla="*/ 141 h 413"/>
                <a:gd name="T108" fmla="*/ 427 w 469"/>
                <a:gd name="T109" fmla="*/ 132 h 413"/>
                <a:gd name="T110" fmla="*/ 414 w 469"/>
                <a:gd name="T111" fmla="*/ 126 h 413"/>
                <a:gd name="T112" fmla="*/ 401 w 469"/>
                <a:gd name="T113" fmla="*/ 125 h 41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69" h="413">
                  <a:moveTo>
                    <a:pt x="401" y="125"/>
                  </a:moveTo>
                  <a:lnTo>
                    <a:pt x="399" y="125"/>
                  </a:lnTo>
                  <a:lnTo>
                    <a:pt x="385" y="99"/>
                  </a:lnTo>
                  <a:lnTo>
                    <a:pt x="368" y="75"/>
                  </a:lnTo>
                  <a:lnTo>
                    <a:pt x="346" y="53"/>
                  </a:lnTo>
                  <a:lnTo>
                    <a:pt x="323" y="34"/>
                  </a:lnTo>
                  <a:lnTo>
                    <a:pt x="297" y="20"/>
                  </a:lnTo>
                  <a:lnTo>
                    <a:pt x="268" y="9"/>
                  </a:lnTo>
                  <a:lnTo>
                    <a:pt x="239" y="3"/>
                  </a:lnTo>
                  <a:lnTo>
                    <a:pt x="207" y="0"/>
                  </a:lnTo>
                  <a:lnTo>
                    <a:pt x="166" y="4"/>
                  </a:lnTo>
                  <a:lnTo>
                    <a:pt x="127" y="16"/>
                  </a:lnTo>
                  <a:lnTo>
                    <a:pt x="91" y="36"/>
                  </a:lnTo>
                  <a:lnTo>
                    <a:pt x="60" y="60"/>
                  </a:lnTo>
                  <a:lnTo>
                    <a:pt x="34" y="92"/>
                  </a:lnTo>
                  <a:lnTo>
                    <a:pt x="16" y="128"/>
                  </a:lnTo>
                  <a:lnTo>
                    <a:pt x="4" y="166"/>
                  </a:lnTo>
                  <a:lnTo>
                    <a:pt x="0" y="208"/>
                  </a:lnTo>
                  <a:lnTo>
                    <a:pt x="4" y="250"/>
                  </a:lnTo>
                  <a:lnTo>
                    <a:pt x="16" y="289"/>
                  </a:lnTo>
                  <a:lnTo>
                    <a:pt x="34" y="323"/>
                  </a:lnTo>
                  <a:lnTo>
                    <a:pt x="60" y="353"/>
                  </a:lnTo>
                  <a:lnTo>
                    <a:pt x="91" y="379"/>
                  </a:lnTo>
                  <a:lnTo>
                    <a:pt x="127" y="398"/>
                  </a:lnTo>
                  <a:lnTo>
                    <a:pt x="166" y="409"/>
                  </a:lnTo>
                  <a:lnTo>
                    <a:pt x="207" y="413"/>
                  </a:lnTo>
                  <a:lnTo>
                    <a:pt x="238" y="412"/>
                  </a:lnTo>
                  <a:lnTo>
                    <a:pt x="267" y="405"/>
                  </a:lnTo>
                  <a:lnTo>
                    <a:pt x="293" y="395"/>
                  </a:lnTo>
                  <a:lnTo>
                    <a:pt x="319" y="382"/>
                  </a:lnTo>
                  <a:lnTo>
                    <a:pt x="342" y="365"/>
                  </a:lnTo>
                  <a:lnTo>
                    <a:pt x="362" y="346"/>
                  </a:lnTo>
                  <a:lnTo>
                    <a:pt x="379" y="323"/>
                  </a:lnTo>
                  <a:lnTo>
                    <a:pt x="394" y="299"/>
                  </a:lnTo>
                  <a:lnTo>
                    <a:pt x="395" y="299"/>
                  </a:lnTo>
                  <a:lnTo>
                    <a:pt x="398" y="299"/>
                  </a:lnTo>
                  <a:lnTo>
                    <a:pt x="399" y="299"/>
                  </a:lnTo>
                  <a:lnTo>
                    <a:pt x="401" y="299"/>
                  </a:lnTo>
                  <a:lnTo>
                    <a:pt x="414" y="297"/>
                  </a:lnTo>
                  <a:lnTo>
                    <a:pt x="427" y="291"/>
                  </a:lnTo>
                  <a:lnTo>
                    <a:pt x="438" y="284"/>
                  </a:lnTo>
                  <a:lnTo>
                    <a:pt x="448" y="273"/>
                  </a:lnTo>
                  <a:lnTo>
                    <a:pt x="457" y="260"/>
                  </a:lnTo>
                  <a:lnTo>
                    <a:pt x="463" y="245"/>
                  </a:lnTo>
                  <a:lnTo>
                    <a:pt x="467" y="230"/>
                  </a:lnTo>
                  <a:lnTo>
                    <a:pt x="469" y="212"/>
                  </a:lnTo>
                  <a:lnTo>
                    <a:pt x="467" y="195"/>
                  </a:lnTo>
                  <a:lnTo>
                    <a:pt x="463" y="179"/>
                  </a:lnTo>
                  <a:lnTo>
                    <a:pt x="457" y="164"/>
                  </a:lnTo>
                  <a:lnTo>
                    <a:pt x="448" y="151"/>
                  </a:lnTo>
                  <a:lnTo>
                    <a:pt x="438" y="141"/>
                  </a:lnTo>
                  <a:lnTo>
                    <a:pt x="427" y="132"/>
                  </a:lnTo>
                  <a:lnTo>
                    <a:pt x="414" y="126"/>
                  </a:lnTo>
                  <a:lnTo>
                    <a:pt x="401" y="1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36" name="Freeform 50"/>
            <p:cNvSpPr>
              <a:spLocks/>
            </p:cNvSpPr>
            <p:nvPr/>
          </p:nvSpPr>
          <p:spPr bwMode="auto">
            <a:xfrm>
              <a:off x="1572" y="1066"/>
              <a:ext cx="411" cy="349"/>
            </a:xfrm>
            <a:custGeom>
              <a:avLst/>
              <a:gdLst>
                <a:gd name="T0" fmla="*/ 373 w 412"/>
                <a:gd name="T1" fmla="*/ 133 h 349"/>
                <a:gd name="T2" fmla="*/ 365 w 412"/>
                <a:gd name="T3" fmla="*/ 135 h 349"/>
                <a:gd name="T4" fmla="*/ 360 w 412"/>
                <a:gd name="T5" fmla="*/ 136 h 349"/>
                <a:gd name="T6" fmla="*/ 354 w 412"/>
                <a:gd name="T7" fmla="*/ 139 h 349"/>
                <a:gd name="T8" fmla="*/ 348 w 412"/>
                <a:gd name="T9" fmla="*/ 144 h 349"/>
                <a:gd name="T10" fmla="*/ 339 w 412"/>
                <a:gd name="T11" fmla="*/ 113 h 349"/>
                <a:gd name="T12" fmla="*/ 326 w 412"/>
                <a:gd name="T13" fmla="*/ 86 h 349"/>
                <a:gd name="T14" fmla="*/ 309 w 412"/>
                <a:gd name="T15" fmla="*/ 62 h 349"/>
                <a:gd name="T16" fmla="*/ 289 w 412"/>
                <a:gd name="T17" fmla="*/ 42 h 349"/>
                <a:gd name="T18" fmla="*/ 264 w 412"/>
                <a:gd name="T19" fmla="*/ 24 h 349"/>
                <a:gd name="T20" fmla="*/ 237 w 412"/>
                <a:gd name="T21" fmla="*/ 11 h 349"/>
                <a:gd name="T22" fmla="*/ 207 w 412"/>
                <a:gd name="T23" fmla="*/ 3 h 349"/>
                <a:gd name="T24" fmla="*/ 175 w 412"/>
                <a:gd name="T25" fmla="*/ 0 h 349"/>
                <a:gd name="T26" fmla="*/ 140 w 412"/>
                <a:gd name="T27" fmla="*/ 3 h 349"/>
                <a:gd name="T28" fmla="*/ 107 w 412"/>
                <a:gd name="T29" fmla="*/ 14 h 349"/>
                <a:gd name="T30" fmla="*/ 77 w 412"/>
                <a:gd name="T31" fmla="*/ 30 h 349"/>
                <a:gd name="T32" fmla="*/ 51 w 412"/>
                <a:gd name="T33" fmla="*/ 52 h 349"/>
                <a:gd name="T34" fmla="*/ 31 w 412"/>
                <a:gd name="T35" fmla="*/ 77 h 349"/>
                <a:gd name="T36" fmla="*/ 13 w 412"/>
                <a:gd name="T37" fmla="*/ 108 h 349"/>
                <a:gd name="T38" fmla="*/ 3 w 412"/>
                <a:gd name="T39" fmla="*/ 141 h 349"/>
                <a:gd name="T40" fmla="*/ 0 w 412"/>
                <a:gd name="T41" fmla="*/ 175 h 349"/>
                <a:gd name="T42" fmla="*/ 3 w 412"/>
                <a:gd name="T43" fmla="*/ 210 h 349"/>
                <a:gd name="T44" fmla="*/ 13 w 412"/>
                <a:gd name="T45" fmla="*/ 243 h 349"/>
                <a:gd name="T46" fmla="*/ 31 w 412"/>
                <a:gd name="T47" fmla="*/ 271 h 349"/>
                <a:gd name="T48" fmla="*/ 51 w 412"/>
                <a:gd name="T49" fmla="*/ 297 h 349"/>
                <a:gd name="T50" fmla="*/ 77 w 412"/>
                <a:gd name="T51" fmla="*/ 319 h 349"/>
                <a:gd name="T52" fmla="*/ 107 w 412"/>
                <a:gd name="T53" fmla="*/ 335 h 349"/>
                <a:gd name="T54" fmla="*/ 140 w 412"/>
                <a:gd name="T55" fmla="*/ 346 h 349"/>
                <a:gd name="T56" fmla="*/ 175 w 412"/>
                <a:gd name="T57" fmla="*/ 349 h 349"/>
                <a:gd name="T58" fmla="*/ 205 w 412"/>
                <a:gd name="T59" fmla="*/ 346 h 349"/>
                <a:gd name="T60" fmla="*/ 233 w 412"/>
                <a:gd name="T61" fmla="*/ 339 h 349"/>
                <a:gd name="T62" fmla="*/ 259 w 412"/>
                <a:gd name="T63" fmla="*/ 327 h 349"/>
                <a:gd name="T64" fmla="*/ 283 w 412"/>
                <a:gd name="T65" fmla="*/ 313 h 349"/>
                <a:gd name="T66" fmla="*/ 303 w 412"/>
                <a:gd name="T67" fmla="*/ 294 h 349"/>
                <a:gd name="T68" fmla="*/ 322 w 412"/>
                <a:gd name="T69" fmla="*/ 271 h 349"/>
                <a:gd name="T70" fmla="*/ 335 w 412"/>
                <a:gd name="T71" fmla="*/ 247 h 349"/>
                <a:gd name="T72" fmla="*/ 345 w 412"/>
                <a:gd name="T73" fmla="*/ 221 h 349"/>
                <a:gd name="T74" fmla="*/ 351 w 412"/>
                <a:gd name="T75" fmla="*/ 227 h 349"/>
                <a:gd name="T76" fmla="*/ 357 w 412"/>
                <a:gd name="T77" fmla="*/ 230 h 349"/>
                <a:gd name="T78" fmla="*/ 364 w 412"/>
                <a:gd name="T79" fmla="*/ 233 h 349"/>
                <a:gd name="T80" fmla="*/ 373 w 412"/>
                <a:gd name="T81" fmla="*/ 234 h 349"/>
                <a:gd name="T82" fmla="*/ 388 w 412"/>
                <a:gd name="T83" fmla="*/ 230 h 349"/>
                <a:gd name="T84" fmla="*/ 400 w 412"/>
                <a:gd name="T85" fmla="*/ 220 h 349"/>
                <a:gd name="T86" fmla="*/ 409 w 412"/>
                <a:gd name="T87" fmla="*/ 204 h 349"/>
                <a:gd name="T88" fmla="*/ 412 w 412"/>
                <a:gd name="T89" fmla="*/ 184 h 349"/>
                <a:gd name="T90" fmla="*/ 409 w 412"/>
                <a:gd name="T91" fmla="*/ 165 h 349"/>
                <a:gd name="T92" fmla="*/ 400 w 412"/>
                <a:gd name="T93" fmla="*/ 148 h 349"/>
                <a:gd name="T94" fmla="*/ 388 w 412"/>
                <a:gd name="T95" fmla="*/ 138 h 349"/>
                <a:gd name="T96" fmla="*/ 373 w 412"/>
                <a:gd name="T97" fmla="*/ 133 h 34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412" h="349">
                  <a:moveTo>
                    <a:pt x="373" y="133"/>
                  </a:moveTo>
                  <a:lnTo>
                    <a:pt x="365" y="135"/>
                  </a:lnTo>
                  <a:lnTo>
                    <a:pt x="360" y="136"/>
                  </a:lnTo>
                  <a:lnTo>
                    <a:pt x="354" y="139"/>
                  </a:lnTo>
                  <a:lnTo>
                    <a:pt x="348" y="144"/>
                  </a:lnTo>
                  <a:lnTo>
                    <a:pt x="339" y="113"/>
                  </a:lnTo>
                  <a:lnTo>
                    <a:pt x="326" y="86"/>
                  </a:lnTo>
                  <a:lnTo>
                    <a:pt x="309" y="62"/>
                  </a:lnTo>
                  <a:lnTo>
                    <a:pt x="289" y="42"/>
                  </a:lnTo>
                  <a:lnTo>
                    <a:pt x="264" y="24"/>
                  </a:lnTo>
                  <a:lnTo>
                    <a:pt x="237" y="11"/>
                  </a:lnTo>
                  <a:lnTo>
                    <a:pt x="207" y="3"/>
                  </a:lnTo>
                  <a:lnTo>
                    <a:pt x="175" y="0"/>
                  </a:lnTo>
                  <a:lnTo>
                    <a:pt x="140" y="3"/>
                  </a:lnTo>
                  <a:lnTo>
                    <a:pt x="107" y="14"/>
                  </a:lnTo>
                  <a:lnTo>
                    <a:pt x="77" y="30"/>
                  </a:lnTo>
                  <a:lnTo>
                    <a:pt x="51" y="52"/>
                  </a:lnTo>
                  <a:lnTo>
                    <a:pt x="31" y="77"/>
                  </a:lnTo>
                  <a:lnTo>
                    <a:pt x="13" y="108"/>
                  </a:lnTo>
                  <a:lnTo>
                    <a:pt x="3" y="141"/>
                  </a:lnTo>
                  <a:lnTo>
                    <a:pt x="0" y="175"/>
                  </a:lnTo>
                  <a:lnTo>
                    <a:pt x="3" y="210"/>
                  </a:lnTo>
                  <a:lnTo>
                    <a:pt x="13" y="243"/>
                  </a:lnTo>
                  <a:lnTo>
                    <a:pt x="31" y="271"/>
                  </a:lnTo>
                  <a:lnTo>
                    <a:pt x="51" y="297"/>
                  </a:lnTo>
                  <a:lnTo>
                    <a:pt x="77" y="319"/>
                  </a:lnTo>
                  <a:lnTo>
                    <a:pt x="107" y="335"/>
                  </a:lnTo>
                  <a:lnTo>
                    <a:pt x="140" y="346"/>
                  </a:lnTo>
                  <a:lnTo>
                    <a:pt x="175" y="349"/>
                  </a:lnTo>
                  <a:lnTo>
                    <a:pt x="205" y="346"/>
                  </a:lnTo>
                  <a:lnTo>
                    <a:pt x="233" y="339"/>
                  </a:lnTo>
                  <a:lnTo>
                    <a:pt x="259" y="327"/>
                  </a:lnTo>
                  <a:lnTo>
                    <a:pt x="283" y="313"/>
                  </a:lnTo>
                  <a:lnTo>
                    <a:pt x="303" y="294"/>
                  </a:lnTo>
                  <a:lnTo>
                    <a:pt x="322" y="271"/>
                  </a:lnTo>
                  <a:lnTo>
                    <a:pt x="335" y="247"/>
                  </a:lnTo>
                  <a:lnTo>
                    <a:pt x="345" y="221"/>
                  </a:lnTo>
                  <a:lnTo>
                    <a:pt x="351" y="227"/>
                  </a:lnTo>
                  <a:lnTo>
                    <a:pt x="357" y="230"/>
                  </a:lnTo>
                  <a:lnTo>
                    <a:pt x="364" y="233"/>
                  </a:lnTo>
                  <a:lnTo>
                    <a:pt x="373" y="234"/>
                  </a:lnTo>
                  <a:lnTo>
                    <a:pt x="388" y="230"/>
                  </a:lnTo>
                  <a:lnTo>
                    <a:pt x="400" y="220"/>
                  </a:lnTo>
                  <a:lnTo>
                    <a:pt x="409" y="204"/>
                  </a:lnTo>
                  <a:lnTo>
                    <a:pt x="412" y="184"/>
                  </a:lnTo>
                  <a:lnTo>
                    <a:pt x="409" y="165"/>
                  </a:lnTo>
                  <a:lnTo>
                    <a:pt x="400" y="148"/>
                  </a:lnTo>
                  <a:lnTo>
                    <a:pt x="388" y="138"/>
                  </a:lnTo>
                  <a:lnTo>
                    <a:pt x="373" y="133"/>
                  </a:lnTo>
                  <a:close/>
                </a:path>
              </a:pathLst>
            </a:custGeom>
            <a:solidFill>
              <a:srgbClr val="AFAA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37" name="Freeform 51"/>
            <p:cNvSpPr>
              <a:spLocks/>
            </p:cNvSpPr>
            <p:nvPr/>
          </p:nvSpPr>
          <p:spPr bwMode="auto">
            <a:xfrm>
              <a:off x="1660" y="1309"/>
              <a:ext cx="169" cy="58"/>
            </a:xfrm>
            <a:custGeom>
              <a:avLst/>
              <a:gdLst>
                <a:gd name="T0" fmla="*/ 0 w 169"/>
                <a:gd name="T1" fmla="*/ 0 h 59"/>
                <a:gd name="T2" fmla="*/ 3 w 169"/>
                <a:gd name="T3" fmla="*/ 12 h 59"/>
                <a:gd name="T4" fmla="*/ 9 w 169"/>
                <a:gd name="T5" fmla="*/ 23 h 59"/>
                <a:gd name="T6" fmla="*/ 16 w 169"/>
                <a:gd name="T7" fmla="*/ 36 h 59"/>
                <a:gd name="T8" fmla="*/ 30 w 169"/>
                <a:gd name="T9" fmla="*/ 48 h 59"/>
                <a:gd name="T10" fmla="*/ 40 w 169"/>
                <a:gd name="T11" fmla="*/ 53 h 59"/>
                <a:gd name="T12" fmla="*/ 52 w 169"/>
                <a:gd name="T13" fmla="*/ 56 h 59"/>
                <a:gd name="T14" fmla="*/ 63 w 169"/>
                <a:gd name="T15" fmla="*/ 58 h 59"/>
                <a:gd name="T16" fmla="*/ 74 w 169"/>
                <a:gd name="T17" fmla="*/ 59 h 59"/>
                <a:gd name="T18" fmla="*/ 82 w 169"/>
                <a:gd name="T19" fmla="*/ 59 h 59"/>
                <a:gd name="T20" fmla="*/ 89 w 169"/>
                <a:gd name="T21" fmla="*/ 59 h 59"/>
                <a:gd name="T22" fmla="*/ 94 w 169"/>
                <a:gd name="T23" fmla="*/ 58 h 59"/>
                <a:gd name="T24" fmla="*/ 95 w 169"/>
                <a:gd name="T25" fmla="*/ 58 h 59"/>
                <a:gd name="T26" fmla="*/ 169 w 169"/>
                <a:gd name="T27" fmla="*/ 0 h 59"/>
                <a:gd name="T28" fmla="*/ 0 w 169"/>
                <a:gd name="T29" fmla="*/ 0 h 5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69" h="59">
                  <a:moveTo>
                    <a:pt x="0" y="0"/>
                  </a:moveTo>
                  <a:lnTo>
                    <a:pt x="3" y="12"/>
                  </a:lnTo>
                  <a:lnTo>
                    <a:pt x="9" y="23"/>
                  </a:lnTo>
                  <a:lnTo>
                    <a:pt x="16" y="36"/>
                  </a:lnTo>
                  <a:lnTo>
                    <a:pt x="30" y="48"/>
                  </a:lnTo>
                  <a:lnTo>
                    <a:pt x="40" y="53"/>
                  </a:lnTo>
                  <a:lnTo>
                    <a:pt x="52" y="56"/>
                  </a:lnTo>
                  <a:lnTo>
                    <a:pt x="63" y="58"/>
                  </a:lnTo>
                  <a:lnTo>
                    <a:pt x="74" y="59"/>
                  </a:lnTo>
                  <a:lnTo>
                    <a:pt x="82" y="59"/>
                  </a:lnTo>
                  <a:lnTo>
                    <a:pt x="89" y="59"/>
                  </a:lnTo>
                  <a:lnTo>
                    <a:pt x="94" y="58"/>
                  </a:lnTo>
                  <a:lnTo>
                    <a:pt x="95" y="58"/>
                  </a:lnTo>
                  <a:lnTo>
                    <a:pt x="1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38" name="Freeform 52"/>
            <p:cNvSpPr>
              <a:spLocks/>
            </p:cNvSpPr>
            <p:nvPr/>
          </p:nvSpPr>
          <p:spPr bwMode="auto">
            <a:xfrm>
              <a:off x="1682" y="1320"/>
              <a:ext cx="99" cy="18"/>
            </a:xfrm>
            <a:custGeom>
              <a:avLst/>
              <a:gdLst>
                <a:gd name="T0" fmla="*/ 0 w 99"/>
                <a:gd name="T1" fmla="*/ 0 h 17"/>
                <a:gd name="T2" fmla="*/ 8 w 99"/>
                <a:gd name="T3" fmla="*/ 17 h 17"/>
                <a:gd name="T4" fmla="*/ 75 w 99"/>
                <a:gd name="T5" fmla="*/ 17 h 17"/>
                <a:gd name="T6" fmla="*/ 99 w 99"/>
                <a:gd name="T7" fmla="*/ 0 h 17"/>
                <a:gd name="T8" fmla="*/ 0 w 9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" h="17">
                  <a:moveTo>
                    <a:pt x="0" y="0"/>
                  </a:moveTo>
                  <a:lnTo>
                    <a:pt x="8" y="17"/>
                  </a:lnTo>
                  <a:lnTo>
                    <a:pt x="75" y="17"/>
                  </a:lnTo>
                  <a:lnTo>
                    <a:pt x="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39" name="Freeform 53"/>
            <p:cNvSpPr>
              <a:spLocks/>
            </p:cNvSpPr>
            <p:nvPr/>
          </p:nvSpPr>
          <p:spPr bwMode="auto">
            <a:xfrm>
              <a:off x="1632" y="1138"/>
              <a:ext cx="44" cy="42"/>
            </a:xfrm>
            <a:custGeom>
              <a:avLst/>
              <a:gdLst>
                <a:gd name="T0" fmla="*/ 21 w 43"/>
                <a:gd name="T1" fmla="*/ 43 h 43"/>
                <a:gd name="T2" fmla="*/ 30 w 43"/>
                <a:gd name="T3" fmla="*/ 42 h 43"/>
                <a:gd name="T4" fmla="*/ 37 w 43"/>
                <a:gd name="T5" fmla="*/ 36 h 43"/>
                <a:gd name="T6" fmla="*/ 41 w 43"/>
                <a:gd name="T7" fmla="*/ 30 h 43"/>
                <a:gd name="T8" fmla="*/ 43 w 43"/>
                <a:gd name="T9" fmla="*/ 22 h 43"/>
                <a:gd name="T10" fmla="*/ 41 w 43"/>
                <a:gd name="T11" fmla="*/ 13 h 43"/>
                <a:gd name="T12" fmla="*/ 37 w 43"/>
                <a:gd name="T13" fmla="*/ 6 h 43"/>
                <a:gd name="T14" fmla="*/ 30 w 43"/>
                <a:gd name="T15" fmla="*/ 2 h 43"/>
                <a:gd name="T16" fmla="*/ 21 w 43"/>
                <a:gd name="T17" fmla="*/ 0 h 43"/>
                <a:gd name="T18" fmla="*/ 13 w 43"/>
                <a:gd name="T19" fmla="*/ 2 h 43"/>
                <a:gd name="T20" fmla="*/ 7 w 43"/>
                <a:gd name="T21" fmla="*/ 6 h 43"/>
                <a:gd name="T22" fmla="*/ 1 w 43"/>
                <a:gd name="T23" fmla="*/ 13 h 43"/>
                <a:gd name="T24" fmla="*/ 0 w 43"/>
                <a:gd name="T25" fmla="*/ 22 h 43"/>
                <a:gd name="T26" fmla="*/ 1 w 43"/>
                <a:gd name="T27" fmla="*/ 30 h 43"/>
                <a:gd name="T28" fmla="*/ 7 w 43"/>
                <a:gd name="T29" fmla="*/ 36 h 43"/>
                <a:gd name="T30" fmla="*/ 13 w 43"/>
                <a:gd name="T31" fmla="*/ 42 h 43"/>
                <a:gd name="T32" fmla="*/ 21 w 43"/>
                <a:gd name="T33" fmla="*/ 43 h 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3" h="43">
                  <a:moveTo>
                    <a:pt x="21" y="43"/>
                  </a:moveTo>
                  <a:lnTo>
                    <a:pt x="30" y="42"/>
                  </a:lnTo>
                  <a:lnTo>
                    <a:pt x="37" y="36"/>
                  </a:lnTo>
                  <a:lnTo>
                    <a:pt x="41" y="30"/>
                  </a:lnTo>
                  <a:lnTo>
                    <a:pt x="43" y="22"/>
                  </a:lnTo>
                  <a:lnTo>
                    <a:pt x="41" y="13"/>
                  </a:lnTo>
                  <a:lnTo>
                    <a:pt x="37" y="6"/>
                  </a:lnTo>
                  <a:lnTo>
                    <a:pt x="30" y="2"/>
                  </a:lnTo>
                  <a:lnTo>
                    <a:pt x="21" y="0"/>
                  </a:lnTo>
                  <a:lnTo>
                    <a:pt x="13" y="2"/>
                  </a:lnTo>
                  <a:lnTo>
                    <a:pt x="7" y="6"/>
                  </a:lnTo>
                  <a:lnTo>
                    <a:pt x="1" y="13"/>
                  </a:lnTo>
                  <a:lnTo>
                    <a:pt x="0" y="22"/>
                  </a:lnTo>
                  <a:lnTo>
                    <a:pt x="1" y="30"/>
                  </a:lnTo>
                  <a:lnTo>
                    <a:pt x="7" y="36"/>
                  </a:lnTo>
                  <a:lnTo>
                    <a:pt x="13" y="42"/>
                  </a:lnTo>
                  <a:lnTo>
                    <a:pt x="21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40" name="Freeform 54"/>
            <p:cNvSpPr>
              <a:spLocks/>
            </p:cNvSpPr>
            <p:nvPr/>
          </p:nvSpPr>
          <p:spPr bwMode="auto">
            <a:xfrm>
              <a:off x="1769" y="1140"/>
              <a:ext cx="50" cy="50"/>
            </a:xfrm>
            <a:custGeom>
              <a:avLst/>
              <a:gdLst>
                <a:gd name="T0" fmla="*/ 26 w 50"/>
                <a:gd name="T1" fmla="*/ 50 h 50"/>
                <a:gd name="T2" fmla="*/ 36 w 50"/>
                <a:gd name="T3" fmla="*/ 49 h 50"/>
                <a:gd name="T4" fmla="*/ 43 w 50"/>
                <a:gd name="T5" fmla="*/ 43 h 50"/>
                <a:gd name="T6" fmla="*/ 49 w 50"/>
                <a:gd name="T7" fmla="*/ 34 h 50"/>
                <a:gd name="T8" fmla="*/ 50 w 50"/>
                <a:gd name="T9" fmla="*/ 24 h 50"/>
                <a:gd name="T10" fmla="*/ 49 w 50"/>
                <a:gd name="T11" fmla="*/ 14 h 50"/>
                <a:gd name="T12" fmla="*/ 43 w 50"/>
                <a:gd name="T13" fmla="*/ 7 h 50"/>
                <a:gd name="T14" fmla="*/ 36 w 50"/>
                <a:gd name="T15" fmla="*/ 1 h 50"/>
                <a:gd name="T16" fmla="*/ 26 w 50"/>
                <a:gd name="T17" fmla="*/ 0 h 50"/>
                <a:gd name="T18" fmla="*/ 15 w 50"/>
                <a:gd name="T19" fmla="*/ 1 h 50"/>
                <a:gd name="T20" fmla="*/ 7 w 50"/>
                <a:gd name="T21" fmla="*/ 7 h 50"/>
                <a:gd name="T22" fmla="*/ 1 w 50"/>
                <a:gd name="T23" fmla="*/ 14 h 50"/>
                <a:gd name="T24" fmla="*/ 0 w 50"/>
                <a:gd name="T25" fmla="*/ 24 h 50"/>
                <a:gd name="T26" fmla="*/ 1 w 50"/>
                <a:gd name="T27" fmla="*/ 34 h 50"/>
                <a:gd name="T28" fmla="*/ 7 w 50"/>
                <a:gd name="T29" fmla="*/ 43 h 50"/>
                <a:gd name="T30" fmla="*/ 15 w 50"/>
                <a:gd name="T31" fmla="*/ 49 h 50"/>
                <a:gd name="T32" fmla="*/ 26 w 50"/>
                <a:gd name="T33" fmla="*/ 50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0" h="50">
                  <a:moveTo>
                    <a:pt x="26" y="50"/>
                  </a:moveTo>
                  <a:lnTo>
                    <a:pt x="36" y="49"/>
                  </a:lnTo>
                  <a:lnTo>
                    <a:pt x="43" y="43"/>
                  </a:lnTo>
                  <a:lnTo>
                    <a:pt x="49" y="34"/>
                  </a:lnTo>
                  <a:lnTo>
                    <a:pt x="50" y="24"/>
                  </a:lnTo>
                  <a:lnTo>
                    <a:pt x="49" y="14"/>
                  </a:lnTo>
                  <a:lnTo>
                    <a:pt x="43" y="7"/>
                  </a:lnTo>
                  <a:lnTo>
                    <a:pt x="36" y="1"/>
                  </a:lnTo>
                  <a:lnTo>
                    <a:pt x="26" y="0"/>
                  </a:lnTo>
                  <a:lnTo>
                    <a:pt x="15" y="1"/>
                  </a:lnTo>
                  <a:lnTo>
                    <a:pt x="7" y="7"/>
                  </a:lnTo>
                  <a:lnTo>
                    <a:pt x="1" y="14"/>
                  </a:lnTo>
                  <a:lnTo>
                    <a:pt x="0" y="24"/>
                  </a:lnTo>
                  <a:lnTo>
                    <a:pt x="1" y="34"/>
                  </a:lnTo>
                  <a:lnTo>
                    <a:pt x="7" y="43"/>
                  </a:lnTo>
                  <a:lnTo>
                    <a:pt x="15" y="49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41" name="Freeform 55"/>
            <p:cNvSpPr>
              <a:spLocks/>
            </p:cNvSpPr>
            <p:nvPr/>
          </p:nvSpPr>
          <p:spPr bwMode="auto">
            <a:xfrm>
              <a:off x="1650" y="1142"/>
              <a:ext cx="97" cy="123"/>
            </a:xfrm>
            <a:custGeom>
              <a:avLst/>
              <a:gdLst>
                <a:gd name="T0" fmla="*/ 26 w 98"/>
                <a:gd name="T1" fmla="*/ 107 h 123"/>
                <a:gd name="T2" fmla="*/ 69 w 98"/>
                <a:gd name="T3" fmla="*/ 30 h 123"/>
                <a:gd name="T4" fmla="*/ 69 w 98"/>
                <a:gd name="T5" fmla="*/ 0 h 123"/>
                <a:gd name="T6" fmla="*/ 0 w 98"/>
                <a:gd name="T7" fmla="*/ 123 h 123"/>
                <a:gd name="T8" fmla="*/ 98 w 98"/>
                <a:gd name="T9" fmla="*/ 123 h 123"/>
                <a:gd name="T10" fmla="*/ 98 w 98"/>
                <a:gd name="T11" fmla="*/ 107 h 123"/>
                <a:gd name="T12" fmla="*/ 26 w 98"/>
                <a:gd name="T13" fmla="*/ 107 h 1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8" h="123">
                  <a:moveTo>
                    <a:pt x="26" y="107"/>
                  </a:moveTo>
                  <a:lnTo>
                    <a:pt x="69" y="30"/>
                  </a:lnTo>
                  <a:lnTo>
                    <a:pt x="69" y="0"/>
                  </a:lnTo>
                  <a:lnTo>
                    <a:pt x="0" y="123"/>
                  </a:lnTo>
                  <a:lnTo>
                    <a:pt x="98" y="123"/>
                  </a:lnTo>
                  <a:lnTo>
                    <a:pt x="98" y="107"/>
                  </a:lnTo>
                  <a:lnTo>
                    <a:pt x="26" y="10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42" name="Freeform 56"/>
            <p:cNvSpPr>
              <a:spLocks/>
            </p:cNvSpPr>
            <p:nvPr/>
          </p:nvSpPr>
          <p:spPr bwMode="auto">
            <a:xfrm>
              <a:off x="1590" y="989"/>
              <a:ext cx="336" cy="117"/>
            </a:xfrm>
            <a:custGeom>
              <a:avLst/>
              <a:gdLst>
                <a:gd name="T0" fmla="*/ 166 w 336"/>
                <a:gd name="T1" fmla="*/ 3 h 118"/>
                <a:gd name="T2" fmla="*/ 153 w 336"/>
                <a:gd name="T3" fmla="*/ 3 h 118"/>
                <a:gd name="T4" fmla="*/ 140 w 336"/>
                <a:gd name="T5" fmla="*/ 4 h 118"/>
                <a:gd name="T6" fmla="*/ 128 w 336"/>
                <a:gd name="T7" fmla="*/ 6 h 118"/>
                <a:gd name="T8" fmla="*/ 117 w 336"/>
                <a:gd name="T9" fmla="*/ 6 h 118"/>
                <a:gd name="T10" fmla="*/ 106 w 336"/>
                <a:gd name="T11" fmla="*/ 3 h 118"/>
                <a:gd name="T12" fmla="*/ 94 w 336"/>
                <a:gd name="T13" fmla="*/ 1 h 118"/>
                <a:gd name="T14" fmla="*/ 81 w 336"/>
                <a:gd name="T15" fmla="*/ 0 h 118"/>
                <a:gd name="T16" fmla="*/ 59 w 336"/>
                <a:gd name="T17" fmla="*/ 0 h 118"/>
                <a:gd name="T18" fmla="*/ 33 w 336"/>
                <a:gd name="T19" fmla="*/ 4 h 118"/>
                <a:gd name="T20" fmla="*/ 13 w 336"/>
                <a:gd name="T21" fmla="*/ 13 h 118"/>
                <a:gd name="T22" fmla="*/ 1 w 336"/>
                <a:gd name="T23" fmla="*/ 21 h 118"/>
                <a:gd name="T24" fmla="*/ 3 w 336"/>
                <a:gd name="T25" fmla="*/ 34 h 118"/>
                <a:gd name="T26" fmla="*/ 20 w 336"/>
                <a:gd name="T27" fmla="*/ 46 h 118"/>
                <a:gd name="T28" fmla="*/ 24 w 336"/>
                <a:gd name="T29" fmla="*/ 55 h 118"/>
                <a:gd name="T30" fmla="*/ 14 w 336"/>
                <a:gd name="T31" fmla="*/ 65 h 118"/>
                <a:gd name="T32" fmla="*/ 14 w 336"/>
                <a:gd name="T33" fmla="*/ 77 h 118"/>
                <a:gd name="T34" fmla="*/ 30 w 336"/>
                <a:gd name="T35" fmla="*/ 89 h 118"/>
                <a:gd name="T36" fmla="*/ 56 w 336"/>
                <a:gd name="T37" fmla="*/ 98 h 118"/>
                <a:gd name="T38" fmla="*/ 92 w 336"/>
                <a:gd name="T39" fmla="*/ 103 h 118"/>
                <a:gd name="T40" fmla="*/ 121 w 336"/>
                <a:gd name="T41" fmla="*/ 103 h 118"/>
                <a:gd name="T42" fmla="*/ 137 w 336"/>
                <a:gd name="T43" fmla="*/ 103 h 118"/>
                <a:gd name="T44" fmla="*/ 151 w 336"/>
                <a:gd name="T45" fmla="*/ 105 h 118"/>
                <a:gd name="T46" fmla="*/ 170 w 336"/>
                <a:gd name="T47" fmla="*/ 111 h 118"/>
                <a:gd name="T48" fmla="*/ 192 w 336"/>
                <a:gd name="T49" fmla="*/ 115 h 118"/>
                <a:gd name="T50" fmla="*/ 218 w 336"/>
                <a:gd name="T51" fmla="*/ 118 h 118"/>
                <a:gd name="T52" fmla="*/ 252 w 336"/>
                <a:gd name="T53" fmla="*/ 116 h 118"/>
                <a:gd name="T54" fmla="*/ 290 w 336"/>
                <a:gd name="T55" fmla="*/ 112 h 118"/>
                <a:gd name="T56" fmla="*/ 319 w 336"/>
                <a:gd name="T57" fmla="*/ 102 h 118"/>
                <a:gd name="T58" fmla="*/ 334 w 336"/>
                <a:gd name="T59" fmla="*/ 89 h 118"/>
                <a:gd name="T60" fmla="*/ 332 w 336"/>
                <a:gd name="T61" fmla="*/ 73 h 118"/>
                <a:gd name="T62" fmla="*/ 297 w 336"/>
                <a:gd name="T63" fmla="*/ 49 h 118"/>
                <a:gd name="T64" fmla="*/ 246 w 336"/>
                <a:gd name="T65" fmla="*/ 23 h 118"/>
                <a:gd name="T66" fmla="*/ 194 w 336"/>
                <a:gd name="T67" fmla="*/ 6 h 11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36" h="118">
                  <a:moveTo>
                    <a:pt x="173" y="3"/>
                  </a:moveTo>
                  <a:lnTo>
                    <a:pt x="166" y="3"/>
                  </a:lnTo>
                  <a:lnTo>
                    <a:pt x="158" y="3"/>
                  </a:lnTo>
                  <a:lnTo>
                    <a:pt x="153" y="3"/>
                  </a:lnTo>
                  <a:lnTo>
                    <a:pt x="145" y="4"/>
                  </a:lnTo>
                  <a:lnTo>
                    <a:pt x="140" y="4"/>
                  </a:lnTo>
                  <a:lnTo>
                    <a:pt x="134" y="6"/>
                  </a:lnTo>
                  <a:lnTo>
                    <a:pt x="128" y="6"/>
                  </a:lnTo>
                  <a:lnTo>
                    <a:pt x="122" y="7"/>
                  </a:lnTo>
                  <a:lnTo>
                    <a:pt x="117" y="6"/>
                  </a:lnTo>
                  <a:lnTo>
                    <a:pt x="112" y="4"/>
                  </a:lnTo>
                  <a:lnTo>
                    <a:pt x="106" y="3"/>
                  </a:lnTo>
                  <a:lnTo>
                    <a:pt x="101" y="1"/>
                  </a:lnTo>
                  <a:lnTo>
                    <a:pt x="94" y="1"/>
                  </a:lnTo>
                  <a:lnTo>
                    <a:pt x="88" y="0"/>
                  </a:lnTo>
                  <a:lnTo>
                    <a:pt x="81" y="0"/>
                  </a:lnTo>
                  <a:lnTo>
                    <a:pt x="73" y="0"/>
                  </a:lnTo>
                  <a:lnTo>
                    <a:pt x="59" y="0"/>
                  </a:lnTo>
                  <a:lnTo>
                    <a:pt x="44" y="3"/>
                  </a:lnTo>
                  <a:lnTo>
                    <a:pt x="33" y="4"/>
                  </a:lnTo>
                  <a:lnTo>
                    <a:pt x="21" y="9"/>
                  </a:lnTo>
                  <a:lnTo>
                    <a:pt x="13" y="13"/>
                  </a:lnTo>
                  <a:lnTo>
                    <a:pt x="6" y="17"/>
                  </a:lnTo>
                  <a:lnTo>
                    <a:pt x="1" y="21"/>
                  </a:lnTo>
                  <a:lnTo>
                    <a:pt x="0" y="27"/>
                  </a:lnTo>
                  <a:lnTo>
                    <a:pt x="3" y="34"/>
                  </a:lnTo>
                  <a:lnTo>
                    <a:pt x="8" y="40"/>
                  </a:lnTo>
                  <a:lnTo>
                    <a:pt x="20" y="46"/>
                  </a:lnTo>
                  <a:lnTo>
                    <a:pt x="33" y="50"/>
                  </a:lnTo>
                  <a:lnTo>
                    <a:pt x="24" y="55"/>
                  </a:lnTo>
                  <a:lnTo>
                    <a:pt x="18" y="60"/>
                  </a:lnTo>
                  <a:lnTo>
                    <a:pt x="14" y="65"/>
                  </a:lnTo>
                  <a:lnTo>
                    <a:pt x="13" y="70"/>
                  </a:lnTo>
                  <a:lnTo>
                    <a:pt x="14" y="77"/>
                  </a:lnTo>
                  <a:lnTo>
                    <a:pt x="20" y="83"/>
                  </a:lnTo>
                  <a:lnTo>
                    <a:pt x="30" y="89"/>
                  </a:lnTo>
                  <a:lnTo>
                    <a:pt x="42" y="93"/>
                  </a:lnTo>
                  <a:lnTo>
                    <a:pt x="56" y="98"/>
                  </a:lnTo>
                  <a:lnTo>
                    <a:pt x="73" y="100"/>
                  </a:lnTo>
                  <a:lnTo>
                    <a:pt x="92" y="103"/>
                  </a:lnTo>
                  <a:lnTo>
                    <a:pt x="112" y="103"/>
                  </a:lnTo>
                  <a:lnTo>
                    <a:pt x="121" y="103"/>
                  </a:lnTo>
                  <a:lnTo>
                    <a:pt x="128" y="103"/>
                  </a:lnTo>
                  <a:lnTo>
                    <a:pt x="137" y="103"/>
                  </a:lnTo>
                  <a:lnTo>
                    <a:pt x="144" y="102"/>
                  </a:lnTo>
                  <a:lnTo>
                    <a:pt x="151" y="105"/>
                  </a:lnTo>
                  <a:lnTo>
                    <a:pt x="160" y="108"/>
                  </a:lnTo>
                  <a:lnTo>
                    <a:pt x="170" y="111"/>
                  </a:lnTo>
                  <a:lnTo>
                    <a:pt x="182" y="113"/>
                  </a:lnTo>
                  <a:lnTo>
                    <a:pt x="192" y="115"/>
                  </a:lnTo>
                  <a:lnTo>
                    <a:pt x="205" y="116"/>
                  </a:lnTo>
                  <a:lnTo>
                    <a:pt x="218" y="118"/>
                  </a:lnTo>
                  <a:lnTo>
                    <a:pt x="231" y="118"/>
                  </a:lnTo>
                  <a:lnTo>
                    <a:pt x="252" y="116"/>
                  </a:lnTo>
                  <a:lnTo>
                    <a:pt x="272" y="115"/>
                  </a:lnTo>
                  <a:lnTo>
                    <a:pt x="290" y="112"/>
                  </a:lnTo>
                  <a:lnTo>
                    <a:pt x="306" y="108"/>
                  </a:lnTo>
                  <a:lnTo>
                    <a:pt x="319" y="102"/>
                  </a:lnTo>
                  <a:lnTo>
                    <a:pt x="327" y="96"/>
                  </a:lnTo>
                  <a:lnTo>
                    <a:pt x="334" y="89"/>
                  </a:lnTo>
                  <a:lnTo>
                    <a:pt x="336" y="82"/>
                  </a:lnTo>
                  <a:lnTo>
                    <a:pt x="332" y="73"/>
                  </a:lnTo>
                  <a:lnTo>
                    <a:pt x="317" y="62"/>
                  </a:lnTo>
                  <a:lnTo>
                    <a:pt x="297" y="49"/>
                  </a:lnTo>
                  <a:lnTo>
                    <a:pt x="272" y="36"/>
                  </a:lnTo>
                  <a:lnTo>
                    <a:pt x="246" y="23"/>
                  </a:lnTo>
                  <a:lnTo>
                    <a:pt x="219" y="13"/>
                  </a:lnTo>
                  <a:lnTo>
                    <a:pt x="194" y="6"/>
                  </a:lnTo>
                  <a:lnTo>
                    <a:pt x="173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43" name="Freeform 57"/>
            <p:cNvSpPr>
              <a:spLocks/>
            </p:cNvSpPr>
            <p:nvPr/>
          </p:nvSpPr>
          <p:spPr bwMode="auto">
            <a:xfrm>
              <a:off x="1930" y="1263"/>
              <a:ext cx="26" cy="26"/>
            </a:xfrm>
            <a:custGeom>
              <a:avLst/>
              <a:gdLst>
                <a:gd name="T0" fmla="*/ 13 w 26"/>
                <a:gd name="T1" fmla="*/ 26 h 26"/>
                <a:gd name="T2" fmla="*/ 19 w 26"/>
                <a:gd name="T3" fmla="*/ 25 h 26"/>
                <a:gd name="T4" fmla="*/ 21 w 26"/>
                <a:gd name="T5" fmla="*/ 22 h 26"/>
                <a:gd name="T6" fmla="*/ 24 w 26"/>
                <a:gd name="T7" fmla="*/ 19 h 26"/>
                <a:gd name="T8" fmla="*/ 26 w 26"/>
                <a:gd name="T9" fmla="*/ 13 h 26"/>
                <a:gd name="T10" fmla="*/ 24 w 26"/>
                <a:gd name="T11" fmla="*/ 7 h 26"/>
                <a:gd name="T12" fmla="*/ 21 w 26"/>
                <a:gd name="T13" fmla="*/ 5 h 26"/>
                <a:gd name="T14" fmla="*/ 19 w 26"/>
                <a:gd name="T15" fmla="*/ 2 h 26"/>
                <a:gd name="T16" fmla="*/ 13 w 26"/>
                <a:gd name="T17" fmla="*/ 0 h 26"/>
                <a:gd name="T18" fmla="*/ 7 w 26"/>
                <a:gd name="T19" fmla="*/ 2 h 26"/>
                <a:gd name="T20" fmla="*/ 4 w 26"/>
                <a:gd name="T21" fmla="*/ 5 h 26"/>
                <a:gd name="T22" fmla="*/ 1 w 26"/>
                <a:gd name="T23" fmla="*/ 7 h 26"/>
                <a:gd name="T24" fmla="*/ 0 w 26"/>
                <a:gd name="T25" fmla="*/ 13 h 26"/>
                <a:gd name="T26" fmla="*/ 1 w 26"/>
                <a:gd name="T27" fmla="*/ 19 h 26"/>
                <a:gd name="T28" fmla="*/ 4 w 26"/>
                <a:gd name="T29" fmla="*/ 22 h 26"/>
                <a:gd name="T30" fmla="*/ 7 w 26"/>
                <a:gd name="T31" fmla="*/ 25 h 26"/>
                <a:gd name="T32" fmla="*/ 13 w 26"/>
                <a:gd name="T33" fmla="*/ 26 h 2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6" h="26">
                  <a:moveTo>
                    <a:pt x="13" y="26"/>
                  </a:moveTo>
                  <a:lnTo>
                    <a:pt x="19" y="25"/>
                  </a:lnTo>
                  <a:lnTo>
                    <a:pt x="21" y="22"/>
                  </a:lnTo>
                  <a:lnTo>
                    <a:pt x="24" y="19"/>
                  </a:lnTo>
                  <a:lnTo>
                    <a:pt x="26" y="13"/>
                  </a:lnTo>
                  <a:lnTo>
                    <a:pt x="24" y="7"/>
                  </a:lnTo>
                  <a:lnTo>
                    <a:pt x="21" y="5"/>
                  </a:lnTo>
                  <a:lnTo>
                    <a:pt x="19" y="2"/>
                  </a:lnTo>
                  <a:lnTo>
                    <a:pt x="13" y="0"/>
                  </a:lnTo>
                  <a:lnTo>
                    <a:pt x="7" y="2"/>
                  </a:lnTo>
                  <a:lnTo>
                    <a:pt x="4" y="5"/>
                  </a:lnTo>
                  <a:lnTo>
                    <a:pt x="1" y="7"/>
                  </a:lnTo>
                  <a:lnTo>
                    <a:pt x="0" y="13"/>
                  </a:lnTo>
                  <a:lnTo>
                    <a:pt x="1" y="19"/>
                  </a:lnTo>
                  <a:lnTo>
                    <a:pt x="4" y="22"/>
                  </a:lnTo>
                  <a:lnTo>
                    <a:pt x="7" y="25"/>
                  </a:lnTo>
                  <a:lnTo>
                    <a:pt x="13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44" name="Freeform 58"/>
            <p:cNvSpPr>
              <a:spLocks/>
            </p:cNvSpPr>
            <p:nvPr/>
          </p:nvSpPr>
          <p:spPr bwMode="auto">
            <a:xfrm>
              <a:off x="1324" y="1459"/>
              <a:ext cx="756" cy="336"/>
            </a:xfrm>
            <a:custGeom>
              <a:avLst/>
              <a:gdLst>
                <a:gd name="T0" fmla="*/ 387 w 756"/>
                <a:gd name="T1" fmla="*/ 3 h 336"/>
                <a:gd name="T2" fmla="*/ 378 w 756"/>
                <a:gd name="T3" fmla="*/ 2 h 336"/>
                <a:gd name="T4" fmla="*/ 367 w 756"/>
                <a:gd name="T5" fmla="*/ 0 h 336"/>
                <a:gd name="T6" fmla="*/ 349 w 756"/>
                <a:gd name="T7" fmla="*/ 2 h 336"/>
                <a:gd name="T8" fmla="*/ 323 w 756"/>
                <a:gd name="T9" fmla="*/ 8 h 336"/>
                <a:gd name="T10" fmla="*/ 303 w 756"/>
                <a:gd name="T11" fmla="*/ 16 h 336"/>
                <a:gd name="T12" fmla="*/ 284 w 756"/>
                <a:gd name="T13" fmla="*/ 31 h 336"/>
                <a:gd name="T14" fmla="*/ 269 w 756"/>
                <a:gd name="T15" fmla="*/ 45 h 336"/>
                <a:gd name="T16" fmla="*/ 263 w 756"/>
                <a:gd name="T17" fmla="*/ 51 h 336"/>
                <a:gd name="T18" fmla="*/ 234 w 756"/>
                <a:gd name="T19" fmla="*/ 92 h 336"/>
                <a:gd name="T20" fmla="*/ 212 w 756"/>
                <a:gd name="T21" fmla="*/ 127 h 336"/>
                <a:gd name="T22" fmla="*/ 198 w 756"/>
                <a:gd name="T23" fmla="*/ 154 h 336"/>
                <a:gd name="T24" fmla="*/ 191 w 756"/>
                <a:gd name="T25" fmla="*/ 170 h 336"/>
                <a:gd name="T26" fmla="*/ 67 w 756"/>
                <a:gd name="T27" fmla="*/ 145 h 336"/>
                <a:gd name="T28" fmla="*/ 52 w 756"/>
                <a:gd name="T29" fmla="*/ 127 h 336"/>
                <a:gd name="T30" fmla="*/ 38 w 756"/>
                <a:gd name="T31" fmla="*/ 111 h 336"/>
                <a:gd name="T32" fmla="*/ 29 w 756"/>
                <a:gd name="T33" fmla="*/ 102 h 336"/>
                <a:gd name="T34" fmla="*/ 23 w 756"/>
                <a:gd name="T35" fmla="*/ 97 h 336"/>
                <a:gd name="T36" fmla="*/ 12 w 756"/>
                <a:gd name="T37" fmla="*/ 94 h 336"/>
                <a:gd name="T38" fmla="*/ 0 w 756"/>
                <a:gd name="T39" fmla="*/ 107 h 336"/>
                <a:gd name="T40" fmla="*/ 2 w 756"/>
                <a:gd name="T41" fmla="*/ 135 h 336"/>
                <a:gd name="T42" fmla="*/ 19 w 756"/>
                <a:gd name="T43" fmla="*/ 230 h 336"/>
                <a:gd name="T44" fmla="*/ 32 w 756"/>
                <a:gd name="T45" fmla="*/ 230 h 336"/>
                <a:gd name="T46" fmla="*/ 44 w 756"/>
                <a:gd name="T47" fmla="*/ 230 h 336"/>
                <a:gd name="T48" fmla="*/ 54 w 756"/>
                <a:gd name="T49" fmla="*/ 232 h 336"/>
                <a:gd name="T50" fmla="*/ 62 w 756"/>
                <a:gd name="T51" fmla="*/ 233 h 336"/>
                <a:gd name="T52" fmla="*/ 91 w 756"/>
                <a:gd name="T53" fmla="*/ 244 h 336"/>
                <a:gd name="T54" fmla="*/ 136 w 756"/>
                <a:gd name="T55" fmla="*/ 262 h 336"/>
                <a:gd name="T56" fmla="*/ 184 w 756"/>
                <a:gd name="T57" fmla="*/ 276 h 336"/>
                <a:gd name="T58" fmla="*/ 220 w 756"/>
                <a:gd name="T59" fmla="*/ 279 h 336"/>
                <a:gd name="T60" fmla="*/ 251 w 756"/>
                <a:gd name="T61" fmla="*/ 269 h 336"/>
                <a:gd name="T62" fmla="*/ 273 w 756"/>
                <a:gd name="T63" fmla="*/ 255 h 336"/>
                <a:gd name="T64" fmla="*/ 292 w 756"/>
                <a:gd name="T65" fmla="*/ 237 h 336"/>
                <a:gd name="T66" fmla="*/ 313 w 756"/>
                <a:gd name="T67" fmla="*/ 213 h 336"/>
                <a:gd name="T68" fmla="*/ 670 w 756"/>
                <a:gd name="T69" fmla="*/ 336 h 336"/>
                <a:gd name="T70" fmla="*/ 670 w 756"/>
                <a:gd name="T71" fmla="*/ 298 h 336"/>
                <a:gd name="T72" fmla="*/ 674 w 756"/>
                <a:gd name="T73" fmla="*/ 296 h 336"/>
                <a:gd name="T74" fmla="*/ 684 w 756"/>
                <a:gd name="T75" fmla="*/ 289 h 336"/>
                <a:gd name="T76" fmla="*/ 703 w 756"/>
                <a:gd name="T77" fmla="*/ 278 h 336"/>
                <a:gd name="T78" fmla="*/ 726 w 756"/>
                <a:gd name="T79" fmla="*/ 259 h 336"/>
                <a:gd name="T80" fmla="*/ 743 w 756"/>
                <a:gd name="T81" fmla="*/ 236 h 336"/>
                <a:gd name="T82" fmla="*/ 753 w 756"/>
                <a:gd name="T83" fmla="*/ 209 h 336"/>
                <a:gd name="T84" fmla="*/ 756 w 756"/>
                <a:gd name="T85" fmla="*/ 178 h 336"/>
                <a:gd name="T86" fmla="*/ 752 w 756"/>
                <a:gd name="T87" fmla="*/ 160 h 336"/>
                <a:gd name="T88" fmla="*/ 740 w 756"/>
                <a:gd name="T89" fmla="*/ 130 h 336"/>
                <a:gd name="T90" fmla="*/ 713 w 756"/>
                <a:gd name="T91" fmla="*/ 81 h 336"/>
                <a:gd name="T92" fmla="*/ 668 w 756"/>
                <a:gd name="T93" fmla="*/ 31 h 336"/>
                <a:gd name="T94" fmla="*/ 631 w 756"/>
                <a:gd name="T95" fmla="*/ 6 h 336"/>
                <a:gd name="T96" fmla="*/ 611 w 756"/>
                <a:gd name="T97" fmla="*/ 3 h 336"/>
                <a:gd name="T98" fmla="*/ 589 w 756"/>
                <a:gd name="T99" fmla="*/ 3 h 336"/>
                <a:gd name="T100" fmla="*/ 573 w 756"/>
                <a:gd name="T101" fmla="*/ 2 h 336"/>
                <a:gd name="T102" fmla="*/ 458 w 756"/>
                <a:gd name="T103" fmla="*/ 120 h 3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756" h="336">
                  <a:moveTo>
                    <a:pt x="458" y="120"/>
                  </a:moveTo>
                  <a:lnTo>
                    <a:pt x="387" y="3"/>
                  </a:lnTo>
                  <a:lnTo>
                    <a:pt x="383" y="3"/>
                  </a:lnTo>
                  <a:lnTo>
                    <a:pt x="378" y="2"/>
                  </a:lnTo>
                  <a:lnTo>
                    <a:pt x="372" y="2"/>
                  </a:lnTo>
                  <a:lnTo>
                    <a:pt x="367" y="0"/>
                  </a:lnTo>
                  <a:lnTo>
                    <a:pt x="358" y="2"/>
                  </a:lnTo>
                  <a:lnTo>
                    <a:pt x="349" y="2"/>
                  </a:lnTo>
                  <a:lnTo>
                    <a:pt x="338" y="5"/>
                  </a:lnTo>
                  <a:lnTo>
                    <a:pt x="323" y="8"/>
                  </a:lnTo>
                  <a:lnTo>
                    <a:pt x="313" y="10"/>
                  </a:lnTo>
                  <a:lnTo>
                    <a:pt x="303" y="16"/>
                  </a:lnTo>
                  <a:lnTo>
                    <a:pt x="293" y="23"/>
                  </a:lnTo>
                  <a:lnTo>
                    <a:pt x="284" y="31"/>
                  </a:lnTo>
                  <a:lnTo>
                    <a:pt x="276" y="39"/>
                  </a:lnTo>
                  <a:lnTo>
                    <a:pt x="269" y="45"/>
                  </a:lnTo>
                  <a:lnTo>
                    <a:pt x="264" y="49"/>
                  </a:lnTo>
                  <a:lnTo>
                    <a:pt x="263" y="51"/>
                  </a:lnTo>
                  <a:lnTo>
                    <a:pt x="247" y="72"/>
                  </a:lnTo>
                  <a:lnTo>
                    <a:pt x="234" y="92"/>
                  </a:lnTo>
                  <a:lnTo>
                    <a:pt x="222" y="111"/>
                  </a:lnTo>
                  <a:lnTo>
                    <a:pt x="212" y="127"/>
                  </a:lnTo>
                  <a:lnTo>
                    <a:pt x="204" y="143"/>
                  </a:lnTo>
                  <a:lnTo>
                    <a:pt x="198" y="154"/>
                  </a:lnTo>
                  <a:lnTo>
                    <a:pt x="194" y="164"/>
                  </a:lnTo>
                  <a:lnTo>
                    <a:pt x="191" y="170"/>
                  </a:lnTo>
                  <a:lnTo>
                    <a:pt x="74" y="155"/>
                  </a:lnTo>
                  <a:lnTo>
                    <a:pt x="67" y="145"/>
                  </a:lnTo>
                  <a:lnTo>
                    <a:pt x="59" y="135"/>
                  </a:lnTo>
                  <a:lnTo>
                    <a:pt x="52" y="127"/>
                  </a:lnTo>
                  <a:lnTo>
                    <a:pt x="45" y="118"/>
                  </a:lnTo>
                  <a:lnTo>
                    <a:pt x="38" y="111"/>
                  </a:lnTo>
                  <a:lnTo>
                    <a:pt x="32" y="105"/>
                  </a:lnTo>
                  <a:lnTo>
                    <a:pt x="29" y="102"/>
                  </a:lnTo>
                  <a:lnTo>
                    <a:pt x="28" y="101"/>
                  </a:lnTo>
                  <a:lnTo>
                    <a:pt x="23" y="97"/>
                  </a:lnTo>
                  <a:lnTo>
                    <a:pt x="18" y="94"/>
                  </a:lnTo>
                  <a:lnTo>
                    <a:pt x="12" y="94"/>
                  </a:lnTo>
                  <a:lnTo>
                    <a:pt x="8" y="95"/>
                  </a:lnTo>
                  <a:lnTo>
                    <a:pt x="0" y="107"/>
                  </a:lnTo>
                  <a:lnTo>
                    <a:pt x="0" y="122"/>
                  </a:lnTo>
                  <a:lnTo>
                    <a:pt x="2" y="135"/>
                  </a:lnTo>
                  <a:lnTo>
                    <a:pt x="3" y="141"/>
                  </a:lnTo>
                  <a:lnTo>
                    <a:pt x="19" y="230"/>
                  </a:lnTo>
                  <a:lnTo>
                    <a:pt x="25" y="230"/>
                  </a:lnTo>
                  <a:lnTo>
                    <a:pt x="32" y="230"/>
                  </a:lnTo>
                  <a:lnTo>
                    <a:pt x="38" y="230"/>
                  </a:lnTo>
                  <a:lnTo>
                    <a:pt x="44" y="230"/>
                  </a:lnTo>
                  <a:lnTo>
                    <a:pt x="49" y="230"/>
                  </a:lnTo>
                  <a:lnTo>
                    <a:pt x="54" y="232"/>
                  </a:lnTo>
                  <a:lnTo>
                    <a:pt x="58" y="232"/>
                  </a:lnTo>
                  <a:lnTo>
                    <a:pt x="62" y="233"/>
                  </a:lnTo>
                  <a:lnTo>
                    <a:pt x="74" y="237"/>
                  </a:lnTo>
                  <a:lnTo>
                    <a:pt x="91" y="244"/>
                  </a:lnTo>
                  <a:lnTo>
                    <a:pt x="113" y="253"/>
                  </a:lnTo>
                  <a:lnTo>
                    <a:pt x="136" y="262"/>
                  </a:lnTo>
                  <a:lnTo>
                    <a:pt x="160" y="270"/>
                  </a:lnTo>
                  <a:lnTo>
                    <a:pt x="184" y="276"/>
                  </a:lnTo>
                  <a:lnTo>
                    <a:pt x="204" y="280"/>
                  </a:lnTo>
                  <a:lnTo>
                    <a:pt x="220" y="279"/>
                  </a:lnTo>
                  <a:lnTo>
                    <a:pt x="237" y="275"/>
                  </a:lnTo>
                  <a:lnTo>
                    <a:pt x="251" y="269"/>
                  </a:lnTo>
                  <a:lnTo>
                    <a:pt x="263" y="262"/>
                  </a:lnTo>
                  <a:lnTo>
                    <a:pt x="273" y="255"/>
                  </a:lnTo>
                  <a:lnTo>
                    <a:pt x="282" y="247"/>
                  </a:lnTo>
                  <a:lnTo>
                    <a:pt x="292" y="237"/>
                  </a:lnTo>
                  <a:lnTo>
                    <a:pt x="302" y="226"/>
                  </a:lnTo>
                  <a:lnTo>
                    <a:pt x="313" y="213"/>
                  </a:lnTo>
                  <a:lnTo>
                    <a:pt x="313" y="335"/>
                  </a:lnTo>
                  <a:lnTo>
                    <a:pt x="670" y="336"/>
                  </a:lnTo>
                  <a:lnTo>
                    <a:pt x="670" y="298"/>
                  </a:lnTo>
                  <a:lnTo>
                    <a:pt x="671" y="298"/>
                  </a:lnTo>
                  <a:lnTo>
                    <a:pt x="674" y="296"/>
                  </a:lnTo>
                  <a:lnTo>
                    <a:pt x="678" y="293"/>
                  </a:lnTo>
                  <a:lnTo>
                    <a:pt x="684" y="289"/>
                  </a:lnTo>
                  <a:lnTo>
                    <a:pt x="693" y="285"/>
                  </a:lnTo>
                  <a:lnTo>
                    <a:pt x="703" y="278"/>
                  </a:lnTo>
                  <a:lnTo>
                    <a:pt x="716" y="267"/>
                  </a:lnTo>
                  <a:lnTo>
                    <a:pt x="726" y="259"/>
                  </a:lnTo>
                  <a:lnTo>
                    <a:pt x="735" y="249"/>
                  </a:lnTo>
                  <a:lnTo>
                    <a:pt x="743" y="236"/>
                  </a:lnTo>
                  <a:lnTo>
                    <a:pt x="749" y="223"/>
                  </a:lnTo>
                  <a:lnTo>
                    <a:pt x="753" y="209"/>
                  </a:lnTo>
                  <a:lnTo>
                    <a:pt x="756" y="194"/>
                  </a:lnTo>
                  <a:lnTo>
                    <a:pt x="756" y="178"/>
                  </a:lnTo>
                  <a:lnTo>
                    <a:pt x="753" y="164"/>
                  </a:lnTo>
                  <a:lnTo>
                    <a:pt x="752" y="160"/>
                  </a:lnTo>
                  <a:lnTo>
                    <a:pt x="748" y="147"/>
                  </a:lnTo>
                  <a:lnTo>
                    <a:pt x="740" y="130"/>
                  </a:lnTo>
                  <a:lnTo>
                    <a:pt x="729" y="107"/>
                  </a:lnTo>
                  <a:lnTo>
                    <a:pt x="713" y="81"/>
                  </a:lnTo>
                  <a:lnTo>
                    <a:pt x="693" y="55"/>
                  </a:lnTo>
                  <a:lnTo>
                    <a:pt x="668" y="31"/>
                  </a:lnTo>
                  <a:lnTo>
                    <a:pt x="638" y="9"/>
                  </a:lnTo>
                  <a:lnTo>
                    <a:pt x="631" y="6"/>
                  </a:lnTo>
                  <a:lnTo>
                    <a:pt x="621" y="5"/>
                  </a:lnTo>
                  <a:lnTo>
                    <a:pt x="611" y="3"/>
                  </a:lnTo>
                  <a:lnTo>
                    <a:pt x="599" y="3"/>
                  </a:lnTo>
                  <a:lnTo>
                    <a:pt x="589" y="3"/>
                  </a:lnTo>
                  <a:lnTo>
                    <a:pt x="580" y="2"/>
                  </a:lnTo>
                  <a:lnTo>
                    <a:pt x="573" y="2"/>
                  </a:lnTo>
                  <a:lnTo>
                    <a:pt x="569" y="2"/>
                  </a:lnTo>
                  <a:lnTo>
                    <a:pt x="458" y="1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45" name="Freeform 59"/>
            <p:cNvSpPr>
              <a:spLocks/>
            </p:cNvSpPr>
            <p:nvPr/>
          </p:nvSpPr>
          <p:spPr bwMode="auto">
            <a:xfrm>
              <a:off x="1412" y="1481"/>
              <a:ext cx="641" cy="316"/>
            </a:xfrm>
            <a:custGeom>
              <a:avLst/>
              <a:gdLst>
                <a:gd name="T0" fmla="*/ 526 w 642"/>
                <a:gd name="T1" fmla="*/ 0 h 316"/>
                <a:gd name="T2" fmla="*/ 545 w 642"/>
                <a:gd name="T3" fmla="*/ 6 h 316"/>
                <a:gd name="T4" fmla="*/ 561 w 642"/>
                <a:gd name="T5" fmla="*/ 16 h 316"/>
                <a:gd name="T6" fmla="*/ 575 w 642"/>
                <a:gd name="T7" fmla="*/ 29 h 316"/>
                <a:gd name="T8" fmla="*/ 590 w 642"/>
                <a:gd name="T9" fmla="*/ 43 h 316"/>
                <a:gd name="T10" fmla="*/ 604 w 642"/>
                <a:gd name="T11" fmla="*/ 63 h 316"/>
                <a:gd name="T12" fmla="*/ 622 w 642"/>
                <a:gd name="T13" fmla="*/ 93 h 316"/>
                <a:gd name="T14" fmla="*/ 636 w 642"/>
                <a:gd name="T15" fmla="*/ 121 h 316"/>
                <a:gd name="T16" fmla="*/ 642 w 642"/>
                <a:gd name="T17" fmla="*/ 132 h 316"/>
                <a:gd name="T18" fmla="*/ 567 w 642"/>
                <a:gd name="T19" fmla="*/ 154 h 316"/>
                <a:gd name="T20" fmla="*/ 549 w 642"/>
                <a:gd name="T21" fmla="*/ 116 h 316"/>
                <a:gd name="T22" fmla="*/ 544 w 642"/>
                <a:gd name="T23" fmla="*/ 316 h 316"/>
                <a:gd name="T24" fmla="*/ 245 w 642"/>
                <a:gd name="T25" fmla="*/ 109 h 316"/>
                <a:gd name="T26" fmla="*/ 236 w 642"/>
                <a:gd name="T27" fmla="*/ 123 h 316"/>
                <a:gd name="T28" fmla="*/ 216 w 642"/>
                <a:gd name="T29" fmla="*/ 155 h 316"/>
                <a:gd name="T30" fmla="*/ 195 w 642"/>
                <a:gd name="T31" fmla="*/ 188 h 316"/>
                <a:gd name="T32" fmla="*/ 186 w 642"/>
                <a:gd name="T33" fmla="*/ 202 h 316"/>
                <a:gd name="T34" fmla="*/ 177 w 642"/>
                <a:gd name="T35" fmla="*/ 212 h 316"/>
                <a:gd name="T36" fmla="*/ 161 w 642"/>
                <a:gd name="T37" fmla="*/ 224 h 316"/>
                <a:gd name="T38" fmla="*/ 138 w 642"/>
                <a:gd name="T39" fmla="*/ 233 h 316"/>
                <a:gd name="T40" fmla="*/ 111 w 642"/>
                <a:gd name="T41" fmla="*/ 234 h 316"/>
                <a:gd name="T42" fmla="*/ 81 w 642"/>
                <a:gd name="T43" fmla="*/ 227 h 316"/>
                <a:gd name="T44" fmla="*/ 45 w 642"/>
                <a:gd name="T45" fmla="*/ 217 h 316"/>
                <a:gd name="T46" fmla="*/ 13 w 642"/>
                <a:gd name="T47" fmla="*/ 205 h 316"/>
                <a:gd name="T48" fmla="*/ 0 w 642"/>
                <a:gd name="T49" fmla="*/ 200 h 316"/>
                <a:gd name="T50" fmla="*/ 23 w 642"/>
                <a:gd name="T51" fmla="*/ 154 h 316"/>
                <a:gd name="T52" fmla="*/ 58 w 642"/>
                <a:gd name="T53" fmla="*/ 161 h 316"/>
                <a:gd name="T54" fmla="*/ 91 w 642"/>
                <a:gd name="T55" fmla="*/ 166 h 316"/>
                <a:gd name="T56" fmla="*/ 117 w 642"/>
                <a:gd name="T57" fmla="*/ 166 h 316"/>
                <a:gd name="T58" fmla="*/ 127 w 642"/>
                <a:gd name="T59" fmla="*/ 158 h 316"/>
                <a:gd name="T60" fmla="*/ 141 w 642"/>
                <a:gd name="T61" fmla="*/ 129 h 316"/>
                <a:gd name="T62" fmla="*/ 163 w 642"/>
                <a:gd name="T63" fmla="*/ 89 h 316"/>
                <a:gd name="T64" fmla="*/ 187 w 642"/>
                <a:gd name="T65" fmla="*/ 50 h 316"/>
                <a:gd name="T66" fmla="*/ 203 w 642"/>
                <a:gd name="T67" fmla="*/ 32 h 316"/>
                <a:gd name="T68" fmla="*/ 216 w 642"/>
                <a:gd name="T69" fmla="*/ 21 h 316"/>
                <a:gd name="T70" fmla="*/ 232 w 642"/>
                <a:gd name="T71" fmla="*/ 11 h 316"/>
                <a:gd name="T72" fmla="*/ 249 w 642"/>
                <a:gd name="T73" fmla="*/ 3 h 316"/>
                <a:gd name="T74" fmla="*/ 290 w 642"/>
                <a:gd name="T75" fmla="*/ 1 h 316"/>
                <a:gd name="T76" fmla="*/ 490 w 642"/>
                <a:gd name="T77" fmla="*/ 0 h 31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642" h="316">
                  <a:moveTo>
                    <a:pt x="490" y="0"/>
                  </a:moveTo>
                  <a:lnTo>
                    <a:pt x="526" y="0"/>
                  </a:lnTo>
                  <a:lnTo>
                    <a:pt x="537" y="3"/>
                  </a:lnTo>
                  <a:lnTo>
                    <a:pt x="545" y="6"/>
                  </a:lnTo>
                  <a:lnTo>
                    <a:pt x="554" y="11"/>
                  </a:lnTo>
                  <a:lnTo>
                    <a:pt x="561" y="16"/>
                  </a:lnTo>
                  <a:lnTo>
                    <a:pt x="568" y="21"/>
                  </a:lnTo>
                  <a:lnTo>
                    <a:pt x="575" y="29"/>
                  </a:lnTo>
                  <a:lnTo>
                    <a:pt x="583" y="36"/>
                  </a:lnTo>
                  <a:lnTo>
                    <a:pt x="590" y="43"/>
                  </a:lnTo>
                  <a:lnTo>
                    <a:pt x="596" y="52"/>
                  </a:lnTo>
                  <a:lnTo>
                    <a:pt x="604" y="63"/>
                  </a:lnTo>
                  <a:lnTo>
                    <a:pt x="613" y="77"/>
                  </a:lnTo>
                  <a:lnTo>
                    <a:pt x="622" y="93"/>
                  </a:lnTo>
                  <a:lnTo>
                    <a:pt x="629" y="108"/>
                  </a:lnTo>
                  <a:lnTo>
                    <a:pt x="636" y="121"/>
                  </a:lnTo>
                  <a:lnTo>
                    <a:pt x="640" y="129"/>
                  </a:lnTo>
                  <a:lnTo>
                    <a:pt x="642" y="132"/>
                  </a:lnTo>
                  <a:lnTo>
                    <a:pt x="570" y="162"/>
                  </a:lnTo>
                  <a:lnTo>
                    <a:pt x="567" y="154"/>
                  </a:lnTo>
                  <a:lnTo>
                    <a:pt x="558" y="135"/>
                  </a:lnTo>
                  <a:lnTo>
                    <a:pt x="549" y="116"/>
                  </a:lnTo>
                  <a:lnTo>
                    <a:pt x="544" y="108"/>
                  </a:lnTo>
                  <a:lnTo>
                    <a:pt x="544" y="316"/>
                  </a:lnTo>
                  <a:lnTo>
                    <a:pt x="245" y="306"/>
                  </a:lnTo>
                  <a:lnTo>
                    <a:pt x="245" y="109"/>
                  </a:lnTo>
                  <a:lnTo>
                    <a:pt x="242" y="113"/>
                  </a:lnTo>
                  <a:lnTo>
                    <a:pt x="236" y="123"/>
                  </a:lnTo>
                  <a:lnTo>
                    <a:pt x="226" y="139"/>
                  </a:lnTo>
                  <a:lnTo>
                    <a:pt x="216" y="155"/>
                  </a:lnTo>
                  <a:lnTo>
                    <a:pt x="205" y="172"/>
                  </a:lnTo>
                  <a:lnTo>
                    <a:pt x="195" y="188"/>
                  </a:lnTo>
                  <a:lnTo>
                    <a:pt x="189" y="198"/>
                  </a:lnTo>
                  <a:lnTo>
                    <a:pt x="186" y="202"/>
                  </a:lnTo>
                  <a:lnTo>
                    <a:pt x="182" y="207"/>
                  </a:lnTo>
                  <a:lnTo>
                    <a:pt x="177" y="212"/>
                  </a:lnTo>
                  <a:lnTo>
                    <a:pt x="170" y="218"/>
                  </a:lnTo>
                  <a:lnTo>
                    <a:pt x="161" y="224"/>
                  </a:lnTo>
                  <a:lnTo>
                    <a:pt x="150" y="228"/>
                  </a:lnTo>
                  <a:lnTo>
                    <a:pt x="138" y="233"/>
                  </a:lnTo>
                  <a:lnTo>
                    <a:pt x="125" y="234"/>
                  </a:lnTo>
                  <a:lnTo>
                    <a:pt x="111" y="234"/>
                  </a:lnTo>
                  <a:lnTo>
                    <a:pt x="98" y="231"/>
                  </a:lnTo>
                  <a:lnTo>
                    <a:pt x="81" y="227"/>
                  </a:lnTo>
                  <a:lnTo>
                    <a:pt x="62" y="222"/>
                  </a:lnTo>
                  <a:lnTo>
                    <a:pt x="45" y="217"/>
                  </a:lnTo>
                  <a:lnTo>
                    <a:pt x="27" y="211"/>
                  </a:lnTo>
                  <a:lnTo>
                    <a:pt x="13" y="205"/>
                  </a:lnTo>
                  <a:lnTo>
                    <a:pt x="3" y="201"/>
                  </a:lnTo>
                  <a:lnTo>
                    <a:pt x="0" y="200"/>
                  </a:lnTo>
                  <a:lnTo>
                    <a:pt x="10" y="151"/>
                  </a:lnTo>
                  <a:lnTo>
                    <a:pt x="23" y="154"/>
                  </a:lnTo>
                  <a:lnTo>
                    <a:pt x="40" y="158"/>
                  </a:lnTo>
                  <a:lnTo>
                    <a:pt x="58" y="161"/>
                  </a:lnTo>
                  <a:lnTo>
                    <a:pt x="75" y="164"/>
                  </a:lnTo>
                  <a:lnTo>
                    <a:pt x="91" y="166"/>
                  </a:lnTo>
                  <a:lnTo>
                    <a:pt x="105" y="166"/>
                  </a:lnTo>
                  <a:lnTo>
                    <a:pt x="117" y="166"/>
                  </a:lnTo>
                  <a:lnTo>
                    <a:pt x="122" y="164"/>
                  </a:lnTo>
                  <a:lnTo>
                    <a:pt x="127" y="158"/>
                  </a:lnTo>
                  <a:lnTo>
                    <a:pt x="133" y="145"/>
                  </a:lnTo>
                  <a:lnTo>
                    <a:pt x="141" y="129"/>
                  </a:lnTo>
                  <a:lnTo>
                    <a:pt x="151" y="109"/>
                  </a:lnTo>
                  <a:lnTo>
                    <a:pt x="163" y="89"/>
                  </a:lnTo>
                  <a:lnTo>
                    <a:pt x="174" y="69"/>
                  </a:lnTo>
                  <a:lnTo>
                    <a:pt x="187" y="50"/>
                  </a:lnTo>
                  <a:lnTo>
                    <a:pt x="199" y="36"/>
                  </a:lnTo>
                  <a:lnTo>
                    <a:pt x="203" y="32"/>
                  </a:lnTo>
                  <a:lnTo>
                    <a:pt x="209" y="27"/>
                  </a:lnTo>
                  <a:lnTo>
                    <a:pt x="216" y="21"/>
                  </a:lnTo>
                  <a:lnTo>
                    <a:pt x="223" y="16"/>
                  </a:lnTo>
                  <a:lnTo>
                    <a:pt x="232" y="11"/>
                  </a:lnTo>
                  <a:lnTo>
                    <a:pt x="241" y="7"/>
                  </a:lnTo>
                  <a:lnTo>
                    <a:pt x="249" y="3"/>
                  </a:lnTo>
                  <a:lnTo>
                    <a:pt x="257" y="1"/>
                  </a:lnTo>
                  <a:lnTo>
                    <a:pt x="290" y="1"/>
                  </a:lnTo>
                  <a:lnTo>
                    <a:pt x="368" y="122"/>
                  </a:lnTo>
                  <a:lnTo>
                    <a:pt x="490" y="0"/>
                  </a:lnTo>
                  <a:close/>
                </a:path>
              </a:pathLst>
            </a:custGeom>
            <a:solidFill>
              <a:srgbClr val="FF44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46" name="Freeform 60"/>
            <p:cNvSpPr>
              <a:spLocks/>
            </p:cNvSpPr>
            <p:nvPr/>
          </p:nvSpPr>
          <p:spPr bwMode="auto">
            <a:xfrm>
              <a:off x="1340" y="1581"/>
              <a:ext cx="56" cy="97"/>
            </a:xfrm>
            <a:custGeom>
              <a:avLst/>
              <a:gdLst>
                <a:gd name="T0" fmla="*/ 56 w 56"/>
                <a:gd name="T1" fmla="*/ 50 h 97"/>
                <a:gd name="T2" fmla="*/ 52 w 56"/>
                <a:gd name="T3" fmla="*/ 50 h 97"/>
                <a:gd name="T4" fmla="*/ 49 w 56"/>
                <a:gd name="T5" fmla="*/ 48 h 97"/>
                <a:gd name="T6" fmla="*/ 45 w 56"/>
                <a:gd name="T7" fmla="*/ 48 h 97"/>
                <a:gd name="T8" fmla="*/ 41 w 56"/>
                <a:gd name="T9" fmla="*/ 47 h 97"/>
                <a:gd name="T10" fmla="*/ 30 w 56"/>
                <a:gd name="T11" fmla="*/ 31 h 97"/>
                <a:gd name="T12" fmla="*/ 19 w 56"/>
                <a:gd name="T13" fmla="*/ 14 h 97"/>
                <a:gd name="T14" fmla="*/ 9 w 56"/>
                <a:gd name="T15" fmla="*/ 2 h 97"/>
                <a:gd name="T16" fmla="*/ 3 w 56"/>
                <a:gd name="T17" fmla="*/ 0 h 97"/>
                <a:gd name="T18" fmla="*/ 0 w 56"/>
                <a:gd name="T19" fmla="*/ 10 h 97"/>
                <a:gd name="T20" fmla="*/ 5 w 56"/>
                <a:gd name="T21" fmla="*/ 25 h 97"/>
                <a:gd name="T22" fmla="*/ 12 w 56"/>
                <a:gd name="T23" fmla="*/ 40 h 97"/>
                <a:gd name="T24" fmla="*/ 15 w 56"/>
                <a:gd name="T25" fmla="*/ 46 h 97"/>
                <a:gd name="T26" fmla="*/ 23 w 56"/>
                <a:gd name="T27" fmla="*/ 91 h 97"/>
                <a:gd name="T28" fmla="*/ 30 w 56"/>
                <a:gd name="T29" fmla="*/ 93 h 97"/>
                <a:gd name="T30" fmla="*/ 38 w 56"/>
                <a:gd name="T31" fmla="*/ 94 h 97"/>
                <a:gd name="T32" fmla="*/ 43 w 56"/>
                <a:gd name="T33" fmla="*/ 96 h 97"/>
                <a:gd name="T34" fmla="*/ 48 w 56"/>
                <a:gd name="T35" fmla="*/ 97 h 97"/>
                <a:gd name="T36" fmla="*/ 56 w 56"/>
                <a:gd name="T37" fmla="*/ 50 h 9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6" h="97">
                  <a:moveTo>
                    <a:pt x="56" y="50"/>
                  </a:moveTo>
                  <a:lnTo>
                    <a:pt x="52" y="50"/>
                  </a:lnTo>
                  <a:lnTo>
                    <a:pt x="49" y="48"/>
                  </a:lnTo>
                  <a:lnTo>
                    <a:pt x="45" y="48"/>
                  </a:lnTo>
                  <a:lnTo>
                    <a:pt x="41" y="47"/>
                  </a:lnTo>
                  <a:lnTo>
                    <a:pt x="30" y="31"/>
                  </a:lnTo>
                  <a:lnTo>
                    <a:pt x="19" y="14"/>
                  </a:lnTo>
                  <a:lnTo>
                    <a:pt x="9" y="2"/>
                  </a:lnTo>
                  <a:lnTo>
                    <a:pt x="3" y="0"/>
                  </a:lnTo>
                  <a:lnTo>
                    <a:pt x="0" y="10"/>
                  </a:lnTo>
                  <a:lnTo>
                    <a:pt x="5" y="25"/>
                  </a:lnTo>
                  <a:lnTo>
                    <a:pt x="12" y="40"/>
                  </a:lnTo>
                  <a:lnTo>
                    <a:pt x="15" y="46"/>
                  </a:lnTo>
                  <a:lnTo>
                    <a:pt x="23" y="91"/>
                  </a:lnTo>
                  <a:lnTo>
                    <a:pt x="30" y="93"/>
                  </a:lnTo>
                  <a:lnTo>
                    <a:pt x="38" y="94"/>
                  </a:lnTo>
                  <a:lnTo>
                    <a:pt x="43" y="96"/>
                  </a:lnTo>
                  <a:lnTo>
                    <a:pt x="48" y="97"/>
                  </a:lnTo>
                  <a:lnTo>
                    <a:pt x="56" y="50"/>
                  </a:lnTo>
                  <a:close/>
                </a:path>
              </a:pathLst>
            </a:custGeom>
            <a:solidFill>
              <a:srgbClr val="AFAA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47" name="Freeform 61"/>
            <p:cNvSpPr>
              <a:spLocks/>
            </p:cNvSpPr>
            <p:nvPr/>
          </p:nvSpPr>
          <p:spPr bwMode="auto">
            <a:xfrm>
              <a:off x="1721" y="1658"/>
              <a:ext cx="318" cy="137"/>
            </a:xfrm>
            <a:custGeom>
              <a:avLst/>
              <a:gdLst>
                <a:gd name="T0" fmla="*/ 261 w 319"/>
                <a:gd name="T1" fmla="*/ 0 h 136"/>
                <a:gd name="T2" fmla="*/ 257 w 319"/>
                <a:gd name="T3" fmla="*/ 5 h 136"/>
                <a:gd name="T4" fmla="*/ 250 w 319"/>
                <a:gd name="T5" fmla="*/ 12 h 136"/>
                <a:gd name="T6" fmla="*/ 241 w 319"/>
                <a:gd name="T7" fmla="*/ 21 h 136"/>
                <a:gd name="T8" fmla="*/ 229 w 319"/>
                <a:gd name="T9" fmla="*/ 30 h 136"/>
                <a:gd name="T10" fmla="*/ 219 w 319"/>
                <a:gd name="T11" fmla="*/ 35 h 136"/>
                <a:gd name="T12" fmla="*/ 206 w 319"/>
                <a:gd name="T13" fmla="*/ 40 h 136"/>
                <a:gd name="T14" fmla="*/ 192 w 319"/>
                <a:gd name="T15" fmla="*/ 45 h 136"/>
                <a:gd name="T16" fmla="*/ 175 w 319"/>
                <a:gd name="T17" fmla="*/ 50 h 136"/>
                <a:gd name="T18" fmla="*/ 159 w 319"/>
                <a:gd name="T19" fmla="*/ 54 h 136"/>
                <a:gd name="T20" fmla="*/ 141 w 319"/>
                <a:gd name="T21" fmla="*/ 57 h 136"/>
                <a:gd name="T22" fmla="*/ 126 w 319"/>
                <a:gd name="T23" fmla="*/ 60 h 136"/>
                <a:gd name="T24" fmla="*/ 111 w 319"/>
                <a:gd name="T25" fmla="*/ 60 h 136"/>
                <a:gd name="T26" fmla="*/ 104 w 319"/>
                <a:gd name="T27" fmla="*/ 48 h 136"/>
                <a:gd name="T28" fmla="*/ 98 w 319"/>
                <a:gd name="T29" fmla="*/ 38 h 136"/>
                <a:gd name="T30" fmla="*/ 91 w 319"/>
                <a:gd name="T31" fmla="*/ 30 h 136"/>
                <a:gd name="T32" fmla="*/ 85 w 319"/>
                <a:gd name="T33" fmla="*/ 23 h 136"/>
                <a:gd name="T34" fmla="*/ 78 w 319"/>
                <a:gd name="T35" fmla="*/ 17 h 136"/>
                <a:gd name="T36" fmla="*/ 71 w 319"/>
                <a:gd name="T37" fmla="*/ 12 h 136"/>
                <a:gd name="T38" fmla="*/ 62 w 319"/>
                <a:gd name="T39" fmla="*/ 11 h 136"/>
                <a:gd name="T40" fmla="*/ 55 w 319"/>
                <a:gd name="T41" fmla="*/ 12 h 136"/>
                <a:gd name="T42" fmla="*/ 51 w 319"/>
                <a:gd name="T43" fmla="*/ 21 h 136"/>
                <a:gd name="T44" fmla="*/ 49 w 319"/>
                <a:gd name="T45" fmla="*/ 35 h 136"/>
                <a:gd name="T46" fmla="*/ 51 w 319"/>
                <a:gd name="T47" fmla="*/ 50 h 136"/>
                <a:gd name="T48" fmla="*/ 52 w 319"/>
                <a:gd name="T49" fmla="*/ 57 h 136"/>
                <a:gd name="T50" fmla="*/ 0 w 319"/>
                <a:gd name="T51" fmla="*/ 57 h 136"/>
                <a:gd name="T52" fmla="*/ 13 w 319"/>
                <a:gd name="T53" fmla="*/ 135 h 136"/>
                <a:gd name="T54" fmla="*/ 26 w 319"/>
                <a:gd name="T55" fmla="*/ 136 h 136"/>
                <a:gd name="T56" fmla="*/ 40 w 319"/>
                <a:gd name="T57" fmla="*/ 136 h 136"/>
                <a:gd name="T58" fmla="*/ 55 w 319"/>
                <a:gd name="T59" fmla="*/ 135 h 136"/>
                <a:gd name="T60" fmla="*/ 69 w 319"/>
                <a:gd name="T61" fmla="*/ 135 h 136"/>
                <a:gd name="T62" fmla="*/ 82 w 319"/>
                <a:gd name="T63" fmla="*/ 133 h 136"/>
                <a:gd name="T64" fmla="*/ 95 w 319"/>
                <a:gd name="T65" fmla="*/ 132 h 136"/>
                <a:gd name="T66" fmla="*/ 105 w 319"/>
                <a:gd name="T67" fmla="*/ 129 h 136"/>
                <a:gd name="T68" fmla="*/ 113 w 319"/>
                <a:gd name="T69" fmla="*/ 127 h 136"/>
                <a:gd name="T70" fmla="*/ 118 w 319"/>
                <a:gd name="T71" fmla="*/ 126 h 136"/>
                <a:gd name="T72" fmla="*/ 124 w 319"/>
                <a:gd name="T73" fmla="*/ 124 h 136"/>
                <a:gd name="T74" fmla="*/ 130 w 319"/>
                <a:gd name="T75" fmla="*/ 123 h 136"/>
                <a:gd name="T76" fmla="*/ 134 w 319"/>
                <a:gd name="T77" fmla="*/ 123 h 136"/>
                <a:gd name="T78" fmla="*/ 140 w 319"/>
                <a:gd name="T79" fmla="*/ 123 h 136"/>
                <a:gd name="T80" fmla="*/ 146 w 319"/>
                <a:gd name="T81" fmla="*/ 122 h 136"/>
                <a:gd name="T82" fmla="*/ 150 w 319"/>
                <a:gd name="T83" fmla="*/ 122 h 136"/>
                <a:gd name="T84" fmla="*/ 156 w 319"/>
                <a:gd name="T85" fmla="*/ 120 h 136"/>
                <a:gd name="T86" fmla="*/ 183 w 319"/>
                <a:gd name="T87" fmla="*/ 117 h 136"/>
                <a:gd name="T88" fmla="*/ 209 w 319"/>
                <a:gd name="T89" fmla="*/ 113 h 136"/>
                <a:gd name="T90" fmla="*/ 234 w 319"/>
                <a:gd name="T91" fmla="*/ 107 h 136"/>
                <a:gd name="T92" fmla="*/ 255 w 319"/>
                <a:gd name="T93" fmla="*/ 101 h 136"/>
                <a:gd name="T94" fmla="*/ 274 w 319"/>
                <a:gd name="T95" fmla="*/ 96 h 136"/>
                <a:gd name="T96" fmla="*/ 291 w 319"/>
                <a:gd name="T97" fmla="*/ 87 h 136"/>
                <a:gd name="T98" fmla="*/ 306 w 319"/>
                <a:gd name="T99" fmla="*/ 79 h 136"/>
                <a:gd name="T100" fmla="*/ 319 w 319"/>
                <a:gd name="T101" fmla="*/ 68 h 136"/>
                <a:gd name="T102" fmla="*/ 261 w 319"/>
                <a:gd name="T103" fmla="*/ 0 h 1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319" h="136">
                  <a:moveTo>
                    <a:pt x="261" y="0"/>
                  </a:moveTo>
                  <a:lnTo>
                    <a:pt x="257" y="5"/>
                  </a:lnTo>
                  <a:lnTo>
                    <a:pt x="250" y="12"/>
                  </a:lnTo>
                  <a:lnTo>
                    <a:pt x="241" y="21"/>
                  </a:lnTo>
                  <a:lnTo>
                    <a:pt x="229" y="30"/>
                  </a:lnTo>
                  <a:lnTo>
                    <a:pt x="219" y="35"/>
                  </a:lnTo>
                  <a:lnTo>
                    <a:pt x="206" y="40"/>
                  </a:lnTo>
                  <a:lnTo>
                    <a:pt x="192" y="45"/>
                  </a:lnTo>
                  <a:lnTo>
                    <a:pt x="175" y="50"/>
                  </a:lnTo>
                  <a:lnTo>
                    <a:pt x="159" y="54"/>
                  </a:lnTo>
                  <a:lnTo>
                    <a:pt x="141" y="57"/>
                  </a:lnTo>
                  <a:lnTo>
                    <a:pt x="126" y="60"/>
                  </a:lnTo>
                  <a:lnTo>
                    <a:pt x="111" y="60"/>
                  </a:lnTo>
                  <a:lnTo>
                    <a:pt x="104" y="48"/>
                  </a:lnTo>
                  <a:lnTo>
                    <a:pt x="98" y="38"/>
                  </a:lnTo>
                  <a:lnTo>
                    <a:pt x="91" y="30"/>
                  </a:lnTo>
                  <a:lnTo>
                    <a:pt x="85" y="23"/>
                  </a:lnTo>
                  <a:lnTo>
                    <a:pt x="78" y="17"/>
                  </a:lnTo>
                  <a:lnTo>
                    <a:pt x="71" y="12"/>
                  </a:lnTo>
                  <a:lnTo>
                    <a:pt x="62" y="11"/>
                  </a:lnTo>
                  <a:lnTo>
                    <a:pt x="55" y="12"/>
                  </a:lnTo>
                  <a:lnTo>
                    <a:pt x="51" y="21"/>
                  </a:lnTo>
                  <a:lnTo>
                    <a:pt x="49" y="35"/>
                  </a:lnTo>
                  <a:lnTo>
                    <a:pt x="51" y="50"/>
                  </a:lnTo>
                  <a:lnTo>
                    <a:pt x="52" y="57"/>
                  </a:lnTo>
                  <a:lnTo>
                    <a:pt x="0" y="57"/>
                  </a:lnTo>
                  <a:lnTo>
                    <a:pt x="13" y="135"/>
                  </a:lnTo>
                  <a:lnTo>
                    <a:pt x="26" y="136"/>
                  </a:lnTo>
                  <a:lnTo>
                    <a:pt x="40" y="136"/>
                  </a:lnTo>
                  <a:lnTo>
                    <a:pt x="55" y="135"/>
                  </a:lnTo>
                  <a:lnTo>
                    <a:pt x="69" y="135"/>
                  </a:lnTo>
                  <a:lnTo>
                    <a:pt x="82" y="133"/>
                  </a:lnTo>
                  <a:lnTo>
                    <a:pt x="95" y="132"/>
                  </a:lnTo>
                  <a:lnTo>
                    <a:pt x="105" y="129"/>
                  </a:lnTo>
                  <a:lnTo>
                    <a:pt x="113" y="127"/>
                  </a:lnTo>
                  <a:lnTo>
                    <a:pt x="118" y="126"/>
                  </a:lnTo>
                  <a:lnTo>
                    <a:pt x="124" y="124"/>
                  </a:lnTo>
                  <a:lnTo>
                    <a:pt x="130" y="123"/>
                  </a:lnTo>
                  <a:lnTo>
                    <a:pt x="134" y="123"/>
                  </a:lnTo>
                  <a:lnTo>
                    <a:pt x="140" y="123"/>
                  </a:lnTo>
                  <a:lnTo>
                    <a:pt x="146" y="122"/>
                  </a:lnTo>
                  <a:lnTo>
                    <a:pt x="150" y="122"/>
                  </a:lnTo>
                  <a:lnTo>
                    <a:pt x="156" y="120"/>
                  </a:lnTo>
                  <a:lnTo>
                    <a:pt x="183" y="117"/>
                  </a:lnTo>
                  <a:lnTo>
                    <a:pt x="209" y="113"/>
                  </a:lnTo>
                  <a:lnTo>
                    <a:pt x="234" y="107"/>
                  </a:lnTo>
                  <a:lnTo>
                    <a:pt x="255" y="101"/>
                  </a:lnTo>
                  <a:lnTo>
                    <a:pt x="274" y="96"/>
                  </a:lnTo>
                  <a:lnTo>
                    <a:pt x="291" y="87"/>
                  </a:lnTo>
                  <a:lnTo>
                    <a:pt x="306" y="79"/>
                  </a:lnTo>
                  <a:lnTo>
                    <a:pt x="319" y="68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48" name="Freeform 62"/>
            <p:cNvSpPr>
              <a:spLocks/>
            </p:cNvSpPr>
            <p:nvPr/>
          </p:nvSpPr>
          <p:spPr bwMode="auto">
            <a:xfrm>
              <a:off x="1860" y="1614"/>
              <a:ext cx="201" cy="145"/>
            </a:xfrm>
            <a:custGeom>
              <a:avLst/>
              <a:gdLst>
                <a:gd name="T0" fmla="*/ 4 w 199"/>
                <a:gd name="T1" fmla="*/ 146 h 146"/>
                <a:gd name="T2" fmla="*/ 13 w 199"/>
                <a:gd name="T3" fmla="*/ 145 h 146"/>
                <a:gd name="T4" fmla="*/ 24 w 199"/>
                <a:gd name="T5" fmla="*/ 144 h 146"/>
                <a:gd name="T6" fmla="*/ 37 w 199"/>
                <a:gd name="T7" fmla="*/ 142 h 146"/>
                <a:gd name="T8" fmla="*/ 50 w 199"/>
                <a:gd name="T9" fmla="*/ 139 h 146"/>
                <a:gd name="T10" fmla="*/ 63 w 199"/>
                <a:gd name="T11" fmla="*/ 136 h 146"/>
                <a:gd name="T12" fmla="*/ 78 w 199"/>
                <a:gd name="T13" fmla="*/ 135 h 146"/>
                <a:gd name="T14" fmla="*/ 91 w 199"/>
                <a:gd name="T15" fmla="*/ 132 h 146"/>
                <a:gd name="T16" fmla="*/ 104 w 199"/>
                <a:gd name="T17" fmla="*/ 129 h 146"/>
                <a:gd name="T18" fmla="*/ 117 w 199"/>
                <a:gd name="T19" fmla="*/ 126 h 146"/>
                <a:gd name="T20" fmla="*/ 127 w 199"/>
                <a:gd name="T21" fmla="*/ 124 h 146"/>
                <a:gd name="T22" fmla="*/ 134 w 199"/>
                <a:gd name="T23" fmla="*/ 119 h 146"/>
                <a:gd name="T24" fmla="*/ 141 w 199"/>
                <a:gd name="T25" fmla="*/ 116 h 146"/>
                <a:gd name="T26" fmla="*/ 147 w 199"/>
                <a:gd name="T27" fmla="*/ 112 h 146"/>
                <a:gd name="T28" fmla="*/ 153 w 199"/>
                <a:gd name="T29" fmla="*/ 108 h 146"/>
                <a:gd name="T30" fmla="*/ 160 w 199"/>
                <a:gd name="T31" fmla="*/ 103 h 146"/>
                <a:gd name="T32" fmla="*/ 167 w 199"/>
                <a:gd name="T33" fmla="*/ 98 h 146"/>
                <a:gd name="T34" fmla="*/ 176 w 199"/>
                <a:gd name="T35" fmla="*/ 90 h 146"/>
                <a:gd name="T36" fmla="*/ 183 w 199"/>
                <a:gd name="T37" fmla="*/ 80 h 146"/>
                <a:gd name="T38" fmla="*/ 190 w 199"/>
                <a:gd name="T39" fmla="*/ 69 h 146"/>
                <a:gd name="T40" fmla="*/ 195 w 199"/>
                <a:gd name="T41" fmla="*/ 56 h 146"/>
                <a:gd name="T42" fmla="*/ 199 w 199"/>
                <a:gd name="T43" fmla="*/ 42 h 146"/>
                <a:gd name="T44" fmla="*/ 199 w 199"/>
                <a:gd name="T45" fmla="*/ 27 h 146"/>
                <a:gd name="T46" fmla="*/ 198 w 199"/>
                <a:gd name="T47" fmla="*/ 13 h 146"/>
                <a:gd name="T48" fmla="*/ 192 w 199"/>
                <a:gd name="T49" fmla="*/ 0 h 146"/>
                <a:gd name="T50" fmla="*/ 120 w 199"/>
                <a:gd name="T51" fmla="*/ 30 h 146"/>
                <a:gd name="T52" fmla="*/ 128 w 199"/>
                <a:gd name="T53" fmla="*/ 43 h 146"/>
                <a:gd name="T54" fmla="*/ 127 w 199"/>
                <a:gd name="T55" fmla="*/ 57 h 146"/>
                <a:gd name="T56" fmla="*/ 121 w 199"/>
                <a:gd name="T57" fmla="*/ 69 h 146"/>
                <a:gd name="T58" fmla="*/ 115 w 199"/>
                <a:gd name="T59" fmla="*/ 75 h 146"/>
                <a:gd name="T60" fmla="*/ 98 w 199"/>
                <a:gd name="T61" fmla="*/ 85 h 146"/>
                <a:gd name="T62" fmla="*/ 81 w 199"/>
                <a:gd name="T63" fmla="*/ 93 h 146"/>
                <a:gd name="T64" fmla="*/ 63 w 199"/>
                <a:gd name="T65" fmla="*/ 99 h 146"/>
                <a:gd name="T66" fmla="*/ 48 w 199"/>
                <a:gd name="T67" fmla="*/ 105 h 146"/>
                <a:gd name="T68" fmla="*/ 33 w 199"/>
                <a:gd name="T69" fmla="*/ 109 h 146"/>
                <a:gd name="T70" fmla="*/ 19 w 199"/>
                <a:gd name="T71" fmla="*/ 112 h 146"/>
                <a:gd name="T72" fmla="*/ 9 w 199"/>
                <a:gd name="T73" fmla="*/ 115 h 146"/>
                <a:gd name="T74" fmla="*/ 0 w 199"/>
                <a:gd name="T75" fmla="*/ 116 h 146"/>
                <a:gd name="T76" fmla="*/ 4 w 199"/>
                <a:gd name="T77" fmla="*/ 146 h 14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99" h="146">
                  <a:moveTo>
                    <a:pt x="4" y="146"/>
                  </a:moveTo>
                  <a:lnTo>
                    <a:pt x="13" y="145"/>
                  </a:lnTo>
                  <a:lnTo>
                    <a:pt x="24" y="144"/>
                  </a:lnTo>
                  <a:lnTo>
                    <a:pt x="37" y="142"/>
                  </a:lnTo>
                  <a:lnTo>
                    <a:pt x="50" y="139"/>
                  </a:lnTo>
                  <a:lnTo>
                    <a:pt x="63" y="136"/>
                  </a:lnTo>
                  <a:lnTo>
                    <a:pt x="78" y="135"/>
                  </a:lnTo>
                  <a:lnTo>
                    <a:pt x="91" y="132"/>
                  </a:lnTo>
                  <a:lnTo>
                    <a:pt x="104" y="129"/>
                  </a:lnTo>
                  <a:lnTo>
                    <a:pt x="117" y="126"/>
                  </a:lnTo>
                  <a:lnTo>
                    <a:pt x="127" y="124"/>
                  </a:lnTo>
                  <a:lnTo>
                    <a:pt x="134" y="119"/>
                  </a:lnTo>
                  <a:lnTo>
                    <a:pt x="141" y="116"/>
                  </a:lnTo>
                  <a:lnTo>
                    <a:pt x="147" y="112"/>
                  </a:lnTo>
                  <a:lnTo>
                    <a:pt x="153" y="108"/>
                  </a:lnTo>
                  <a:lnTo>
                    <a:pt x="160" y="103"/>
                  </a:lnTo>
                  <a:lnTo>
                    <a:pt x="167" y="98"/>
                  </a:lnTo>
                  <a:lnTo>
                    <a:pt x="176" y="90"/>
                  </a:lnTo>
                  <a:lnTo>
                    <a:pt x="183" y="80"/>
                  </a:lnTo>
                  <a:lnTo>
                    <a:pt x="190" y="69"/>
                  </a:lnTo>
                  <a:lnTo>
                    <a:pt x="195" y="56"/>
                  </a:lnTo>
                  <a:lnTo>
                    <a:pt x="199" y="42"/>
                  </a:lnTo>
                  <a:lnTo>
                    <a:pt x="199" y="27"/>
                  </a:lnTo>
                  <a:lnTo>
                    <a:pt x="198" y="13"/>
                  </a:lnTo>
                  <a:lnTo>
                    <a:pt x="192" y="0"/>
                  </a:lnTo>
                  <a:lnTo>
                    <a:pt x="120" y="30"/>
                  </a:lnTo>
                  <a:lnTo>
                    <a:pt x="128" y="43"/>
                  </a:lnTo>
                  <a:lnTo>
                    <a:pt x="127" y="57"/>
                  </a:lnTo>
                  <a:lnTo>
                    <a:pt x="121" y="69"/>
                  </a:lnTo>
                  <a:lnTo>
                    <a:pt x="115" y="75"/>
                  </a:lnTo>
                  <a:lnTo>
                    <a:pt x="98" y="85"/>
                  </a:lnTo>
                  <a:lnTo>
                    <a:pt x="81" y="93"/>
                  </a:lnTo>
                  <a:lnTo>
                    <a:pt x="63" y="99"/>
                  </a:lnTo>
                  <a:lnTo>
                    <a:pt x="48" y="105"/>
                  </a:lnTo>
                  <a:lnTo>
                    <a:pt x="33" y="109"/>
                  </a:lnTo>
                  <a:lnTo>
                    <a:pt x="19" y="112"/>
                  </a:lnTo>
                  <a:lnTo>
                    <a:pt x="9" y="115"/>
                  </a:lnTo>
                  <a:lnTo>
                    <a:pt x="0" y="116"/>
                  </a:lnTo>
                  <a:lnTo>
                    <a:pt x="4" y="146"/>
                  </a:lnTo>
                  <a:close/>
                </a:path>
              </a:pathLst>
            </a:custGeom>
            <a:solidFill>
              <a:srgbClr val="FF44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49" name="Freeform 63"/>
            <p:cNvSpPr>
              <a:spLocks/>
            </p:cNvSpPr>
            <p:nvPr/>
          </p:nvSpPr>
          <p:spPr bwMode="auto">
            <a:xfrm>
              <a:off x="1743" y="1692"/>
              <a:ext cx="105" cy="85"/>
            </a:xfrm>
            <a:custGeom>
              <a:avLst/>
              <a:gdLst>
                <a:gd name="T0" fmla="*/ 100 w 104"/>
                <a:gd name="T1" fmla="*/ 40 h 86"/>
                <a:gd name="T2" fmla="*/ 91 w 104"/>
                <a:gd name="T3" fmla="*/ 41 h 86"/>
                <a:gd name="T4" fmla="*/ 84 w 104"/>
                <a:gd name="T5" fmla="*/ 41 h 86"/>
                <a:gd name="T6" fmla="*/ 79 w 104"/>
                <a:gd name="T7" fmla="*/ 40 h 86"/>
                <a:gd name="T8" fmla="*/ 77 w 104"/>
                <a:gd name="T9" fmla="*/ 38 h 86"/>
                <a:gd name="T10" fmla="*/ 69 w 104"/>
                <a:gd name="T11" fmla="*/ 25 h 86"/>
                <a:gd name="T12" fmla="*/ 61 w 104"/>
                <a:gd name="T13" fmla="*/ 12 h 86"/>
                <a:gd name="T14" fmla="*/ 53 w 104"/>
                <a:gd name="T15" fmla="*/ 4 h 86"/>
                <a:gd name="T16" fmla="*/ 46 w 104"/>
                <a:gd name="T17" fmla="*/ 0 h 86"/>
                <a:gd name="T18" fmla="*/ 45 w 104"/>
                <a:gd name="T19" fmla="*/ 5 h 86"/>
                <a:gd name="T20" fmla="*/ 46 w 104"/>
                <a:gd name="T21" fmla="*/ 18 h 86"/>
                <a:gd name="T22" fmla="*/ 51 w 104"/>
                <a:gd name="T23" fmla="*/ 33 h 86"/>
                <a:gd name="T24" fmla="*/ 52 w 104"/>
                <a:gd name="T25" fmla="*/ 38 h 86"/>
                <a:gd name="T26" fmla="*/ 0 w 104"/>
                <a:gd name="T27" fmla="*/ 38 h 86"/>
                <a:gd name="T28" fmla="*/ 6 w 104"/>
                <a:gd name="T29" fmla="*/ 86 h 86"/>
                <a:gd name="T30" fmla="*/ 15 w 104"/>
                <a:gd name="T31" fmla="*/ 86 h 86"/>
                <a:gd name="T32" fmla="*/ 23 w 104"/>
                <a:gd name="T33" fmla="*/ 86 h 86"/>
                <a:gd name="T34" fmla="*/ 30 w 104"/>
                <a:gd name="T35" fmla="*/ 86 h 86"/>
                <a:gd name="T36" fmla="*/ 39 w 104"/>
                <a:gd name="T37" fmla="*/ 86 h 86"/>
                <a:gd name="T38" fmla="*/ 45 w 104"/>
                <a:gd name="T39" fmla="*/ 86 h 86"/>
                <a:gd name="T40" fmla="*/ 51 w 104"/>
                <a:gd name="T41" fmla="*/ 86 h 86"/>
                <a:gd name="T42" fmla="*/ 55 w 104"/>
                <a:gd name="T43" fmla="*/ 86 h 86"/>
                <a:gd name="T44" fmla="*/ 58 w 104"/>
                <a:gd name="T45" fmla="*/ 86 h 86"/>
                <a:gd name="T46" fmla="*/ 64 w 104"/>
                <a:gd name="T47" fmla="*/ 86 h 86"/>
                <a:gd name="T48" fmla="*/ 69 w 104"/>
                <a:gd name="T49" fmla="*/ 84 h 86"/>
                <a:gd name="T50" fmla="*/ 75 w 104"/>
                <a:gd name="T51" fmla="*/ 83 h 86"/>
                <a:gd name="T52" fmla="*/ 79 w 104"/>
                <a:gd name="T53" fmla="*/ 81 h 86"/>
                <a:gd name="T54" fmla="*/ 85 w 104"/>
                <a:gd name="T55" fmla="*/ 80 h 86"/>
                <a:gd name="T56" fmla="*/ 91 w 104"/>
                <a:gd name="T57" fmla="*/ 77 h 86"/>
                <a:gd name="T58" fmla="*/ 97 w 104"/>
                <a:gd name="T59" fmla="*/ 76 h 86"/>
                <a:gd name="T60" fmla="*/ 104 w 104"/>
                <a:gd name="T61" fmla="*/ 73 h 86"/>
                <a:gd name="T62" fmla="*/ 100 w 104"/>
                <a:gd name="T63" fmla="*/ 40 h 8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04" h="86">
                  <a:moveTo>
                    <a:pt x="100" y="40"/>
                  </a:moveTo>
                  <a:lnTo>
                    <a:pt x="91" y="41"/>
                  </a:lnTo>
                  <a:lnTo>
                    <a:pt x="84" y="41"/>
                  </a:lnTo>
                  <a:lnTo>
                    <a:pt x="79" y="40"/>
                  </a:lnTo>
                  <a:lnTo>
                    <a:pt x="77" y="38"/>
                  </a:lnTo>
                  <a:lnTo>
                    <a:pt x="69" y="25"/>
                  </a:lnTo>
                  <a:lnTo>
                    <a:pt x="61" y="12"/>
                  </a:lnTo>
                  <a:lnTo>
                    <a:pt x="53" y="4"/>
                  </a:lnTo>
                  <a:lnTo>
                    <a:pt x="46" y="0"/>
                  </a:lnTo>
                  <a:lnTo>
                    <a:pt x="45" y="5"/>
                  </a:lnTo>
                  <a:lnTo>
                    <a:pt x="46" y="18"/>
                  </a:lnTo>
                  <a:lnTo>
                    <a:pt x="51" y="33"/>
                  </a:lnTo>
                  <a:lnTo>
                    <a:pt x="52" y="38"/>
                  </a:lnTo>
                  <a:lnTo>
                    <a:pt x="0" y="38"/>
                  </a:lnTo>
                  <a:lnTo>
                    <a:pt x="6" y="86"/>
                  </a:lnTo>
                  <a:lnTo>
                    <a:pt x="15" y="86"/>
                  </a:lnTo>
                  <a:lnTo>
                    <a:pt x="23" y="86"/>
                  </a:lnTo>
                  <a:lnTo>
                    <a:pt x="30" y="86"/>
                  </a:lnTo>
                  <a:lnTo>
                    <a:pt x="39" y="86"/>
                  </a:lnTo>
                  <a:lnTo>
                    <a:pt x="45" y="86"/>
                  </a:lnTo>
                  <a:lnTo>
                    <a:pt x="51" y="86"/>
                  </a:lnTo>
                  <a:lnTo>
                    <a:pt x="55" y="86"/>
                  </a:lnTo>
                  <a:lnTo>
                    <a:pt x="58" y="86"/>
                  </a:lnTo>
                  <a:lnTo>
                    <a:pt x="64" y="86"/>
                  </a:lnTo>
                  <a:lnTo>
                    <a:pt x="69" y="84"/>
                  </a:lnTo>
                  <a:lnTo>
                    <a:pt x="75" y="83"/>
                  </a:lnTo>
                  <a:lnTo>
                    <a:pt x="79" y="81"/>
                  </a:lnTo>
                  <a:lnTo>
                    <a:pt x="85" y="80"/>
                  </a:lnTo>
                  <a:lnTo>
                    <a:pt x="91" y="77"/>
                  </a:lnTo>
                  <a:lnTo>
                    <a:pt x="97" y="76"/>
                  </a:lnTo>
                  <a:lnTo>
                    <a:pt x="104" y="73"/>
                  </a:lnTo>
                  <a:lnTo>
                    <a:pt x="100" y="40"/>
                  </a:lnTo>
                  <a:close/>
                </a:path>
              </a:pathLst>
            </a:custGeom>
            <a:solidFill>
              <a:srgbClr val="AFAA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50" name="Freeform 64"/>
            <p:cNvSpPr>
              <a:spLocks/>
            </p:cNvSpPr>
            <p:nvPr/>
          </p:nvSpPr>
          <p:spPr bwMode="auto">
            <a:xfrm>
              <a:off x="907" y="1297"/>
              <a:ext cx="226" cy="201"/>
            </a:xfrm>
            <a:custGeom>
              <a:avLst/>
              <a:gdLst>
                <a:gd name="T0" fmla="*/ 0 w 227"/>
                <a:gd name="T1" fmla="*/ 201 h 201"/>
                <a:gd name="T2" fmla="*/ 0 w 227"/>
                <a:gd name="T3" fmla="*/ 0 h 201"/>
                <a:gd name="T4" fmla="*/ 227 w 227"/>
                <a:gd name="T5" fmla="*/ 47 h 201"/>
                <a:gd name="T6" fmla="*/ 227 w 227"/>
                <a:gd name="T7" fmla="*/ 201 h 201"/>
                <a:gd name="T8" fmla="*/ 0 w 227"/>
                <a:gd name="T9" fmla="*/ 201 h 2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7" h="201">
                  <a:moveTo>
                    <a:pt x="0" y="201"/>
                  </a:moveTo>
                  <a:lnTo>
                    <a:pt x="0" y="0"/>
                  </a:lnTo>
                  <a:lnTo>
                    <a:pt x="227" y="47"/>
                  </a:lnTo>
                  <a:lnTo>
                    <a:pt x="227" y="201"/>
                  </a:lnTo>
                  <a:lnTo>
                    <a:pt x="0" y="20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51" name="Freeform 65"/>
            <p:cNvSpPr>
              <a:spLocks/>
            </p:cNvSpPr>
            <p:nvPr/>
          </p:nvSpPr>
          <p:spPr bwMode="auto">
            <a:xfrm>
              <a:off x="941" y="1350"/>
              <a:ext cx="165" cy="240"/>
            </a:xfrm>
            <a:custGeom>
              <a:avLst/>
              <a:gdLst>
                <a:gd name="T0" fmla="*/ 0 w 165"/>
                <a:gd name="T1" fmla="*/ 0 h 240"/>
                <a:gd name="T2" fmla="*/ 165 w 165"/>
                <a:gd name="T3" fmla="*/ 2 h 240"/>
                <a:gd name="T4" fmla="*/ 164 w 165"/>
                <a:gd name="T5" fmla="*/ 234 h 240"/>
                <a:gd name="T6" fmla="*/ 105 w 165"/>
                <a:gd name="T7" fmla="*/ 240 h 240"/>
                <a:gd name="T8" fmla="*/ 0 w 165"/>
                <a:gd name="T9" fmla="*/ 234 h 240"/>
                <a:gd name="T10" fmla="*/ 0 w 165"/>
                <a:gd name="T11" fmla="*/ 0 h 2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5" h="240">
                  <a:moveTo>
                    <a:pt x="0" y="0"/>
                  </a:moveTo>
                  <a:lnTo>
                    <a:pt x="165" y="2"/>
                  </a:lnTo>
                  <a:lnTo>
                    <a:pt x="164" y="234"/>
                  </a:lnTo>
                  <a:lnTo>
                    <a:pt x="105" y="240"/>
                  </a:lnTo>
                  <a:lnTo>
                    <a:pt x="0" y="2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FAA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52" name="Freeform 66"/>
            <p:cNvSpPr>
              <a:spLocks/>
            </p:cNvSpPr>
            <p:nvPr/>
          </p:nvSpPr>
          <p:spPr bwMode="auto">
            <a:xfrm>
              <a:off x="743" y="1410"/>
              <a:ext cx="643" cy="443"/>
            </a:xfrm>
            <a:custGeom>
              <a:avLst/>
              <a:gdLst>
                <a:gd name="T0" fmla="*/ 1 w 642"/>
                <a:gd name="T1" fmla="*/ 425 h 443"/>
                <a:gd name="T2" fmla="*/ 0 w 642"/>
                <a:gd name="T3" fmla="*/ 344 h 443"/>
                <a:gd name="T4" fmla="*/ 7 w 642"/>
                <a:gd name="T5" fmla="*/ 183 h 443"/>
                <a:gd name="T6" fmla="*/ 16 w 642"/>
                <a:gd name="T7" fmla="*/ 133 h 443"/>
                <a:gd name="T8" fmla="*/ 30 w 642"/>
                <a:gd name="T9" fmla="*/ 90 h 443"/>
                <a:gd name="T10" fmla="*/ 52 w 642"/>
                <a:gd name="T11" fmla="*/ 54 h 443"/>
                <a:gd name="T12" fmla="*/ 79 w 642"/>
                <a:gd name="T13" fmla="*/ 28 h 443"/>
                <a:gd name="T14" fmla="*/ 107 w 642"/>
                <a:gd name="T15" fmla="*/ 15 h 443"/>
                <a:gd name="T16" fmla="*/ 134 w 642"/>
                <a:gd name="T17" fmla="*/ 5 h 443"/>
                <a:gd name="T18" fmla="*/ 156 w 642"/>
                <a:gd name="T19" fmla="*/ 1 h 443"/>
                <a:gd name="T20" fmla="*/ 164 w 642"/>
                <a:gd name="T21" fmla="*/ 0 h 443"/>
                <a:gd name="T22" fmla="*/ 297 w 642"/>
                <a:gd name="T23" fmla="*/ 138 h 443"/>
                <a:gd name="T24" fmla="*/ 392 w 642"/>
                <a:gd name="T25" fmla="*/ 0 h 443"/>
                <a:gd name="T26" fmla="*/ 402 w 642"/>
                <a:gd name="T27" fmla="*/ 3 h 443"/>
                <a:gd name="T28" fmla="*/ 423 w 642"/>
                <a:gd name="T29" fmla="*/ 8 h 443"/>
                <a:gd name="T30" fmla="*/ 444 w 642"/>
                <a:gd name="T31" fmla="*/ 14 h 443"/>
                <a:gd name="T32" fmla="*/ 456 w 642"/>
                <a:gd name="T33" fmla="*/ 17 h 443"/>
                <a:gd name="T34" fmla="*/ 512 w 642"/>
                <a:gd name="T35" fmla="*/ 50 h 443"/>
                <a:gd name="T36" fmla="*/ 590 w 642"/>
                <a:gd name="T37" fmla="*/ 136 h 443"/>
                <a:gd name="T38" fmla="*/ 630 w 642"/>
                <a:gd name="T39" fmla="*/ 232 h 443"/>
                <a:gd name="T40" fmla="*/ 642 w 642"/>
                <a:gd name="T41" fmla="*/ 320 h 443"/>
                <a:gd name="T42" fmla="*/ 626 w 642"/>
                <a:gd name="T43" fmla="*/ 354 h 443"/>
                <a:gd name="T44" fmla="*/ 626 w 642"/>
                <a:gd name="T45" fmla="*/ 400 h 443"/>
                <a:gd name="T46" fmla="*/ 626 w 642"/>
                <a:gd name="T47" fmla="*/ 443 h 443"/>
                <a:gd name="T48" fmla="*/ 535 w 642"/>
                <a:gd name="T49" fmla="*/ 439 h 443"/>
                <a:gd name="T50" fmla="*/ 535 w 642"/>
                <a:gd name="T51" fmla="*/ 412 h 443"/>
                <a:gd name="T52" fmla="*/ 535 w 642"/>
                <a:gd name="T53" fmla="*/ 395 h 443"/>
                <a:gd name="T54" fmla="*/ 525 w 642"/>
                <a:gd name="T55" fmla="*/ 399 h 443"/>
                <a:gd name="T56" fmla="*/ 509 w 642"/>
                <a:gd name="T57" fmla="*/ 403 h 443"/>
                <a:gd name="T58" fmla="*/ 496 w 642"/>
                <a:gd name="T59" fmla="*/ 403 h 443"/>
                <a:gd name="T60" fmla="*/ 492 w 642"/>
                <a:gd name="T61" fmla="*/ 395 h 443"/>
                <a:gd name="T62" fmla="*/ 501 w 642"/>
                <a:gd name="T63" fmla="*/ 377 h 443"/>
                <a:gd name="T64" fmla="*/ 516 w 642"/>
                <a:gd name="T65" fmla="*/ 356 h 443"/>
                <a:gd name="T66" fmla="*/ 537 w 642"/>
                <a:gd name="T67" fmla="*/ 337 h 443"/>
                <a:gd name="T68" fmla="*/ 545 w 642"/>
                <a:gd name="T69" fmla="*/ 327 h 443"/>
                <a:gd name="T70" fmla="*/ 534 w 642"/>
                <a:gd name="T71" fmla="*/ 298 h 443"/>
                <a:gd name="T72" fmla="*/ 509 w 642"/>
                <a:gd name="T73" fmla="*/ 255 h 443"/>
                <a:gd name="T74" fmla="*/ 475 w 642"/>
                <a:gd name="T75" fmla="*/ 211 h 443"/>
                <a:gd name="T76" fmla="*/ 466 w 642"/>
                <a:gd name="T77" fmla="*/ 403 h 44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642" h="443">
                  <a:moveTo>
                    <a:pt x="466" y="403"/>
                  </a:moveTo>
                  <a:lnTo>
                    <a:pt x="1" y="425"/>
                  </a:lnTo>
                  <a:lnTo>
                    <a:pt x="0" y="402"/>
                  </a:lnTo>
                  <a:lnTo>
                    <a:pt x="0" y="344"/>
                  </a:lnTo>
                  <a:lnTo>
                    <a:pt x="1" y="265"/>
                  </a:lnTo>
                  <a:lnTo>
                    <a:pt x="7" y="183"/>
                  </a:lnTo>
                  <a:lnTo>
                    <a:pt x="10" y="158"/>
                  </a:lnTo>
                  <a:lnTo>
                    <a:pt x="16" y="133"/>
                  </a:lnTo>
                  <a:lnTo>
                    <a:pt x="23" y="110"/>
                  </a:lnTo>
                  <a:lnTo>
                    <a:pt x="30" y="90"/>
                  </a:lnTo>
                  <a:lnTo>
                    <a:pt x="40" y="71"/>
                  </a:lnTo>
                  <a:lnTo>
                    <a:pt x="52" y="54"/>
                  </a:lnTo>
                  <a:lnTo>
                    <a:pt x="65" y="40"/>
                  </a:lnTo>
                  <a:lnTo>
                    <a:pt x="79" y="28"/>
                  </a:lnTo>
                  <a:lnTo>
                    <a:pt x="92" y="21"/>
                  </a:lnTo>
                  <a:lnTo>
                    <a:pt x="107" y="15"/>
                  </a:lnTo>
                  <a:lnTo>
                    <a:pt x="121" y="10"/>
                  </a:lnTo>
                  <a:lnTo>
                    <a:pt x="134" y="5"/>
                  </a:lnTo>
                  <a:lnTo>
                    <a:pt x="146" y="3"/>
                  </a:lnTo>
                  <a:lnTo>
                    <a:pt x="156" y="1"/>
                  </a:lnTo>
                  <a:lnTo>
                    <a:pt x="162" y="0"/>
                  </a:lnTo>
                  <a:lnTo>
                    <a:pt x="164" y="0"/>
                  </a:lnTo>
                  <a:lnTo>
                    <a:pt x="195" y="0"/>
                  </a:lnTo>
                  <a:lnTo>
                    <a:pt x="297" y="138"/>
                  </a:lnTo>
                  <a:lnTo>
                    <a:pt x="366" y="0"/>
                  </a:lnTo>
                  <a:lnTo>
                    <a:pt x="392" y="0"/>
                  </a:lnTo>
                  <a:lnTo>
                    <a:pt x="395" y="0"/>
                  </a:lnTo>
                  <a:lnTo>
                    <a:pt x="402" y="3"/>
                  </a:lnTo>
                  <a:lnTo>
                    <a:pt x="411" y="5"/>
                  </a:lnTo>
                  <a:lnTo>
                    <a:pt x="423" y="8"/>
                  </a:lnTo>
                  <a:lnTo>
                    <a:pt x="434" y="11"/>
                  </a:lnTo>
                  <a:lnTo>
                    <a:pt x="444" y="14"/>
                  </a:lnTo>
                  <a:lnTo>
                    <a:pt x="453" y="15"/>
                  </a:lnTo>
                  <a:lnTo>
                    <a:pt x="456" y="17"/>
                  </a:lnTo>
                  <a:lnTo>
                    <a:pt x="456" y="18"/>
                  </a:lnTo>
                  <a:lnTo>
                    <a:pt x="512" y="50"/>
                  </a:lnTo>
                  <a:lnTo>
                    <a:pt x="557" y="90"/>
                  </a:lnTo>
                  <a:lnTo>
                    <a:pt x="590" y="136"/>
                  </a:lnTo>
                  <a:lnTo>
                    <a:pt x="614" y="183"/>
                  </a:lnTo>
                  <a:lnTo>
                    <a:pt x="630" y="232"/>
                  </a:lnTo>
                  <a:lnTo>
                    <a:pt x="639" y="278"/>
                  </a:lnTo>
                  <a:lnTo>
                    <a:pt x="642" y="320"/>
                  </a:lnTo>
                  <a:lnTo>
                    <a:pt x="640" y="354"/>
                  </a:lnTo>
                  <a:lnTo>
                    <a:pt x="626" y="354"/>
                  </a:lnTo>
                  <a:lnTo>
                    <a:pt x="626" y="370"/>
                  </a:lnTo>
                  <a:lnTo>
                    <a:pt x="626" y="400"/>
                  </a:lnTo>
                  <a:lnTo>
                    <a:pt x="626" y="430"/>
                  </a:lnTo>
                  <a:lnTo>
                    <a:pt x="626" y="443"/>
                  </a:lnTo>
                  <a:lnTo>
                    <a:pt x="535" y="443"/>
                  </a:lnTo>
                  <a:lnTo>
                    <a:pt x="535" y="439"/>
                  </a:lnTo>
                  <a:lnTo>
                    <a:pt x="535" y="428"/>
                  </a:lnTo>
                  <a:lnTo>
                    <a:pt x="535" y="412"/>
                  </a:lnTo>
                  <a:lnTo>
                    <a:pt x="537" y="393"/>
                  </a:lnTo>
                  <a:lnTo>
                    <a:pt x="535" y="395"/>
                  </a:lnTo>
                  <a:lnTo>
                    <a:pt x="531" y="396"/>
                  </a:lnTo>
                  <a:lnTo>
                    <a:pt x="525" y="399"/>
                  </a:lnTo>
                  <a:lnTo>
                    <a:pt x="516" y="402"/>
                  </a:lnTo>
                  <a:lnTo>
                    <a:pt x="509" y="403"/>
                  </a:lnTo>
                  <a:lnTo>
                    <a:pt x="502" y="405"/>
                  </a:lnTo>
                  <a:lnTo>
                    <a:pt x="496" y="403"/>
                  </a:lnTo>
                  <a:lnTo>
                    <a:pt x="492" y="399"/>
                  </a:lnTo>
                  <a:lnTo>
                    <a:pt x="492" y="395"/>
                  </a:lnTo>
                  <a:lnTo>
                    <a:pt x="495" y="387"/>
                  </a:lnTo>
                  <a:lnTo>
                    <a:pt x="501" y="377"/>
                  </a:lnTo>
                  <a:lnTo>
                    <a:pt x="508" y="367"/>
                  </a:lnTo>
                  <a:lnTo>
                    <a:pt x="516" y="356"/>
                  </a:lnTo>
                  <a:lnTo>
                    <a:pt x="526" y="346"/>
                  </a:lnTo>
                  <a:lnTo>
                    <a:pt x="537" y="337"/>
                  </a:lnTo>
                  <a:lnTo>
                    <a:pt x="547" y="331"/>
                  </a:lnTo>
                  <a:lnTo>
                    <a:pt x="545" y="327"/>
                  </a:lnTo>
                  <a:lnTo>
                    <a:pt x="541" y="316"/>
                  </a:lnTo>
                  <a:lnTo>
                    <a:pt x="534" y="298"/>
                  </a:lnTo>
                  <a:lnTo>
                    <a:pt x="522" y="278"/>
                  </a:lnTo>
                  <a:lnTo>
                    <a:pt x="509" y="255"/>
                  </a:lnTo>
                  <a:lnTo>
                    <a:pt x="493" y="232"/>
                  </a:lnTo>
                  <a:lnTo>
                    <a:pt x="475" y="211"/>
                  </a:lnTo>
                  <a:lnTo>
                    <a:pt x="453" y="192"/>
                  </a:lnTo>
                  <a:lnTo>
                    <a:pt x="466" y="4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53" name="Freeform 67"/>
            <p:cNvSpPr>
              <a:spLocks/>
            </p:cNvSpPr>
            <p:nvPr/>
          </p:nvSpPr>
          <p:spPr bwMode="auto">
            <a:xfrm>
              <a:off x="798" y="937"/>
              <a:ext cx="425" cy="427"/>
            </a:xfrm>
            <a:custGeom>
              <a:avLst/>
              <a:gdLst>
                <a:gd name="T0" fmla="*/ 73 w 425"/>
                <a:gd name="T1" fmla="*/ 60 h 426"/>
                <a:gd name="T2" fmla="*/ 95 w 425"/>
                <a:gd name="T3" fmla="*/ 46 h 426"/>
                <a:gd name="T4" fmla="*/ 117 w 425"/>
                <a:gd name="T5" fmla="*/ 34 h 426"/>
                <a:gd name="T6" fmla="*/ 137 w 425"/>
                <a:gd name="T7" fmla="*/ 24 h 426"/>
                <a:gd name="T8" fmla="*/ 157 w 425"/>
                <a:gd name="T9" fmla="*/ 15 h 426"/>
                <a:gd name="T10" fmla="*/ 177 w 425"/>
                <a:gd name="T11" fmla="*/ 8 h 426"/>
                <a:gd name="T12" fmla="*/ 197 w 425"/>
                <a:gd name="T13" fmla="*/ 4 h 426"/>
                <a:gd name="T14" fmla="*/ 216 w 425"/>
                <a:gd name="T15" fmla="*/ 1 h 426"/>
                <a:gd name="T16" fmla="*/ 235 w 425"/>
                <a:gd name="T17" fmla="*/ 0 h 426"/>
                <a:gd name="T18" fmla="*/ 254 w 425"/>
                <a:gd name="T19" fmla="*/ 0 h 426"/>
                <a:gd name="T20" fmla="*/ 271 w 425"/>
                <a:gd name="T21" fmla="*/ 1 h 426"/>
                <a:gd name="T22" fmla="*/ 287 w 425"/>
                <a:gd name="T23" fmla="*/ 3 h 426"/>
                <a:gd name="T24" fmla="*/ 303 w 425"/>
                <a:gd name="T25" fmla="*/ 5 h 426"/>
                <a:gd name="T26" fmla="*/ 317 w 425"/>
                <a:gd name="T27" fmla="*/ 8 h 426"/>
                <a:gd name="T28" fmla="*/ 330 w 425"/>
                <a:gd name="T29" fmla="*/ 11 h 426"/>
                <a:gd name="T30" fmla="*/ 342 w 425"/>
                <a:gd name="T31" fmla="*/ 15 h 426"/>
                <a:gd name="T32" fmla="*/ 353 w 425"/>
                <a:gd name="T33" fmla="*/ 21 h 426"/>
                <a:gd name="T34" fmla="*/ 373 w 425"/>
                <a:gd name="T35" fmla="*/ 33 h 426"/>
                <a:gd name="T36" fmla="*/ 389 w 425"/>
                <a:gd name="T37" fmla="*/ 46 h 426"/>
                <a:gd name="T38" fmla="*/ 401 w 425"/>
                <a:gd name="T39" fmla="*/ 60 h 426"/>
                <a:gd name="T40" fmla="*/ 411 w 425"/>
                <a:gd name="T41" fmla="*/ 77 h 426"/>
                <a:gd name="T42" fmla="*/ 418 w 425"/>
                <a:gd name="T43" fmla="*/ 94 h 426"/>
                <a:gd name="T44" fmla="*/ 422 w 425"/>
                <a:gd name="T45" fmla="*/ 115 h 426"/>
                <a:gd name="T46" fmla="*/ 424 w 425"/>
                <a:gd name="T47" fmla="*/ 135 h 426"/>
                <a:gd name="T48" fmla="*/ 425 w 425"/>
                <a:gd name="T49" fmla="*/ 156 h 426"/>
                <a:gd name="T50" fmla="*/ 422 w 425"/>
                <a:gd name="T51" fmla="*/ 186 h 426"/>
                <a:gd name="T52" fmla="*/ 412 w 425"/>
                <a:gd name="T53" fmla="*/ 215 h 426"/>
                <a:gd name="T54" fmla="*/ 395 w 425"/>
                <a:gd name="T55" fmla="*/ 241 h 426"/>
                <a:gd name="T56" fmla="*/ 373 w 425"/>
                <a:gd name="T57" fmla="*/ 264 h 426"/>
                <a:gd name="T58" fmla="*/ 346 w 425"/>
                <a:gd name="T59" fmla="*/ 283 h 426"/>
                <a:gd name="T60" fmla="*/ 314 w 425"/>
                <a:gd name="T61" fmla="*/ 297 h 426"/>
                <a:gd name="T62" fmla="*/ 277 w 425"/>
                <a:gd name="T63" fmla="*/ 306 h 426"/>
                <a:gd name="T64" fmla="*/ 236 w 425"/>
                <a:gd name="T65" fmla="*/ 308 h 426"/>
                <a:gd name="T66" fmla="*/ 225 w 425"/>
                <a:gd name="T67" fmla="*/ 308 h 426"/>
                <a:gd name="T68" fmla="*/ 215 w 425"/>
                <a:gd name="T69" fmla="*/ 308 h 426"/>
                <a:gd name="T70" fmla="*/ 203 w 425"/>
                <a:gd name="T71" fmla="*/ 308 h 426"/>
                <a:gd name="T72" fmla="*/ 193 w 425"/>
                <a:gd name="T73" fmla="*/ 307 h 426"/>
                <a:gd name="T74" fmla="*/ 183 w 425"/>
                <a:gd name="T75" fmla="*/ 307 h 426"/>
                <a:gd name="T76" fmla="*/ 173 w 425"/>
                <a:gd name="T77" fmla="*/ 306 h 426"/>
                <a:gd name="T78" fmla="*/ 163 w 425"/>
                <a:gd name="T79" fmla="*/ 304 h 426"/>
                <a:gd name="T80" fmla="*/ 154 w 425"/>
                <a:gd name="T81" fmla="*/ 303 h 426"/>
                <a:gd name="T82" fmla="*/ 158 w 425"/>
                <a:gd name="T83" fmla="*/ 350 h 426"/>
                <a:gd name="T84" fmla="*/ 158 w 425"/>
                <a:gd name="T85" fmla="*/ 390 h 426"/>
                <a:gd name="T86" fmla="*/ 156 w 425"/>
                <a:gd name="T87" fmla="*/ 416 h 426"/>
                <a:gd name="T88" fmla="*/ 147 w 425"/>
                <a:gd name="T89" fmla="*/ 426 h 426"/>
                <a:gd name="T90" fmla="*/ 131 w 425"/>
                <a:gd name="T91" fmla="*/ 426 h 426"/>
                <a:gd name="T92" fmla="*/ 111 w 425"/>
                <a:gd name="T93" fmla="*/ 425 h 426"/>
                <a:gd name="T94" fmla="*/ 88 w 425"/>
                <a:gd name="T95" fmla="*/ 423 h 426"/>
                <a:gd name="T96" fmla="*/ 65 w 425"/>
                <a:gd name="T97" fmla="*/ 419 h 426"/>
                <a:gd name="T98" fmla="*/ 42 w 425"/>
                <a:gd name="T99" fmla="*/ 413 h 426"/>
                <a:gd name="T100" fmla="*/ 23 w 425"/>
                <a:gd name="T101" fmla="*/ 403 h 426"/>
                <a:gd name="T102" fmla="*/ 8 w 425"/>
                <a:gd name="T103" fmla="*/ 392 h 426"/>
                <a:gd name="T104" fmla="*/ 1 w 425"/>
                <a:gd name="T105" fmla="*/ 374 h 426"/>
                <a:gd name="T106" fmla="*/ 0 w 425"/>
                <a:gd name="T107" fmla="*/ 353 h 426"/>
                <a:gd name="T108" fmla="*/ 0 w 425"/>
                <a:gd name="T109" fmla="*/ 317 h 426"/>
                <a:gd name="T110" fmla="*/ 4 w 425"/>
                <a:gd name="T111" fmla="*/ 273 h 426"/>
                <a:gd name="T112" fmla="*/ 10 w 425"/>
                <a:gd name="T113" fmla="*/ 222 h 426"/>
                <a:gd name="T114" fmla="*/ 20 w 425"/>
                <a:gd name="T115" fmla="*/ 171 h 426"/>
                <a:gd name="T116" fmla="*/ 34 w 425"/>
                <a:gd name="T117" fmla="*/ 125 h 426"/>
                <a:gd name="T118" fmla="*/ 52 w 425"/>
                <a:gd name="T119" fmla="*/ 86 h 426"/>
                <a:gd name="T120" fmla="*/ 73 w 425"/>
                <a:gd name="T121" fmla="*/ 60 h 42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425" h="426">
                  <a:moveTo>
                    <a:pt x="73" y="60"/>
                  </a:moveTo>
                  <a:lnTo>
                    <a:pt x="95" y="46"/>
                  </a:lnTo>
                  <a:lnTo>
                    <a:pt x="117" y="34"/>
                  </a:lnTo>
                  <a:lnTo>
                    <a:pt x="137" y="24"/>
                  </a:lnTo>
                  <a:lnTo>
                    <a:pt x="157" y="15"/>
                  </a:lnTo>
                  <a:lnTo>
                    <a:pt x="177" y="8"/>
                  </a:lnTo>
                  <a:lnTo>
                    <a:pt x="197" y="4"/>
                  </a:lnTo>
                  <a:lnTo>
                    <a:pt x="216" y="1"/>
                  </a:lnTo>
                  <a:lnTo>
                    <a:pt x="235" y="0"/>
                  </a:lnTo>
                  <a:lnTo>
                    <a:pt x="254" y="0"/>
                  </a:lnTo>
                  <a:lnTo>
                    <a:pt x="271" y="1"/>
                  </a:lnTo>
                  <a:lnTo>
                    <a:pt x="287" y="3"/>
                  </a:lnTo>
                  <a:lnTo>
                    <a:pt x="303" y="5"/>
                  </a:lnTo>
                  <a:lnTo>
                    <a:pt x="317" y="8"/>
                  </a:lnTo>
                  <a:lnTo>
                    <a:pt x="330" y="11"/>
                  </a:lnTo>
                  <a:lnTo>
                    <a:pt x="342" y="15"/>
                  </a:lnTo>
                  <a:lnTo>
                    <a:pt x="353" y="21"/>
                  </a:lnTo>
                  <a:lnTo>
                    <a:pt x="373" y="33"/>
                  </a:lnTo>
                  <a:lnTo>
                    <a:pt x="389" y="46"/>
                  </a:lnTo>
                  <a:lnTo>
                    <a:pt x="401" y="60"/>
                  </a:lnTo>
                  <a:lnTo>
                    <a:pt x="411" y="77"/>
                  </a:lnTo>
                  <a:lnTo>
                    <a:pt x="418" y="94"/>
                  </a:lnTo>
                  <a:lnTo>
                    <a:pt x="422" y="115"/>
                  </a:lnTo>
                  <a:lnTo>
                    <a:pt x="424" y="135"/>
                  </a:lnTo>
                  <a:lnTo>
                    <a:pt x="425" y="156"/>
                  </a:lnTo>
                  <a:lnTo>
                    <a:pt x="422" y="186"/>
                  </a:lnTo>
                  <a:lnTo>
                    <a:pt x="412" y="215"/>
                  </a:lnTo>
                  <a:lnTo>
                    <a:pt x="395" y="241"/>
                  </a:lnTo>
                  <a:lnTo>
                    <a:pt x="373" y="264"/>
                  </a:lnTo>
                  <a:lnTo>
                    <a:pt x="346" y="283"/>
                  </a:lnTo>
                  <a:lnTo>
                    <a:pt x="314" y="297"/>
                  </a:lnTo>
                  <a:lnTo>
                    <a:pt x="277" y="306"/>
                  </a:lnTo>
                  <a:lnTo>
                    <a:pt x="236" y="308"/>
                  </a:lnTo>
                  <a:lnTo>
                    <a:pt x="225" y="308"/>
                  </a:lnTo>
                  <a:lnTo>
                    <a:pt x="215" y="308"/>
                  </a:lnTo>
                  <a:lnTo>
                    <a:pt x="203" y="308"/>
                  </a:lnTo>
                  <a:lnTo>
                    <a:pt x="193" y="307"/>
                  </a:lnTo>
                  <a:lnTo>
                    <a:pt x="183" y="307"/>
                  </a:lnTo>
                  <a:lnTo>
                    <a:pt x="173" y="306"/>
                  </a:lnTo>
                  <a:lnTo>
                    <a:pt x="163" y="304"/>
                  </a:lnTo>
                  <a:lnTo>
                    <a:pt x="154" y="303"/>
                  </a:lnTo>
                  <a:lnTo>
                    <a:pt x="158" y="350"/>
                  </a:lnTo>
                  <a:lnTo>
                    <a:pt x="158" y="390"/>
                  </a:lnTo>
                  <a:lnTo>
                    <a:pt x="156" y="416"/>
                  </a:lnTo>
                  <a:lnTo>
                    <a:pt x="147" y="426"/>
                  </a:lnTo>
                  <a:lnTo>
                    <a:pt x="131" y="426"/>
                  </a:lnTo>
                  <a:lnTo>
                    <a:pt x="111" y="425"/>
                  </a:lnTo>
                  <a:lnTo>
                    <a:pt x="88" y="423"/>
                  </a:lnTo>
                  <a:lnTo>
                    <a:pt x="65" y="419"/>
                  </a:lnTo>
                  <a:lnTo>
                    <a:pt x="42" y="413"/>
                  </a:lnTo>
                  <a:lnTo>
                    <a:pt x="23" y="403"/>
                  </a:lnTo>
                  <a:lnTo>
                    <a:pt x="8" y="392"/>
                  </a:lnTo>
                  <a:lnTo>
                    <a:pt x="1" y="374"/>
                  </a:lnTo>
                  <a:lnTo>
                    <a:pt x="0" y="353"/>
                  </a:lnTo>
                  <a:lnTo>
                    <a:pt x="0" y="317"/>
                  </a:lnTo>
                  <a:lnTo>
                    <a:pt x="4" y="273"/>
                  </a:lnTo>
                  <a:lnTo>
                    <a:pt x="10" y="222"/>
                  </a:lnTo>
                  <a:lnTo>
                    <a:pt x="20" y="171"/>
                  </a:lnTo>
                  <a:lnTo>
                    <a:pt x="34" y="125"/>
                  </a:lnTo>
                  <a:lnTo>
                    <a:pt x="52" y="86"/>
                  </a:lnTo>
                  <a:lnTo>
                    <a:pt x="73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54" name="Freeform 68"/>
            <p:cNvSpPr>
              <a:spLocks/>
            </p:cNvSpPr>
            <p:nvPr/>
          </p:nvSpPr>
          <p:spPr bwMode="auto">
            <a:xfrm>
              <a:off x="814" y="997"/>
              <a:ext cx="461" cy="403"/>
            </a:xfrm>
            <a:custGeom>
              <a:avLst/>
              <a:gdLst>
                <a:gd name="T0" fmla="*/ 4 w 459"/>
                <a:gd name="T1" fmla="*/ 173 h 402"/>
                <a:gd name="T2" fmla="*/ 0 w 459"/>
                <a:gd name="T3" fmla="*/ 195 h 402"/>
                <a:gd name="T4" fmla="*/ 2 w 459"/>
                <a:gd name="T5" fmla="*/ 222 h 402"/>
                <a:gd name="T6" fmla="*/ 12 w 459"/>
                <a:gd name="T7" fmla="*/ 252 h 402"/>
                <a:gd name="T8" fmla="*/ 29 w 459"/>
                <a:gd name="T9" fmla="*/ 277 h 402"/>
                <a:gd name="T10" fmla="*/ 53 w 459"/>
                <a:gd name="T11" fmla="*/ 290 h 402"/>
                <a:gd name="T12" fmla="*/ 68 w 459"/>
                <a:gd name="T13" fmla="*/ 291 h 402"/>
                <a:gd name="T14" fmla="*/ 72 w 459"/>
                <a:gd name="T15" fmla="*/ 291 h 402"/>
                <a:gd name="T16" fmla="*/ 88 w 459"/>
                <a:gd name="T17" fmla="*/ 314 h 402"/>
                <a:gd name="T18" fmla="*/ 124 w 459"/>
                <a:gd name="T19" fmla="*/ 354 h 402"/>
                <a:gd name="T20" fmla="*/ 172 w 459"/>
                <a:gd name="T21" fmla="*/ 384 h 402"/>
                <a:gd name="T22" fmla="*/ 227 w 459"/>
                <a:gd name="T23" fmla="*/ 400 h 402"/>
                <a:gd name="T24" fmla="*/ 296 w 459"/>
                <a:gd name="T25" fmla="*/ 397 h 402"/>
                <a:gd name="T26" fmla="*/ 369 w 459"/>
                <a:gd name="T27" fmla="*/ 367 h 402"/>
                <a:gd name="T28" fmla="*/ 424 w 459"/>
                <a:gd name="T29" fmla="*/ 313 h 402"/>
                <a:gd name="T30" fmla="*/ 454 w 459"/>
                <a:gd name="T31" fmla="*/ 241 h 402"/>
                <a:gd name="T32" fmla="*/ 457 w 459"/>
                <a:gd name="T33" fmla="*/ 183 h 402"/>
                <a:gd name="T34" fmla="*/ 450 w 459"/>
                <a:gd name="T35" fmla="*/ 136 h 402"/>
                <a:gd name="T36" fmla="*/ 433 w 459"/>
                <a:gd name="T37" fmla="*/ 100 h 402"/>
                <a:gd name="T38" fmla="*/ 416 w 459"/>
                <a:gd name="T39" fmla="*/ 76 h 402"/>
                <a:gd name="T40" fmla="*/ 405 w 459"/>
                <a:gd name="T41" fmla="*/ 63 h 402"/>
                <a:gd name="T42" fmla="*/ 388 w 459"/>
                <a:gd name="T43" fmla="*/ 46 h 402"/>
                <a:gd name="T44" fmla="*/ 371 w 459"/>
                <a:gd name="T45" fmla="*/ 31 h 402"/>
                <a:gd name="T46" fmla="*/ 341 w 459"/>
                <a:gd name="T47" fmla="*/ 17 h 402"/>
                <a:gd name="T48" fmla="*/ 297 w 459"/>
                <a:gd name="T49" fmla="*/ 5 h 402"/>
                <a:gd name="T50" fmla="*/ 244 w 459"/>
                <a:gd name="T51" fmla="*/ 0 h 402"/>
                <a:gd name="T52" fmla="*/ 202 w 459"/>
                <a:gd name="T53" fmla="*/ 4 h 402"/>
                <a:gd name="T54" fmla="*/ 175 w 459"/>
                <a:gd name="T55" fmla="*/ 14 h 402"/>
                <a:gd name="T56" fmla="*/ 147 w 459"/>
                <a:gd name="T57" fmla="*/ 28 h 402"/>
                <a:gd name="T58" fmla="*/ 120 w 459"/>
                <a:gd name="T59" fmla="*/ 48 h 402"/>
                <a:gd name="T60" fmla="*/ 100 w 459"/>
                <a:gd name="T61" fmla="*/ 67 h 402"/>
                <a:gd name="T62" fmla="*/ 78 w 459"/>
                <a:gd name="T63" fmla="*/ 87 h 402"/>
                <a:gd name="T64" fmla="*/ 51 w 459"/>
                <a:gd name="T65" fmla="*/ 117 h 402"/>
                <a:gd name="T66" fmla="*/ 22 w 459"/>
                <a:gd name="T67" fmla="*/ 147 h 40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59" h="402">
                  <a:moveTo>
                    <a:pt x="9" y="163"/>
                  </a:moveTo>
                  <a:lnTo>
                    <a:pt x="4" y="173"/>
                  </a:lnTo>
                  <a:lnTo>
                    <a:pt x="3" y="183"/>
                  </a:lnTo>
                  <a:lnTo>
                    <a:pt x="0" y="195"/>
                  </a:lnTo>
                  <a:lnTo>
                    <a:pt x="0" y="205"/>
                  </a:lnTo>
                  <a:lnTo>
                    <a:pt x="2" y="222"/>
                  </a:lnTo>
                  <a:lnTo>
                    <a:pt x="6" y="238"/>
                  </a:lnTo>
                  <a:lnTo>
                    <a:pt x="12" y="252"/>
                  </a:lnTo>
                  <a:lnTo>
                    <a:pt x="20" y="265"/>
                  </a:lnTo>
                  <a:lnTo>
                    <a:pt x="29" y="277"/>
                  </a:lnTo>
                  <a:lnTo>
                    <a:pt x="40" y="284"/>
                  </a:lnTo>
                  <a:lnTo>
                    <a:pt x="53" y="290"/>
                  </a:lnTo>
                  <a:lnTo>
                    <a:pt x="66" y="291"/>
                  </a:lnTo>
                  <a:lnTo>
                    <a:pt x="68" y="291"/>
                  </a:lnTo>
                  <a:lnTo>
                    <a:pt x="71" y="291"/>
                  </a:lnTo>
                  <a:lnTo>
                    <a:pt x="72" y="291"/>
                  </a:lnTo>
                  <a:lnTo>
                    <a:pt x="74" y="291"/>
                  </a:lnTo>
                  <a:lnTo>
                    <a:pt x="88" y="314"/>
                  </a:lnTo>
                  <a:lnTo>
                    <a:pt x="105" y="336"/>
                  </a:lnTo>
                  <a:lnTo>
                    <a:pt x="124" y="354"/>
                  </a:lnTo>
                  <a:lnTo>
                    <a:pt x="147" y="370"/>
                  </a:lnTo>
                  <a:lnTo>
                    <a:pt x="172" y="384"/>
                  </a:lnTo>
                  <a:lnTo>
                    <a:pt x="198" y="393"/>
                  </a:lnTo>
                  <a:lnTo>
                    <a:pt x="227" y="400"/>
                  </a:lnTo>
                  <a:lnTo>
                    <a:pt x="255" y="402"/>
                  </a:lnTo>
                  <a:lnTo>
                    <a:pt x="296" y="397"/>
                  </a:lnTo>
                  <a:lnTo>
                    <a:pt x="335" y="386"/>
                  </a:lnTo>
                  <a:lnTo>
                    <a:pt x="369" y="367"/>
                  </a:lnTo>
                  <a:lnTo>
                    <a:pt x="400" y="343"/>
                  </a:lnTo>
                  <a:lnTo>
                    <a:pt x="424" y="313"/>
                  </a:lnTo>
                  <a:lnTo>
                    <a:pt x="443" y="278"/>
                  </a:lnTo>
                  <a:lnTo>
                    <a:pt x="454" y="241"/>
                  </a:lnTo>
                  <a:lnTo>
                    <a:pt x="459" y="201"/>
                  </a:lnTo>
                  <a:lnTo>
                    <a:pt x="457" y="183"/>
                  </a:lnTo>
                  <a:lnTo>
                    <a:pt x="454" y="160"/>
                  </a:lnTo>
                  <a:lnTo>
                    <a:pt x="450" y="136"/>
                  </a:lnTo>
                  <a:lnTo>
                    <a:pt x="442" y="116"/>
                  </a:lnTo>
                  <a:lnTo>
                    <a:pt x="433" y="100"/>
                  </a:lnTo>
                  <a:lnTo>
                    <a:pt x="423" y="86"/>
                  </a:lnTo>
                  <a:lnTo>
                    <a:pt x="416" y="76"/>
                  </a:lnTo>
                  <a:lnTo>
                    <a:pt x="413" y="71"/>
                  </a:lnTo>
                  <a:lnTo>
                    <a:pt x="405" y="63"/>
                  </a:lnTo>
                  <a:lnTo>
                    <a:pt x="397" y="54"/>
                  </a:lnTo>
                  <a:lnTo>
                    <a:pt x="388" y="46"/>
                  </a:lnTo>
                  <a:lnTo>
                    <a:pt x="379" y="38"/>
                  </a:lnTo>
                  <a:lnTo>
                    <a:pt x="371" y="31"/>
                  </a:lnTo>
                  <a:lnTo>
                    <a:pt x="358" y="24"/>
                  </a:lnTo>
                  <a:lnTo>
                    <a:pt x="341" y="17"/>
                  </a:lnTo>
                  <a:lnTo>
                    <a:pt x="320" y="11"/>
                  </a:lnTo>
                  <a:lnTo>
                    <a:pt x="297" y="5"/>
                  </a:lnTo>
                  <a:lnTo>
                    <a:pt x="273" y="1"/>
                  </a:lnTo>
                  <a:lnTo>
                    <a:pt x="244" y="0"/>
                  </a:lnTo>
                  <a:lnTo>
                    <a:pt x="215" y="1"/>
                  </a:lnTo>
                  <a:lnTo>
                    <a:pt x="202" y="4"/>
                  </a:lnTo>
                  <a:lnTo>
                    <a:pt x="188" y="8"/>
                  </a:lnTo>
                  <a:lnTo>
                    <a:pt x="175" y="14"/>
                  </a:lnTo>
                  <a:lnTo>
                    <a:pt x="160" y="20"/>
                  </a:lnTo>
                  <a:lnTo>
                    <a:pt x="147" y="28"/>
                  </a:lnTo>
                  <a:lnTo>
                    <a:pt x="133" y="38"/>
                  </a:lnTo>
                  <a:lnTo>
                    <a:pt x="120" y="48"/>
                  </a:lnTo>
                  <a:lnTo>
                    <a:pt x="107" y="61"/>
                  </a:lnTo>
                  <a:lnTo>
                    <a:pt x="100" y="67"/>
                  </a:lnTo>
                  <a:lnTo>
                    <a:pt x="90" y="76"/>
                  </a:lnTo>
                  <a:lnTo>
                    <a:pt x="78" y="87"/>
                  </a:lnTo>
                  <a:lnTo>
                    <a:pt x="65" y="102"/>
                  </a:lnTo>
                  <a:lnTo>
                    <a:pt x="51" y="117"/>
                  </a:lnTo>
                  <a:lnTo>
                    <a:pt x="36" y="132"/>
                  </a:lnTo>
                  <a:lnTo>
                    <a:pt x="22" y="147"/>
                  </a:lnTo>
                  <a:lnTo>
                    <a:pt x="9" y="1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55" name="Freeform 69"/>
            <p:cNvSpPr>
              <a:spLocks/>
            </p:cNvSpPr>
            <p:nvPr/>
          </p:nvSpPr>
          <p:spPr bwMode="auto">
            <a:xfrm>
              <a:off x="840" y="1027"/>
              <a:ext cx="405" cy="340"/>
            </a:xfrm>
            <a:custGeom>
              <a:avLst/>
              <a:gdLst>
                <a:gd name="T0" fmla="*/ 39 w 404"/>
                <a:gd name="T1" fmla="*/ 129 h 340"/>
                <a:gd name="T2" fmla="*/ 44 w 404"/>
                <a:gd name="T3" fmla="*/ 130 h 340"/>
                <a:gd name="T4" fmla="*/ 52 w 404"/>
                <a:gd name="T5" fmla="*/ 132 h 340"/>
                <a:gd name="T6" fmla="*/ 57 w 404"/>
                <a:gd name="T7" fmla="*/ 136 h 340"/>
                <a:gd name="T8" fmla="*/ 63 w 404"/>
                <a:gd name="T9" fmla="*/ 140 h 340"/>
                <a:gd name="T10" fmla="*/ 70 w 404"/>
                <a:gd name="T11" fmla="*/ 112 h 340"/>
                <a:gd name="T12" fmla="*/ 83 w 404"/>
                <a:gd name="T13" fmla="*/ 84 h 340"/>
                <a:gd name="T14" fmla="*/ 101 w 404"/>
                <a:gd name="T15" fmla="*/ 60 h 340"/>
                <a:gd name="T16" fmla="*/ 121 w 404"/>
                <a:gd name="T17" fmla="*/ 40 h 340"/>
                <a:gd name="T18" fmla="*/ 145 w 404"/>
                <a:gd name="T19" fmla="*/ 23 h 340"/>
                <a:gd name="T20" fmla="*/ 171 w 404"/>
                <a:gd name="T21" fmla="*/ 10 h 340"/>
                <a:gd name="T22" fmla="*/ 200 w 404"/>
                <a:gd name="T23" fmla="*/ 3 h 340"/>
                <a:gd name="T24" fmla="*/ 232 w 404"/>
                <a:gd name="T25" fmla="*/ 0 h 340"/>
                <a:gd name="T26" fmla="*/ 266 w 404"/>
                <a:gd name="T27" fmla="*/ 3 h 340"/>
                <a:gd name="T28" fmla="*/ 298 w 404"/>
                <a:gd name="T29" fmla="*/ 13 h 340"/>
                <a:gd name="T30" fmla="*/ 329 w 404"/>
                <a:gd name="T31" fmla="*/ 28 h 340"/>
                <a:gd name="T32" fmla="*/ 353 w 404"/>
                <a:gd name="T33" fmla="*/ 50 h 340"/>
                <a:gd name="T34" fmla="*/ 375 w 404"/>
                <a:gd name="T35" fmla="*/ 74 h 340"/>
                <a:gd name="T36" fmla="*/ 391 w 404"/>
                <a:gd name="T37" fmla="*/ 105 h 340"/>
                <a:gd name="T38" fmla="*/ 401 w 404"/>
                <a:gd name="T39" fmla="*/ 136 h 340"/>
                <a:gd name="T40" fmla="*/ 404 w 404"/>
                <a:gd name="T41" fmla="*/ 171 h 340"/>
                <a:gd name="T42" fmla="*/ 401 w 404"/>
                <a:gd name="T43" fmla="*/ 205 h 340"/>
                <a:gd name="T44" fmla="*/ 391 w 404"/>
                <a:gd name="T45" fmla="*/ 237 h 340"/>
                <a:gd name="T46" fmla="*/ 375 w 404"/>
                <a:gd name="T47" fmla="*/ 265 h 340"/>
                <a:gd name="T48" fmla="*/ 353 w 404"/>
                <a:gd name="T49" fmla="*/ 290 h 340"/>
                <a:gd name="T50" fmla="*/ 329 w 404"/>
                <a:gd name="T51" fmla="*/ 311 h 340"/>
                <a:gd name="T52" fmla="*/ 298 w 404"/>
                <a:gd name="T53" fmla="*/ 327 h 340"/>
                <a:gd name="T54" fmla="*/ 266 w 404"/>
                <a:gd name="T55" fmla="*/ 337 h 340"/>
                <a:gd name="T56" fmla="*/ 232 w 404"/>
                <a:gd name="T57" fmla="*/ 340 h 340"/>
                <a:gd name="T58" fmla="*/ 203 w 404"/>
                <a:gd name="T59" fmla="*/ 337 h 340"/>
                <a:gd name="T60" fmla="*/ 176 w 404"/>
                <a:gd name="T61" fmla="*/ 330 h 340"/>
                <a:gd name="T62" fmla="*/ 150 w 404"/>
                <a:gd name="T63" fmla="*/ 320 h 340"/>
                <a:gd name="T64" fmla="*/ 127 w 404"/>
                <a:gd name="T65" fmla="*/ 304 h 340"/>
                <a:gd name="T66" fmla="*/ 106 w 404"/>
                <a:gd name="T67" fmla="*/ 285 h 340"/>
                <a:gd name="T68" fmla="*/ 89 w 404"/>
                <a:gd name="T69" fmla="*/ 265 h 340"/>
                <a:gd name="T70" fmla="*/ 76 w 404"/>
                <a:gd name="T71" fmla="*/ 241 h 340"/>
                <a:gd name="T72" fmla="*/ 66 w 404"/>
                <a:gd name="T73" fmla="*/ 215 h 340"/>
                <a:gd name="T74" fmla="*/ 60 w 404"/>
                <a:gd name="T75" fmla="*/ 221 h 340"/>
                <a:gd name="T76" fmla="*/ 53 w 404"/>
                <a:gd name="T77" fmla="*/ 225 h 340"/>
                <a:gd name="T78" fmla="*/ 46 w 404"/>
                <a:gd name="T79" fmla="*/ 228 h 340"/>
                <a:gd name="T80" fmla="*/ 39 w 404"/>
                <a:gd name="T81" fmla="*/ 229 h 340"/>
                <a:gd name="T82" fmla="*/ 23 w 404"/>
                <a:gd name="T83" fmla="*/ 225 h 340"/>
                <a:gd name="T84" fmla="*/ 11 w 404"/>
                <a:gd name="T85" fmla="*/ 215 h 340"/>
                <a:gd name="T86" fmla="*/ 2 w 404"/>
                <a:gd name="T87" fmla="*/ 198 h 340"/>
                <a:gd name="T88" fmla="*/ 0 w 404"/>
                <a:gd name="T89" fmla="*/ 179 h 340"/>
                <a:gd name="T90" fmla="*/ 2 w 404"/>
                <a:gd name="T91" fmla="*/ 161 h 340"/>
                <a:gd name="T92" fmla="*/ 11 w 404"/>
                <a:gd name="T93" fmla="*/ 143 h 340"/>
                <a:gd name="T94" fmla="*/ 23 w 404"/>
                <a:gd name="T95" fmla="*/ 133 h 340"/>
                <a:gd name="T96" fmla="*/ 39 w 404"/>
                <a:gd name="T97" fmla="*/ 129 h 3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404" h="340">
                  <a:moveTo>
                    <a:pt x="39" y="129"/>
                  </a:moveTo>
                  <a:lnTo>
                    <a:pt x="44" y="130"/>
                  </a:lnTo>
                  <a:lnTo>
                    <a:pt x="52" y="132"/>
                  </a:lnTo>
                  <a:lnTo>
                    <a:pt x="57" y="136"/>
                  </a:lnTo>
                  <a:lnTo>
                    <a:pt x="63" y="140"/>
                  </a:lnTo>
                  <a:lnTo>
                    <a:pt x="70" y="112"/>
                  </a:lnTo>
                  <a:lnTo>
                    <a:pt x="83" y="84"/>
                  </a:lnTo>
                  <a:lnTo>
                    <a:pt x="101" y="60"/>
                  </a:lnTo>
                  <a:lnTo>
                    <a:pt x="121" y="40"/>
                  </a:lnTo>
                  <a:lnTo>
                    <a:pt x="145" y="23"/>
                  </a:lnTo>
                  <a:lnTo>
                    <a:pt x="171" y="10"/>
                  </a:lnTo>
                  <a:lnTo>
                    <a:pt x="200" y="3"/>
                  </a:lnTo>
                  <a:lnTo>
                    <a:pt x="232" y="0"/>
                  </a:lnTo>
                  <a:lnTo>
                    <a:pt x="266" y="3"/>
                  </a:lnTo>
                  <a:lnTo>
                    <a:pt x="298" y="13"/>
                  </a:lnTo>
                  <a:lnTo>
                    <a:pt x="329" y="28"/>
                  </a:lnTo>
                  <a:lnTo>
                    <a:pt x="353" y="50"/>
                  </a:lnTo>
                  <a:lnTo>
                    <a:pt x="375" y="74"/>
                  </a:lnTo>
                  <a:lnTo>
                    <a:pt x="391" y="105"/>
                  </a:lnTo>
                  <a:lnTo>
                    <a:pt x="401" y="136"/>
                  </a:lnTo>
                  <a:lnTo>
                    <a:pt x="404" y="171"/>
                  </a:lnTo>
                  <a:lnTo>
                    <a:pt x="401" y="205"/>
                  </a:lnTo>
                  <a:lnTo>
                    <a:pt x="391" y="237"/>
                  </a:lnTo>
                  <a:lnTo>
                    <a:pt x="375" y="265"/>
                  </a:lnTo>
                  <a:lnTo>
                    <a:pt x="353" y="290"/>
                  </a:lnTo>
                  <a:lnTo>
                    <a:pt x="329" y="311"/>
                  </a:lnTo>
                  <a:lnTo>
                    <a:pt x="298" y="327"/>
                  </a:lnTo>
                  <a:lnTo>
                    <a:pt x="266" y="337"/>
                  </a:lnTo>
                  <a:lnTo>
                    <a:pt x="232" y="340"/>
                  </a:lnTo>
                  <a:lnTo>
                    <a:pt x="203" y="337"/>
                  </a:lnTo>
                  <a:lnTo>
                    <a:pt x="176" y="330"/>
                  </a:lnTo>
                  <a:lnTo>
                    <a:pt x="150" y="320"/>
                  </a:lnTo>
                  <a:lnTo>
                    <a:pt x="127" y="304"/>
                  </a:lnTo>
                  <a:lnTo>
                    <a:pt x="106" y="285"/>
                  </a:lnTo>
                  <a:lnTo>
                    <a:pt x="89" y="265"/>
                  </a:lnTo>
                  <a:lnTo>
                    <a:pt x="76" y="241"/>
                  </a:lnTo>
                  <a:lnTo>
                    <a:pt x="66" y="215"/>
                  </a:lnTo>
                  <a:lnTo>
                    <a:pt x="60" y="221"/>
                  </a:lnTo>
                  <a:lnTo>
                    <a:pt x="53" y="225"/>
                  </a:lnTo>
                  <a:lnTo>
                    <a:pt x="46" y="228"/>
                  </a:lnTo>
                  <a:lnTo>
                    <a:pt x="39" y="229"/>
                  </a:lnTo>
                  <a:lnTo>
                    <a:pt x="23" y="225"/>
                  </a:lnTo>
                  <a:lnTo>
                    <a:pt x="11" y="215"/>
                  </a:lnTo>
                  <a:lnTo>
                    <a:pt x="2" y="198"/>
                  </a:lnTo>
                  <a:lnTo>
                    <a:pt x="0" y="179"/>
                  </a:lnTo>
                  <a:lnTo>
                    <a:pt x="2" y="161"/>
                  </a:lnTo>
                  <a:lnTo>
                    <a:pt x="11" y="143"/>
                  </a:lnTo>
                  <a:lnTo>
                    <a:pt x="23" y="133"/>
                  </a:lnTo>
                  <a:lnTo>
                    <a:pt x="39" y="129"/>
                  </a:lnTo>
                  <a:close/>
                </a:path>
              </a:pathLst>
            </a:custGeom>
            <a:solidFill>
              <a:srgbClr val="AFAA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56" name="Freeform 70"/>
            <p:cNvSpPr>
              <a:spLocks/>
            </p:cNvSpPr>
            <p:nvPr/>
          </p:nvSpPr>
          <p:spPr bwMode="auto">
            <a:xfrm>
              <a:off x="993" y="1265"/>
              <a:ext cx="165" cy="56"/>
            </a:xfrm>
            <a:custGeom>
              <a:avLst/>
              <a:gdLst>
                <a:gd name="T0" fmla="*/ 164 w 164"/>
                <a:gd name="T1" fmla="*/ 0 h 56"/>
                <a:gd name="T2" fmla="*/ 161 w 164"/>
                <a:gd name="T3" fmla="*/ 11 h 56"/>
                <a:gd name="T4" fmla="*/ 157 w 164"/>
                <a:gd name="T5" fmla="*/ 21 h 56"/>
                <a:gd name="T6" fmla="*/ 148 w 164"/>
                <a:gd name="T7" fmla="*/ 33 h 56"/>
                <a:gd name="T8" fmla="*/ 135 w 164"/>
                <a:gd name="T9" fmla="*/ 44 h 56"/>
                <a:gd name="T10" fmla="*/ 125 w 164"/>
                <a:gd name="T11" fmla="*/ 48 h 56"/>
                <a:gd name="T12" fmla="*/ 115 w 164"/>
                <a:gd name="T13" fmla="*/ 53 h 56"/>
                <a:gd name="T14" fmla="*/ 103 w 164"/>
                <a:gd name="T15" fmla="*/ 54 h 56"/>
                <a:gd name="T16" fmla="*/ 93 w 164"/>
                <a:gd name="T17" fmla="*/ 56 h 56"/>
                <a:gd name="T18" fmla="*/ 85 w 164"/>
                <a:gd name="T19" fmla="*/ 56 h 56"/>
                <a:gd name="T20" fmla="*/ 77 w 164"/>
                <a:gd name="T21" fmla="*/ 54 h 56"/>
                <a:gd name="T22" fmla="*/ 73 w 164"/>
                <a:gd name="T23" fmla="*/ 54 h 56"/>
                <a:gd name="T24" fmla="*/ 72 w 164"/>
                <a:gd name="T25" fmla="*/ 54 h 56"/>
                <a:gd name="T26" fmla="*/ 0 w 164"/>
                <a:gd name="T27" fmla="*/ 0 h 56"/>
                <a:gd name="T28" fmla="*/ 164 w 164"/>
                <a:gd name="T29" fmla="*/ 0 h 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64" h="56">
                  <a:moveTo>
                    <a:pt x="164" y="0"/>
                  </a:moveTo>
                  <a:lnTo>
                    <a:pt x="161" y="11"/>
                  </a:lnTo>
                  <a:lnTo>
                    <a:pt x="157" y="21"/>
                  </a:lnTo>
                  <a:lnTo>
                    <a:pt x="148" y="33"/>
                  </a:lnTo>
                  <a:lnTo>
                    <a:pt x="135" y="44"/>
                  </a:lnTo>
                  <a:lnTo>
                    <a:pt x="125" y="48"/>
                  </a:lnTo>
                  <a:lnTo>
                    <a:pt x="115" y="53"/>
                  </a:lnTo>
                  <a:lnTo>
                    <a:pt x="103" y="54"/>
                  </a:lnTo>
                  <a:lnTo>
                    <a:pt x="93" y="56"/>
                  </a:lnTo>
                  <a:lnTo>
                    <a:pt x="85" y="56"/>
                  </a:lnTo>
                  <a:lnTo>
                    <a:pt x="77" y="54"/>
                  </a:lnTo>
                  <a:lnTo>
                    <a:pt x="73" y="54"/>
                  </a:lnTo>
                  <a:lnTo>
                    <a:pt x="72" y="54"/>
                  </a:lnTo>
                  <a:lnTo>
                    <a:pt x="0" y="0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57" name="Freeform 71"/>
            <p:cNvSpPr>
              <a:spLocks/>
            </p:cNvSpPr>
            <p:nvPr/>
          </p:nvSpPr>
          <p:spPr bwMode="auto">
            <a:xfrm>
              <a:off x="1038" y="1277"/>
              <a:ext cx="97" cy="16"/>
            </a:xfrm>
            <a:custGeom>
              <a:avLst/>
              <a:gdLst>
                <a:gd name="T0" fmla="*/ 96 w 96"/>
                <a:gd name="T1" fmla="*/ 0 h 15"/>
                <a:gd name="T2" fmla="*/ 89 w 96"/>
                <a:gd name="T3" fmla="*/ 15 h 15"/>
                <a:gd name="T4" fmla="*/ 24 w 96"/>
                <a:gd name="T5" fmla="*/ 15 h 15"/>
                <a:gd name="T6" fmla="*/ 0 w 96"/>
                <a:gd name="T7" fmla="*/ 0 h 15"/>
                <a:gd name="T8" fmla="*/ 96 w 96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6" h="15">
                  <a:moveTo>
                    <a:pt x="96" y="0"/>
                  </a:moveTo>
                  <a:lnTo>
                    <a:pt x="89" y="15"/>
                  </a:lnTo>
                  <a:lnTo>
                    <a:pt x="24" y="15"/>
                  </a:lnTo>
                  <a:lnTo>
                    <a:pt x="0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58" name="Freeform 72"/>
            <p:cNvSpPr>
              <a:spLocks/>
            </p:cNvSpPr>
            <p:nvPr/>
          </p:nvSpPr>
          <p:spPr bwMode="auto">
            <a:xfrm>
              <a:off x="1142" y="1094"/>
              <a:ext cx="42" cy="44"/>
            </a:xfrm>
            <a:custGeom>
              <a:avLst/>
              <a:gdLst>
                <a:gd name="T0" fmla="*/ 22 w 43"/>
                <a:gd name="T1" fmla="*/ 43 h 43"/>
                <a:gd name="T2" fmla="*/ 13 w 43"/>
                <a:gd name="T3" fmla="*/ 42 h 43"/>
                <a:gd name="T4" fmla="*/ 7 w 43"/>
                <a:gd name="T5" fmla="*/ 36 h 43"/>
                <a:gd name="T6" fmla="*/ 2 w 43"/>
                <a:gd name="T7" fmla="*/ 30 h 43"/>
                <a:gd name="T8" fmla="*/ 0 w 43"/>
                <a:gd name="T9" fmla="*/ 22 h 43"/>
                <a:gd name="T10" fmla="*/ 2 w 43"/>
                <a:gd name="T11" fmla="*/ 13 h 43"/>
                <a:gd name="T12" fmla="*/ 7 w 43"/>
                <a:gd name="T13" fmla="*/ 6 h 43"/>
                <a:gd name="T14" fmla="*/ 13 w 43"/>
                <a:gd name="T15" fmla="*/ 2 h 43"/>
                <a:gd name="T16" fmla="*/ 22 w 43"/>
                <a:gd name="T17" fmla="*/ 0 h 43"/>
                <a:gd name="T18" fmla="*/ 30 w 43"/>
                <a:gd name="T19" fmla="*/ 2 h 43"/>
                <a:gd name="T20" fmla="*/ 38 w 43"/>
                <a:gd name="T21" fmla="*/ 6 h 43"/>
                <a:gd name="T22" fmla="*/ 42 w 43"/>
                <a:gd name="T23" fmla="*/ 13 h 43"/>
                <a:gd name="T24" fmla="*/ 43 w 43"/>
                <a:gd name="T25" fmla="*/ 22 h 43"/>
                <a:gd name="T26" fmla="*/ 42 w 43"/>
                <a:gd name="T27" fmla="*/ 30 h 43"/>
                <a:gd name="T28" fmla="*/ 38 w 43"/>
                <a:gd name="T29" fmla="*/ 36 h 43"/>
                <a:gd name="T30" fmla="*/ 30 w 43"/>
                <a:gd name="T31" fmla="*/ 42 h 43"/>
                <a:gd name="T32" fmla="*/ 22 w 43"/>
                <a:gd name="T33" fmla="*/ 43 h 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3" h="43">
                  <a:moveTo>
                    <a:pt x="22" y="43"/>
                  </a:moveTo>
                  <a:lnTo>
                    <a:pt x="13" y="42"/>
                  </a:lnTo>
                  <a:lnTo>
                    <a:pt x="7" y="36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3"/>
                  </a:lnTo>
                  <a:lnTo>
                    <a:pt x="7" y="6"/>
                  </a:lnTo>
                  <a:lnTo>
                    <a:pt x="13" y="2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38" y="6"/>
                  </a:lnTo>
                  <a:lnTo>
                    <a:pt x="42" y="13"/>
                  </a:lnTo>
                  <a:lnTo>
                    <a:pt x="43" y="22"/>
                  </a:lnTo>
                  <a:lnTo>
                    <a:pt x="42" y="30"/>
                  </a:lnTo>
                  <a:lnTo>
                    <a:pt x="38" y="36"/>
                  </a:lnTo>
                  <a:lnTo>
                    <a:pt x="30" y="42"/>
                  </a:lnTo>
                  <a:lnTo>
                    <a:pt x="22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59" name="Freeform 73"/>
            <p:cNvSpPr>
              <a:spLocks/>
            </p:cNvSpPr>
            <p:nvPr/>
          </p:nvSpPr>
          <p:spPr bwMode="auto">
            <a:xfrm>
              <a:off x="1001" y="1096"/>
              <a:ext cx="50" cy="48"/>
            </a:xfrm>
            <a:custGeom>
              <a:avLst/>
              <a:gdLst>
                <a:gd name="T0" fmla="*/ 25 w 49"/>
                <a:gd name="T1" fmla="*/ 48 h 48"/>
                <a:gd name="T2" fmla="*/ 15 w 49"/>
                <a:gd name="T3" fmla="*/ 47 h 48"/>
                <a:gd name="T4" fmla="*/ 7 w 49"/>
                <a:gd name="T5" fmla="*/ 41 h 48"/>
                <a:gd name="T6" fmla="*/ 2 w 49"/>
                <a:gd name="T7" fmla="*/ 34 h 48"/>
                <a:gd name="T8" fmla="*/ 0 w 49"/>
                <a:gd name="T9" fmla="*/ 24 h 48"/>
                <a:gd name="T10" fmla="*/ 2 w 49"/>
                <a:gd name="T11" fmla="*/ 15 h 48"/>
                <a:gd name="T12" fmla="*/ 7 w 49"/>
                <a:gd name="T13" fmla="*/ 7 h 48"/>
                <a:gd name="T14" fmla="*/ 15 w 49"/>
                <a:gd name="T15" fmla="*/ 1 h 48"/>
                <a:gd name="T16" fmla="*/ 25 w 49"/>
                <a:gd name="T17" fmla="*/ 0 h 48"/>
                <a:gd name="T18" fmla="*/ 33 w 49"/>
                <a:gd name="T19" fmla="*/ 1 h 48"/>
                <a:gd name="T20" fmla="*/ 42 w 49"/>
                <a:gd name="T21" fmla="*/ 7 h 48"/>
                <a:gd name="T22" fmla="*/ 48 w 49"/>
                <a:gd name="T23" fmla="*/ 15 h 48"/>
                <a:gd name="T24" fmla="*/ 49 w 49"/>
                <a:gd name="T25" fmla="*/ 24 h 48"/>
                <a:gd name="T26" fmla="*/ 48 w 49"/>
                <a:gd name="T27" fmla="*/ 34 h 48"/>
                <a:gd name="T28" fmla="*/ 42 w 49"/>
                <a:gd name="T29" fmla="*/ 41 h 48"/>
                <a:gd name="T30" fmla="*/ 33 w 49"/>
                <a:gd name="T31" fmla="*/ 47 h 48"/>
                <a:gd name="T32" fmla="*/ 25 w 49"/>
                <a:gd name="T33" fmla="*/ 48 h 4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9" h="48">
                  <a:moveTo>
                    <a:pt x="25" y="48"/>
                  </a:moveTo>
                  <a:lnTo>
                    <a:pt x="15" y="47"/>
                  </a:lnTo>
                  <a:lnTo>
                    <a:pt x="7" y="41"/>
                  </a:lnTo>
                  <a:lnTo>
                    <a:pt x="2" y="34"/>
                  </a:lnTo>
                  <a:lnTo>
                    <a:pt x="0" y="24"/>
                  </a:lnTo>
                  <a:lnTo>
                    <a:pt x="2" y="15"/>
                  </a:lnTo>
                  <a:lnTo>
                    <a:pt x="7" y="7"/>
                  </a:lnTo>
                  <a:lnTo>
                    <a:pt x="15" y="1"/>
                  </a:lnTo>
                  <a:lnTo>
                    <a:pt x="25" y="0"/>
                  </a:lnTo>
                  <a:lnTo>
                    <a:pt x="33" y="1"/>
                  </a:lnTo>
                  <a:lnTo>
                    <a:pt x="42" y="7"/>
                  </a:lnTo>
                  <a:lnTo>
                    <a:pt x="48" y="15"/>
                  </a:lnTo>
                  <a:lnTo>
                    <a:pt x="49" y="24"/>
                  </a:lnTo>
                  <a:lnTo>
                    <a:pt x="48" y="34"/>
                  </a:lnTo>
                  <a:lnTo>
                    <a:pt x="42" y="41"/>
                  </a:lnTo>
                  <a:lnTo>
                    <a:pt x="33" y="47"/>
                  </a:lnTo>
                  <a:lnTo>
                    <a:pt x="25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60" name="Freeform 74"/>
            <p:cNvSpPr>
              <a:spLocks/>
            </p:cNvSpPr>
            <p:nvPr/>
          </p:nvSpPr>
          <p:spPr bwMode="auto">
            <a:xfrm>
              <a:off x="1070" y="1100"/>
              <a:ext cx="99" cy="121"/>
            </a:xfrm>
            <a:custGeom>
              <a:avLst/>
              <a:gdLst>
                <a:gd name="T0" fmla="*/ 73 w 99"/>
                <a:gd name="T1" fmla="*/ 105 h 121"/>
                <a:gd name="T2" fmla="*/ 29 w 99"/>
                <a:gd name="T3" fmla="*/ 29 h 121"/>
                <a:gd name="T4" fmla="*/ 29 w 99"/>
                <a:gd name="T5" fmla="*/ 0 h 121"/>
                <a:gd name="T6" fmla="*/ 99 w 99"/>
                <a:gd name="T7" fmla="*/ 121 h 121"/>
                <a:gd name="T8" fmla="*/ 2 w 99"/>
                <a:gd name="T9" fmla="*/ 119 h 121"/>
                <a:gd name="T10" fmla="*/ 0 w 99"/>
                <a:gd name="T11" fmla="*/ 105 h 121"/>
                <a:gd name="T12" fmla="*/ 73 w 99"/>
                <a:gd name="T13" fmla="*/ 105 h 1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9" h="121">
                  <a:moveTo>
                    <a:pt x="73" y="105"/>
                  </a:moveTo>
                  <a:lnTo>
                    <a:pt x="29" y="29"/>
                  </a:lnTo>
                  <a:lnTo>
                    <a:pt x="29" y="0"/>
                  </a:lnTo>
                  <a:lnTo>
                    <a:pt x="99" y="121"/>
                  </a:lnTo>
                  <a:lnTo>
                    <a:pt x="2" y="119"/>
                  </a:lnTo>
                  <a:lnTo>
                    <a:pt x="0" y="105"/>
                  </a:lnTo>
                  <a:lnTo>
                    <a:pt x="73" y="1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61" name="Freeform 75"/>
            <p:cNvSpPr>
              <a:spLocks/>
            </p:cNvSpPr>
            <p:nvPr/>
          </p:nvSpPr>
          <p:spPr bwMode="auto">
            <a:xfrm>
              <a:off x="1265" y="1757"/>
              <a:ext cx="87" cy="77"/>
            </a:xfrm>
            <a:custGeom>
              <a:avLst/>
              <a:gdLst>
                <a:gd name="T0" fmla="*/ 41 w 87"/>
                <a:gd name="T1" fmla="*/ 0 h 77"/>
                <a:gd name="T2" fmla="*/ 26 w 87"/>
                <a:gd name="T3" fmla="*/ 8 h 77"/>
                <a:gd name="T4" fmla="*/ 13 w 87"/>
                <a:gd name="T5" fmla="*/ 20 h 77"/>
                <a:gd name="T6" fmla="*/ 3 w 87"/>
                <a:gd name="T7" fmla="*/ 31 h 77"/>
                <a:gd name="T8" fmla="*/ 0 w 87"/>
                <a:gd name="T9" fmla="*/ 38 h 77"/>
                <a:gd name="T10" fmla="*/ 6 w 87"/>
                <a:gd name="T11" fmla="*/ 38 h 77"/>
                <a:gd name="T12" fmla="*/ 17 w 87"/>
                <a:gd name="T13" fmla="*/ 34 h 77"/>
                <a:gd name="T14" fmla="*/ 29 w 87"/>
                <a:gd name="T15" fmla="*/ 28 h 77"/>
                <a:gd name="T16" fmla="*/ 33 w 87"/>
                <a:gd name="T17" fmla="*/ 25 h 77"/>
                <a:gd name="T18" fmla="*/ 32 w 87"/>
                <a:gd name="T19" fmla="*/ 36 h 77"/>
                <a:gd name="T20" fmla="*/ 30 w 87"/>
                <a:gd name="T21" fmla="*/ 48 h 77"/>
                <a:gd name="T22" fmla="*/ 29 w 87"/>
                <a:gd name="T23" fmla="*/ 63 h 77"/>
                <a:gd name="T24" fmla="*/ 28 w 87"/>
                <a:gd name="T25" fmla="*/ 76 h 77"/>
                <a:gd name="T26" fmla="*/ 82 w 87"/>
                <a:gd name="T27" fmla="*/ 77 h 77"/>
                <a:gd name="T28" fmla="*/ 85 w 87"/>
                <a:gd name="T29" fmla="*/ 58 h 77"/>
                <a:gd name="T30" fmla="*/ 87 w 87"/>
                <a:gd name="T31" fmla="*/ 34 h 77"/>
                <a:gd name="T32" fmla="*/ 87 w 87"/>
                <a:gd name="T33" fmla="*/ 14 h 77"/>
                <a:gd name="T34" fmla="*/ 87 w 87"/>
                <a:gd name="T35" fmla="*/ 5 h 77"/>
                <a:gd name="T36" fmla="*/ 41 w 87"/>
                <a:gd name="T37" fmla="*/ 0 h 7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87" h="77">
                  <a:moveTo>
                    <a:pt x="41" y="0"/>
                  </a:moveTo>
                  <a:lnTo>
                    <a:pt x="26" y="8"/>
                  </a:lnTo>
                  <a:lnTo>
                    <a:pt x="13" y="20"/>
                  </a:lnTo>
                  <a:lnTo>
                    <a:pt x="3" y="31"/>
                  </a:lnTo>
                  <a:lnTo>
                    <a:pt x="0" y="38"/>
                  </a:lnTo>
                  <a:lnTo>
                    <a:pt x="6" y="38"/>
                  </a:lnTo>
                  <a:lnTo>
                    <a:pt x="17" y="34"/>
                  </a:lnTo>
                  <a:lnTo>
                    <a:pt x="29" y="28"/>
                  </a:lnTo>
                  <a:lnTo>
                    <a:pt x="33" y="25"/>
                  </a:lnTo>
                  <a:lnTo>
                    <a:pt x="32" y="36"/>
                  </a:lnTo>
                  <a:lnTo>
                    <a:pt x="30" y="48"/>
                  </a:lnTo>
                  <a:lnTo>
                    <a:pt x="29" y="63"/>
                  </a:lnTo>
                  <a:lnTo>
                    <a:pt x="28" y="76"/>
                  </a:lnTo>
                  <a:lnTo>
                    <a:pt x="82" y="77"/>
                  </a:lnTo>
                  <a:lnTo>
                    <a:pt x="85" y="58"/>
                  </a:lnTo>
                  <a:lnTo>
                    <a:pt x="87" y="34"/>
                  </a:lnTo>
                  <a:lnTo>
                    <a:pt x="87" y="14"/>
                  </a:lnTo>
                  <a:lnTo>
                    <a:pt x="87" y="5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AFAA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62" name="Freeform 76"/>
            <p:cNvSpPr>
              <a:spLocks/>
            </p:cNvSpPr>
            <p:nvPr/>
          </p:nvSpPr>
          <p:spPr bwMode="auto">
            <a:xfrm>
              <a:off x="762" y="1430"/>
              <a:ext cx="606" cy="363"/>
            </a:xfrm>
            <a:custGeom>
              <a:avLst/>
              <a:gdLst>
                <a:gd name="T0" fmla="*/ 0 w 606"/>
                <a:gd name="T1" fmla="*/ 365 h 365"/>
                <a:gd name="T2" fmla="*/ 1 w 606"/>
                <a:gd name="T3" fmla="*/ 346 h 365"/>
                <a:gd name="T4" fmla="*/ 1 w 606"/>
                <a:gd name="T5" fmla="*/ 310 h 365"/>
                <a:gd name="T6" fmla="*/ 3 w 606"/>
                <a:gd name="T7" fmla="*/ 261 h 365"/>
                <a:gd name="T8" fmla="*/ 5 w 606"/>
                <a:gd name="T9" fmla="*/ 207 h 365"/>
                <a:gd name="T10" fmla="*/ 13 w 606"/>
                <a:gd name="T11" fmla="*/ 149 h 365"/>
                <a:gd name="T12" fmla="*/ 24 w 606"/>
                <a:gd name="T13" fmla="*/ 96 h 365"/>
                <a:gd name="T14" fmla="*/ 42 w 606"/>
                <a:gd name="T15" fmla="*/ 53 h 365"/>
                <a:gd name="T16" fmla="*/ 67 w 606"/>
                <a:gd name="T17" fmla="*/ 23 h 365"/>
                <a:gd name="T18" fmla="*/ 80 w 606"/>
                <a:gd name="T19" fmla="*/ 16 h 365"/>
                <a:gd name="T20" fmla="*/ 92 w 606"/>
                <a:gd name="T21" fmla="*/ 10 h 365"/>
                <a:gd name="T22" fmla="*/ 105 w 606"/>
                <a:gd name="T23" fmla="*/ 6 h 365"/>
                <a:gd name="T24" fmla="*/ 117 w 606"/>
                <a:gd name="T25" fmla="*/ 3 h 365"/>
                <a:gd name="T26" fmla="*/ 130 w 606"/>
                <a:gd name="T27" fmla="*/ 1 h 365"/>
                <a:gd name="T28" fmla="*/ 143 w 606"/>
                <a:gd name="T29" fmla="*/ 0 h 365"/>
                <a:gd name="T30" fmla="*/ 157 w 606"/>
                <a:gd name="T31" fmla="*/ 0 h 365"/>
                <a:gd name="T32" fmla="*/ 171 w 606"/>
                <a:gd name="T33" fmla="*/ 0 h 365"/>
                <a:gd name="T34" fmla="*/ 281 w 606"/>
                <a:gd name="T35" fmla="*/ 152 h 365"/>
                <a:gd name="T36" fmla="*/ 359 w 606"/>
                <a:gd name="T37" fmla="*/ 0 h 365"/>
                <a:gd name="T38" fmla="*/ 369 w 606"/>
                <a:gd name="T39" fmla="*/ 1 h 365"/>
                <a:gd name="T40" fmla="*/ 378 w 606"/>
                <a:gd name="T41" fmla="*/ 3 h 365"/>
                <a:gd name="T42" fmla="*/ 388 w 606"/>
                <a:gd name="T43" fmla="*/ 6 h 365"/>
                <a:gd name="T44" fmla="*/ 396 w 606"/>
                <a:gd name="T45" fmla="*/ 8 h 365"/>
                <a:gd name="T46" fmla="*/ 405 w 606"/>
                <a:gd name="T47" fmla="*/ 10 h 365"/>
                <a:gd name="T48" fmla="*/ 411 w 606"/>
                <a:gd name="T49" fmla="*/ 13 h 365"/>
                <a:gd name="T50" fmla="*/ 415 w 606"/>
                <a:gd name="T51" fmla="*/ 14 h 365"/>
                <a:gd name="T52" fmla="*/ 417 w 606"/>
                <a:gd name="T53" fmla="*/ 14 h 365"/>
                <a:gd name="T54" fmla="*/ 476 w 606"/>
                <a:gd name="T55" fmla="*/ 47 h 365"/>
                <a:gd name="T56" fmla="*/ 522 w 606"/>
                <a:gd name="T57" fmla="*/ 90 h 365"/>
                <a:gd name="T58" fmla="*/ 557 w 606"/>
                <a:gd name="T59" fmla="*/ 139 h 365"/>
                <a:gd name="T60" fmla="*/ 581 w 606"/>
                <a:gd name="T61" fmla="*/ 189 h 365"/>
                <a:gd name="T62" fmla="*/ 595 w 606"/>
                <a:gd name="T63" fmla="*/ 235 h 365"/>
                <a:gd name="T64" fmla="*/ 604 w 606"/>
                <a:gd name="T65" fmla="*/ 274 h 365"/>
                <a:gd name="T66" fmla="*/ 606 w 606"/>
                <a:gd name="T67" fmla="*/ 303 h 365"/>
                <a:gd name="T68" fmla="*/ 604 w 606"/>
                <a:gd name="T69" fmla="*/ 314 h 365"/>
                <a:gd name="T70" fmla="*/ 548 w 606"/>
                <a:gd name="T71" fmla="*/ 307 h 365"/>
                <a:gd name="T72" fmla="*/ 525 w 606"/>
                <a:gd name="T73" fmla="*/ 251 h 365"/>
                <a:gd name="T74" fmla="*/ 502 w 606"/>
                <a:gd name="T75" fmla="*/ 209 h 365"/>
                <a:gd name="T76" fmla="*/ 479 w 606"/>
                <a:gd name="T77" fmla="*/ 178 h 365"/>
                <a:gd name="T78" fmla="*/ 457 w 606"/>
                <a:gd name="T79" fmla="*/ 158 h 365"/>
                <a:gd name="T80" fmla="*/ 438 w 606"/>
                <a:gd name="T81" fmla="*/ 146 h 365"/>
                <a:gd name="T82" fmla="*/ 424 w 606"/>
                <a:gd name="T83" fmla="*/ 139 h 365"/>
                <a:gd name="T84" fmla="*/ 414 w 606"/>
                <a:gd name="T85" fmla="*/ 136 h 365"/>
                <a:gd name="T86" fmla="*/ 411 w 606"/>
                <a:gd name="T87" fmla="*/ 136 h 365"/>
                <a:gd name="T88" fmla="*/ 412 w 606"/>
                <a:gd name="T89" fmla="*/ 162 h 365"/>
                <a:gd name="T90" fmla="*/ 417 w 606"/>
                <a:gd name="T91" fmla="*/ 221 h 365"/>
                <a:gd name="T92" fmla="*/ 421 w 606"/>
                <a:gd name="T93" fmla="*/ 293 h 365"/>
                <a:gd name="T94" fmla="*/ 422 w 606"/>
                <a:gd name="T95" fmla="*/ 350 h 365"/>
                <a:gd name="T96" fmla="*/ 0 w 606"/>
                <a:gd name="T97" fmla="*/ 365 h 36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06" h="365">
                  <a:moveTo>
                    <a:pt x="0" y="365"/>
                  </a:moveTo>
                  <a:lnTo>
                    <a:pt x="1" y="346"/>
                  </a:lnTo>
                  <a:lnTo>
                    <a:pt x="1" y="310"/>
                  </a:lnTo>
                  <a:lnTo>
                    <a:pt x="3" y="261"/>
                  </a:lnTo>
                  <a:lnTo>
                    <a:pt x="5" y="207"/>
                  </a:lnTo>
                  <a:lnTo>
                    <a:pt x="13" y="149"/>
                  </a:lnTo>
                  <a:lnTo>
                    <a:pt x="24" y="96"/>
                  </a:lnTo>
                  <a:lnTo>
                    <a:pt x="42" y="53"/>
                  </a:lnTo>
                  <a:lnTo>
                    <a:pt x="67" y="23"/>
                  </a:lnTo>
                  <a:lnTo>
                    <a:pt x="80" y="16"/>
                  </a:lnTo>
                  <a:lnTo>
                    <a:pt x="92" y="10"/>
                  </a:lnTo>
                  <a:lnTo>
                    <a:pt x="105" y="6"/>
                  </a:lnTo>
                  <a:lnTo>
                    <a:pt x="117" y="3"/>
                  </a:lnTo>
                  <a:lnTo>
                    <a:pt x="130" y="1"/>
                  </a:lnTo>
                  <a:lnTo>
                    <a:pt x="143" y="0"/>
                  </a:lnTo>
                  <a:lnTo>
                    <a:pt x="157" y="0"/>
                  </a:lnTo>
                  <a:lnTo>
                    <a:pt x="171" y="0"/>
                  </a:lnTo>
                  <a:lnTo>
                    <a:pt x="281" y="152"/>
                  </a:lnTo>
                  <a:lnTo>
                    <a:pt x="359" y="0"/>
                  </a:lnTo>
                  <a:lnTo>
                    <a:pt x="369" y="1"/>
                  </a:lnTo>
                  <a:lnTo>
                    <a:pt x="378" y="3"/>
                  </a:lnTo>
                  <a:lnTo>
                    <a:pt x="388" y="6"/>
                  </a:lnTo>
                  <a:lnTo>
                    <a:pt x="396" y="8"/>
                  </a:lnTo>
                  <a:lnTo>
                    <a:pt x="405" y="10"/>
                  </a:lnTo>
                  <a:lnTo>
                    <a:pt x="411" y="13"/>
                  </a:lnTo>
                  <a:lnTo>
                    <a:pt x="415" y="14"/>
                  </a:lnTo>
                  <a:lnTo>
                    <a:pt x="417" y="14"/>
                  </a:lnTo>
                  <a:lnTo>
                    <a:pt x="476" y="47"/>
                  </a:lnTo>
                  <a:lnTo>
                    <a:pt x="522" y="90"/>
                  </a:lnTo>
                  <a:lnTo>
                    <a:pt x="557" y="139"/>
                  </a:lnTo>
                  <a:lnTo>
                    <a:pt x="581" y="189"/>
                  </a:lnTo>
                  <a:lnTo>
                    <a:pt x="595" y="235"/>
                  </a:lnTo>
                  <a:lnTo>
                    <a:pt x="604" y="274"/>
                  </a:lnTo>
                  <a:lnTo>
                    <a:pt x="606" y="303"/>
                  </a:lnTo>
                  <a:lnTo>
                    <a:pt x="604" y="314"/>
                  </a:lnTo>
                  <a:lnTo>
                    <a:pt x="548" y="307"/>
                  </a:lnTo>
                  <a:lnTo>
                    <a:pt x="525" y="251"/>
                  </a:lnTo>
                  <a:lnTo>
                    <a:pt x="502" y="209"/>
                  </a:lnTo>
                  <a:lnTo>
                    <a:pt x="479" y="178"/>
                  </a:lnTo>
                  <a:lnTo>
                    <a:pt x="457" y="158"/>
                  </a:lnTo>
                  <a:lnTo>
                    <a:pt x="438" y="146"/>
                  </a:lnTo>
                  <a:lnTo>
                    <a:pt x="424" y="139"/>
                  </a:lnTo>
                  <a:lnTo>
                    <a:pt x="414" y="136"/>
                  </a:lnTo>
                  <a:lnTo>
                    <a:pt x="411" y="136"/>
                  </a:lnTo>
                  <a:lnTo>
                    <a:pt x="412" y="162"/>
                  </a:lnTo>
                  <a:lnTo>
                    <a:pt x="417" y="221"/>
                  </a:lnTo>
                  <a:lnTo>
                    <a:pt x="421" y="293"/>
                  </a:lnTo>
                  <a:lnTo>
                    <a:pt x="422" y="350"/>
                  </a:lnTo>
                  <a:lnTo>
                    <a:pt x="0" y="365"/>
                  </a:lnTo>
                  <a:close/>
                </a:path>
              </a:pathLst>
            </a:custGeom>
            <a:solidFill>
              <a:srgbClr val="F46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63" name="Freeform 77"/>
            <p:cNvSpPr>
              <a:spLocks/>
            </p:cNvSpPr>
            <p:nvPr/>
          </p:nvSpPr>
          <p:spPr bwMode="auto">
            <a:xfrm>
              <a:off x="917" y="961"/>
              <a:ext cx="332" cy="107"/>
            </a:xfrm>
            <a:custGeom>
              <a:avLst/>
              <a:gdLst>
                <a:gd name="T0" fmla="*/ 65 w 331"/>
                <a:gd name="T1" fmla="*/ 17 h 107"/>
                <a:gd name="T2" fmla="*/ 77 w 331"/>
                <a:gd name="T3" fmla="*/ 15 h 107"/>
                <a:gd name="T4" fmla="*/ 97 w 331"/>
                <a:gd name="T5" fmla="*/ 14 h 107"/>
                <a:gd name="T6" fmla="*/ 125 w 331"/>
                <a:gd name="T7" fmla="*/ 11 h 107"/>
                <a:gd name="T8" fmla="*/ 153 w 331"/>
                <a:gd name="T9" fmla="*/ 8 h 107"/>
                <a:gd name="T10" fmla="*/ 184 w 331"/>
                <a:gd name="T11" fmla="*/ 5 h 107"/>
                <a:gd name="T12" fmla="*/ 210 w 331"/>
                <a:gd name="T13" fmla="*/ 3 h 107"/>
                <a:gd name="T14" fmla="*/ 230 w 331"/>
                <a:gd name="T15" fmla="*/ 1 h 107"/>
                <a:gd name="T16" fmla="*/ 243 w 331"/>
                <a:gd name="T17" fmla="*/ 0 h 107"/>
                <a:gd name="T18" fmla="*/ 259 w 331"/>
                <a:gd name="T19" fmla="*/ 3 h 107"/>
                <a:gd name="T20" fmla="*/ 275 w 331"/>
                <a:gd name="T21" fmla="*/ 11 h 107"/>
                <a:gd name="T22" fmla="*/ 289 w 331"/>
                <a:gd name="T23" fmla="*/ 23 h 107"/>
                <a:gd name="T24" fmla="*/ 303 w 331"/>
                <a:gd name="T25" fmla="*/ 37 h 107"/>
                <a:gd name="T26" fmla="*/ 315 w 331"/>
                <a:gd name="T27" fmla="*/ 53 h 107"/>
                <a:gd name="T28" fmla="*/ 324 w 331"/>
                <a:gd name="T29" fmla="*/ 67 h 107"/>
                <a:gd name="T30" fmla="*/ 329 w 331"/>
                <a:gd name="T31" fmla="*/ 82 h 107"/>
                <a:gd name="T32" fmla="*/ 331 w 331"/>
                <a:gd name="T33" fmla="*/ 92 h 107"/>
                <a:gd name="T34" fmla="*/ 328 w 331"/>
                <a:gd name="T35" fmla="*/ 96 h 107"/>
                <a:gd name="T36" fmla="*/ 318 w 331"/>
                <a:gd name="T37" fmla="*/ 99 h 107"/>
                <a:gd name="T38" fmla="*/ 303 w 331"/>
                <a:gd name="T39" fmla="*/ 102 h 107"/>
                <a:gd name="T40" fmla="*/ 285 w 331"/>
                <a:gd name="T41" fmla="*/ 103 h 107"/>
                <a:gd name="T42" fmla="*/ 262 w 331"/>
                <a:gd name="T43" fmla="*/ 104 h 107"/>
                <a:gd name="T44" fmla="*/ 236 w 331"/>
                <a:gd name="T45" fmla="*/ 106 h 107"/>
                <a:gd name="T46" fmla="*/ 208 w 331"/>
                <a:gd name="T47" fmla="*/ 107 h 107"/>
                <a:gd name="T48" fmla="*/ 179 w 331"/>
                <a:gd name="T49" fmla="*/ 107 h 107"/>
                <a:gd name="T50" fmla="*/ 151 w 331"/>
                <a:gd name="T51" fmla="*/ 107 h 107"/>
                <a:gd name="T52" fmla="*/ 123 w 331"/>
                <a:gd name="T53" fmla="*/ 107 h 107"/>
                <a:gd name="T54" fmla="*/ 97 w 331"/>
                <a:gd name="T55" fmla="*/ 107 h 107"/>
                <a:gd name="T56" fmla="*/ 73 w 331"/>
                <a:gd name="T57" fmla="*/ 107 h 107"/>
                <a:gd name="T58" fmla="*/ 52 w 331"/>
                <a:gd name="T59" fmla="*/ 106 h 107"/>
                <a:gd name="T60" fmla="*/ 35 w 331"/>
                <a:gd name="T61" fmla="*/ 106 h 107"/>
                <a:gd name="T62" fmla="*/ 24 w 331"/>
                <a:gd name="T63" fmla="*/ 106 h 107"/>
                <a:gd name="T64" fmla="*/ 18 w 331"/>
                <a:gd name="T65" fmla="*/ 106 h 107"/>
                <a:gd name="T66" fmla="*/ 6 w 331"/>
                <a:gd name="T67" fmla="*/ 102 h 107"/>
                <a:gd name="T68" fmla="*/ 0 w 331"/>
                <a:gd name="T69" fmla="*/ 92 h 107"/>
                <a:gd name="T70" fmla="*/ 2 w 331"/>
                <a:gd name="T71" fmla="*/ 77 h 107"/>
                <a:gd name="T72" fmla="*/ 9 w 331"/>
                <a:gd name="T73" fmla="*/ 61 h 107"/>
                <a:gd name="T74" fmla="*/ 19 w 331"/>
                <a:gd name="T75" fmla="*/ 46 h 107"/>
                <a:gd name="T76" fmla="*/ 34 w 331"/>
                <a:gd name="T77" fmla="*/ 31 h 107"/>
                <a:gd name="T78" fmla="*/ 50 w 331"/>
                <a:gd name="T79" fmla="*/ 21 h 107"/>
                <a:gd name="T80" fmla="*/ 65 w 331"/>
                <a:gd name="T81" fmla="*/ 17 h 10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31" h="107">
                  <a:moveTo>
                    <a:pt x="65" y="17"/>
                  </a:moveTo>
                  <a:lnTo>
                    <a:pt x="77" y="15"/>
                  </a:lnTo>
                  <a:lnTo>
                    <a:pt x="97" y="14"/>
                  </a:lnTo>
                  <a:lnTo>
                    <a:pt x="125" y="11"/>
                  </a:lnTo>
                  <a:lnTo>
                    <a:pt x="153" y="8"/>
                  </a:lnTo>
                  <a:lnTo>
                    <a:pt x="184" y="5"/>
                  </a:lnTo>
                  <a:lnTo>
                    <a:pt x="210" y="3"/>
                  </a:lnTo>
                  <a:lnTo>
                    <a:pt x="230" y="1"/>
                  </a:lnTo>
                  <a:lnTo>
                    <a:pt x="243" y="0"/>
                  </a:lnTo>
                  <a:lnTo>
                    <a:pt x="259" y="3"/>
                  </a:lnTo>
                  <a:lnTo>
                    <a:pt x="275" y="11"/>
                  </a:lnTo>
                  <a:lnTo>
                    <a:pt x="289" y="23"/>
                  </a:lnTo>
                  <a:lnTo>
                    <a:pt x="303" y="37"/>
                  </a:lnTo>
                  <a:lnTo>
                    <a:pt x="315" y="53"/>
                  </a:lnTo>
                  <a:lnTo>
                    <a:pt x="324" y="67"/>
                  </a:lnTo>
                  <a:lnTo>
                    <a:pt x="329" y="82"/>
                  </a:lnTo>
                  <a:lnTo>
                    <a:pt x="331" y="92"/>
                  </a:lnTo>
                  <a:lnTo>
                    <a:pt x="328" y="96"/>
                  </a:lnTo>
                  <a:lnTo>
                    <a:pt x="318" y="99"/>
                  </a:lnTo>
                  <a:lnTo>
                    <a:pt x="303" y="102"/>
                  </a:lnTo>
                  <a:lnTo>
                    <a:pt x="285" y="103"/>
                  </a:lnTo>
                  <a:lnTo>
                    <a:pt x="262" y="104"/>
                  </a:lnTo>
                  <a:lnTo>
                    <a:pt x="236" y="106"/>
                  </a:lnTo>
                  <a:lnTo>
                    <a:pt x="208" y="107"/>
                  </a:lnTo>
                  <a:lnTo>
                    <a:pt x="179" y="107"/>
                  </a:lnTo>
                  <a:lnTo>
                    <a:pt x="151" y="107"/>
                  </a:lnTo>
                  <a:lnTo>
                    <a:pt x="123" y="107"/>
                  </a:lnTo>
                  <a:lnTo>
                    <a:pt x="97" y="107"/>
                  </a:lnTo>
                  <a:lnTo>
                    <a:pt x="73" y="107"/>
                  </a:lnTo>
                  <a:lnTo>
                    <a:pt x="52" y="106"/>
                  </a:lnTo>
                  <a:lnTo>
                    <a:pt x="35" y="106"/>
                  </a:lnTo>
                  <a:lnTo>
                    <a:pt x="24" y="106"/>
                  </a:lnTo>
                  <a:lnTo>
                    <a:pt x="18" y="106"/>
                  </a:lnTo>
                  <a:lnTo>
                    <a:pt x="6" y="102"/>
                  </a:lnTo>
                  <a:lnTo>
                    <a:pt x="0" y="92"/>
                  </a:lnTo>
                  <a:lnTo>
                    <a:pt x="2" y="77"/>
                  </a:lnTo>
                  <a:lnTo>
                    <a:pt x="9" y="61"/>
                  </a:lnTo>
                  <a:lnTo>
                    <a:pt x="19" y="46"/>
                  </a:lnTo>
                  <a:lnTo>
                    <a:pt x="34" y="31"/>
                  </a:lnTo>
                  <a:lnTo>
                    <a:pt x="50" y="21"/>
                  </a:lnTo>
                  <a:lnTo>
                    <a:pt x="65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64" name="Freeform 78"/>
            <p:cNvSpPr>
              <a:spLocks/>
            </p:cNvSpPr>
            <p:nvPr/>
          </p:nvSpPr>
          <p:spPr bwMode="auto">
            <a:xfrm>
              <a:off x="868" y="1217"/>
              <a:ext cx="24" cy="24"/>
            </a:xfrm>
            <a:custGeom>
              <a:avLst/>
              <a:gdLst>
                <a:gd name="T0" fmla="*/ 13 w 25"/>
                <a:gd name="T1" fmla="*/ 24 h 24"/>
                <a:gd name="T2" fmla="*/ 7 w 25"/>
                <a:gd name="T3" fmla="*/ 23 h 24"/>
                <a:gd name="T4" fmla="*/ 4 w 25"/>
                <a:gd name="T5" fmla="*/ 21 h 24"/>
                <a:gd name="T6" fmla="*/ 1 w 25"/>
                <a:gd name="T7" fmla="*/ 17 h 24"/>
                <a:gd name="T8" fmla="*/ 0 w 25"/>
                <a:gd name="T9" fmla="*/ 13 h 24"/>
                <a:gd name="T10" fmla="*/ 1 w 25"/>
                <a:gd name="T11" fmla="*/ 7 h 24"/>
                <a:gd name="T12" fmla="*/ 4 w 25"/>
                <a:gd name="T13" fmla="*/ 4 h 24"/>
                <a:gd name="T14" fmla="*/ 7 w 25"/>
                <a:gd name="T15" fmla="*/ 1 h 24"/>
                <a:gd name="T16" fmla="*/ 13 w 25"/>
                <a:gd name="T17" fmla="*/ 0 h 24"/>
                <a:gd name="T18" fmla="*/ 17 w 25"/>
                <a:gd name="T19" fmla="*/ 1 h 24"/>
                <a:gd name="T20" fmla="*/ 22 w 25"/>
                <a:gd name="T21" fmla="*/ 4 h 24"/>
                <a:gd name="T22" fmla="*/ 23 w 25"/>
                <a:gd name="T23" fmla="*/ 7 h 24"/>
                <a:gd name="T24" fmla="*/ 25 w 25"/>
                <a:gd name="T25" fmla="*/ 13 h 24"/>
                <a:gd name="T26" fmla="*/ 23 w 25"/>
                <a:gd name="T27" fmla="*/ 17 h 24"/>
                <a:gd name="T28" fmla="*/ 22 w 25"/>
                <a:gd name="T29" fmla="*/ 21 h 24"/>
                <a:gd name="T30" fmla="*/ 17 w 25"/>
                <a:gd name="T31" fmla="*/ 23 h 24"/>
                <a:gd name="T32" fmla="*/ 13 w 25"/>
                <a:gd name="T33" fmla="*/ 24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5" h="24">
                  <a:moveTo>
                    <a:pt x="13" y="24"/>
                  </a:moveTo>
                  <a:lnTo>
                    <a:pt x="7" y="23"/>
                  </a:lnTo>
                  <a:lnTo>
                    <a:pt x="4" y="21"/>
                  </a:lnTo>
                  <a:lnTo>
                    <a:pt x="1" y="17"/>
                  </a:lnTo>
                  <a:lnTo>
                    <a:pt x="0" y="13"/>
                  </a:lnTo>
                  <a:lnTo>
                    <a:pt x="1" y="7"/>
                  </a:lnTo>
                  <a:lnTo>
                    <a:pt x="4" y="4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7" y="1"/>
                  </a:lnTo>
                  <a:lnTo>
                    <a:pt x="22" y="4"/>
                  </a:lnTo>
                  <a:lnTo>
                    <a:pt x="23" y="7"/>
                  </a:lnTo>
                  <a:lnTo>
                    <a:pt x="25" y="13"/>
                  </a:lnTo>
                  <a:lnTo>
                    <a:pt x="23" y="17"/>
                  </a:lnTo>
                  <a:lnTo>
                    <a:pt x="22" y="21"/>
                  </a:lnTo>
                  <a:lnTo>
                    <a:pt x="17" y="23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65" name="Freeform 79"/>
            <p:cNvSpPr>
              <a:spLocks/>
            </p:cNvSpPr>
            <p:nvPr/>
          </p:nvSpPr>
          <p:spPr bwMode="auto">
            <a:xfrm>
              <a:off x="1026" y="1618"/>
              <a:ext cx="32" cy="32"/>
            </a:xfrm>
            <a:custGeom>
              <a:avLst/>
              <a:gdLst>
                <a:gd name="T0" fmla="*/ 16 w 32"/>
                <a:gd name="T1" fmla="*/ 33 h 33"/>
                <a:gd name="T2" fmla="*/ 10 w 32"/>
                <a:gd name="T3" fmla="*/ 32 h 33"/>
                <a:gd name="T4" fmla="*/ 4 w 32"/>
                <a:gd name="T5" fmla="*/ 29 h 33"/>
                <a:gd name="T6" fmla="*/ 2 w 32"/>
                <a:gd name="T7" fmla="*/ 23 h 33"/>
                <a:gd name="T8" fmla="*/ 0 w 32"/>
                <a:gd name="T9" fmla="*/ 18 h 33"/>
                <a:gd name="T10" fmla="*/ 2 w 32"/>
                <a:gd name="T11" fmla="*/ 10 h 33"/>
                <a:gd name="T12" fmla="*/ 4 w 32"/>
                <a:gd name="T13" fmla="*/ 5 h 33"/>
                <a:gd name="T14" fmla="*/ 10 w 32"/>
                <a:gd name="T15" fmla="*/ 2 h 33"/>
                <a:gd name="T16" fmla="*/ 16 w 32"/>
                <a:gd name="T17" fmla="*/ 0 h 33"/>
                <a:gd name="T18" fmla="*/ 22 w 32"/>
                <a:gd name="T19" fmla="*/ 2 h 33"/>
                <a:gd name="T20" fmla="*/ 28 w 32"/>
                <a:gd name="T21" fmla="*/ 5 h 33"/>
                <a:gd name="T22" fmla="*/ 30 w 32"/>
                <a:gd name="T23" fmla="*/ 10 h 33"/>
                <a:gd name="T24" fmla="*/ 32 w 32"/>
                <a:gd name="T25" fmla="*/ 18 h 33"/>
                <a:gd name="T26" fmla="*/ 30 w 32"/>
                <a:gd name="T27" fmla="*/ 23 h 33"/>
                <a:gd name="T28" fmla="*/ 28 w 32"/>
                <a:gd name="T29" fmla="*/ 29 h 33"/>
                <a:gd name="T30" fmla="*/ 22 w 32"/>
                <a:gd name="T31" fmla="*/ 32 h 33"/>
                <a:gd name="T32" fmla="*/ 16 w 32"/>
                <a:gd name="T33" fmla="*/ 33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" h="33">
                  <a:moveTo>
                    <a:pt x="16" y="33"/>
                  </a:moveTo>
                  <a:lnTo>
                    <a:pt x="10" y="32"/>
                  </a:lnTo>
                  <a:lnTo>
                    <a:pt x="4" y="29"/>
                  </a:lnTo>
                  <a:lnTo>
                    <a:pt x="2" y="23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4" y="5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8" y="5"/>
                  </a:lnTo>
                  <a:lnTo>
                    <a:pt x="30" y="10"/>
                  </a:lnTo>
                  <a:lnTo>
                    <a:pt x="32" y="18"/>
                  </a:lnTo>
                  <a:lnTo>
                    <a:pt x="30" y="23"/>
                  </a:lnTo>
                  <a:lnTo>
                    <a:pt x="28" y="29"/>
                  </a:lnTo>
                  <a:lnTo>
                    <a:pt x="22" y="32"/>
                  </a:lnTo>
                  <a:lnTo>
                    <a:pt x="16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66" name="Freeform 80"/>
            <p:cNvSpPr>
              <a:spLocks/>
            </p:cNvSpPr>
            <p:nvPr/>
          </p:nvSpPr>
          <p:spPr bwMode="auto">
            <a:xfrm>
              <a:off x="1026" y="1684"/>
              <a:ext cx="32" cy="32"/>
            </a:xfrm>
            <a:custGeom>
              <a:avLst/>
              <a:gdLst>
                <a:gd name="T0" fmla="*/ 16 w 32"/>
                <a:gd name="T1" fmla="*/ 33 h 33"/>
                <a:gd name="T2" fmla="*/ 10 w 32"/>
                <a:gd name="T3" fmla="*/ 32 h 33"/>
                <a:gd name="T4" fmla="*/ 4 w 32"/>
                <a:gd name="T5" fmla="*/ 29 h 33"/>
                <a:gd name="T6" fmla="*/ 2 w 32"/>
                <a:gd name="T7" fmla="*/ 23 h 33"/>
                <a:gd name="T8" fmla="*/ 0 w 32"/>
                <a:gd name="T9" fmla="*/ 17 h 33"/>
                <a:gd name="T10" fmla="*/ 2 w 32"/>
                <a:gd name="T11" fmla="*/ 10 h 33"/>
                <a:gd name="T12" fmla="*/ 4 w 32"/>
                <a:gd name="T13" fmla="*/ 4 h 33"/>
                <a:gd name="T14" fmla="*/ 10 w 32"/>
                <a:gd name="T15" fmla="*/ 1 h 33"/>
                <a:gd name="T16" fmla="*/ 16 w 32"/>
                <a:gd name="T17" fmla="*/ 0 h 33"/>
                <a:gd name="T18" fmla="*/ 22 w 32"/>
                <a:gd name="T19" fmla="*/ 1 h 33"/>
                <a:gd name="T20" fmla="*/ 28 w 32"/>
                <a:gd name="T21" fmla="*/ 4 h 33"/>
                <a:gd name="T22" fmla="*/ 30 w 32"/>
                <a:gd name="T23" fmla="*/ 10 h 33"/>
                <a:gd name="T24" fmla="*/ 32 w 32"/>
                <a:gd name="T25" fmla="*/ 17 h 33"/>
                <a:gd name="T26" fmla="*/ 30 w 32"/>
                <a:gd name="T27" fmla="*/ 23 h 33"/>
                <a:gd name="T28" fmla="*/ 28 w 32"/>
                <a:gd name="T29" fmla="*/ 29 h 33"/>
                <a:gd name="T30" fmla="*/ 22 w 32"/>
                <a:gd name="T31" fmla="*/ 32 h 33"/>
                <a:gd name="T32" fmla="*/ 16 w 32"/>
                <a:gd name="T33" fmla="*/ 33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" h="33">
                  <a:moveTo>
                    <a:pt x="16" y="33"/>
                  </a:moveTo>
                  <a:lnTo>
                    <a:pt x="10" y="32"/>
                  </a:lnTo>
                  <a:lnTo>
                    <a:pt x="4" y="29"/>
                  </a:lnTo>
                  <a:lnTo>
                    <a:pt x="2" y="23"/>
                  </a:lnTo>
                  <a:lnTo>
                    <a:pt x="0" y="17"/>
                  </a:lnTo>
                  <a:lnTo>
                    <a:pt x="2" y="10"/>
                  </a:lnTo>
                  <a:lnTo>
                    <a:pt x="4" y="4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2" y="1"/>
                  </a:lnTo>
                  <a:lnTo>
                    <a:pt x="28" y="4"/>
                  </a:lnTo>
                  <a:lnTo>
                    <a:pt x="30" y="10"/>
                  </a:lnTo>
                  <a:lnTo>
                    <a:pt x="32" y="17"/>
                  </a:lnTo>
                  <a:lnTo>
                    <a:pt x="30" y="23"/>
                  </a:lnTo>
                  <a:lnTo>
                    <a:pt x="28" y="29"/>
                  </a:lnTo>
                  <a:lnTo>
                    <a:pt x="22" y="32"/>
                  </a:lnTo>
                  <a:lnTo>
                    <a:pt x="16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67" name="Freeform 81"/>
            <p:cNvSpPr>
              <a:spLocks/>
            </p:cNvSpPr>
            <p:nvPr/>
          </p:nvSpPr>
          <p:spPr bwMode="auto">
            <a:xfrm>
              <a:off x="880" y="1422"/>
              <a:ext cx="284" cy="173"/>
            </a:xfrm>
            <a:custGeom>
              <a:avLst/>
              <a:gdLst>
                <a:gd name="T0" fmla="*/ 10 w 283"/>
                <a:gd name="T1" fmla="*/ 96 h 173"/>
                <a:gd name="T2" fmla="*/ 37 w 283"/>
                <a:gd name="T3" fmla="*/ 66 h 173"/>
                <a:gd name="T4" fmla="*/ 0 w 283"/>
                <a:gd name="T5" fmla="*/ 40 h 173"/>
                <a:gd name="T6" fmla="*/ 30 w 283"/>
                <a:gd name="T7" fmla="*/ 4 h 173"/>
                <a:gd name="T8" fmla="*/ 49 w 283"/>
                <a:gd name="T9" fmla="*/ 4 h 173"/>
                <a:gd name="T10" fmla="*/ 25 w 283"/>
                <a:gd name="T11" fmla="*/ 36 h 173"/>
                <a:gd name="T12" fmla="*/ 59 w 283"/>
                <a:gd name="T13" fmla="*/ 63 h 173"/>
                <a:gd name="T14" fmla="*/ 56 w 283"/>
                <a:gd name="T15" fmla="*/ 67 h 173"/>
                <a:gd name="T16" fmla="*/ 48 w 283"/>
                <a:gd name="T17" fmla="*/ 76 h 173"/>
                <a:gd name="T18" fmla="*/ 40 w 283"/>
                <a:gd name="T19" fmla="*/ 86 h 173"/>
                <a:gd name="T20" fmla="*/ 37 w 283"/>
                <a:gd name="T21" fmla="*/ 89 h 173"/>
                <a:gd name="T22" fmla="*/ 163 w 283"/>
                <a:gd name="T23" fmla="*/ 155 h 173"/>
                <a:gd name="T24" fmla="*/ 250 w 283"/>
                <a:gd name="T25" fmla="*/ 87 h 173"/>
                <a:gd name="T26" fmla="*/ 229 w 283"/>
                <a:gd name="T27" fmla="*/ 61 h 173"/>
                <a:gd name="T28" fmla="*/ 263 w 283"/>
                <a:gd name="T29" fmla="*/ 37 h 173"/>
                <a:gd name="T30" fmla="*/ 242 w 283"/>
                <a:gd name="T31" fmla="*/ 0 h 173"/>
                <a:gd name="T32" fmla="*/ 260 w 283"/>
                <a:gd name="T33" fmla="*/ 1 h 173"/>
                <a:gd name="T34" fmla="*/ 283 w 283"/>
                <a:gd name="T35" fmla="*/ 40 h 173"/>
                <a:gd name="T36" fmla="*/ 250 w 283"/>
                <a:gd name="T37" fmla="*/ 64 h 173"/>
                <a:gd name="T38" fmla="*/ 276 w 283"/>
                <a:gd name="T39" fmla="*/ 90 h 173"/>
                <a:gd name="T40" fmla="*/ 166 w 283"/>
                <a:gd name="T41" fmla="*/ 173 h 173"/>
                <a:gd name="T42" fmla="*/ 10 w 283"/>
                <a:gd name="T43" fmla="*/ 96 h 17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83" h="173">
                  <a:moveTo>
                    <a:pt x="10" y="96"/>
                  </a:moveTo>
                  <a:lnTo>
                    <a:pt x="37" y="66"/>
                  </a:lnTo>
                  <a:lnTo>
                    <a:pt x="0" y="40"/>
                  </a:lnTo>
                  <a:lnTo>
                    <a:pt x="30" y="4"/>
                  </a:lnTo>
                  <a:lnTo>
                    <a:pt x="49" y="4"/>
                  </a:lnTo>
                  <a:lnTo>
                    <a:pt x="25" y="36"/>
                  </a:lnTo>
                  <a:lnTo>
                    <a:pt x="59" y="63"/>
                  </a:lnTo>
                  <a:lnTo>
                    <a:pt x="56" y="67"/>
                  </a:lnTo>
                  <a:lnTo>
                    <a:pt x="48" y="76"/>
                  </a:lnTo>
                  <a:lnTo>
                    <a:pt x="40" y="86"/>
                  </a:lnTo>
                  <a:lnTo>
                    <a:pt x="37" y="89"/>
                  </a:lnTo>
                  <a:lnTo>
                    <a:pt x="163" y="155"/>
                  </a:lnTo>
                  <a:lnTo>
                    <a:pt x="250" y="87"/>
                  </a:lnTo>
                  <a:lnTo>
                    <a:pt x="229" y="61"/>
                  </a:lnTo>
                  <a:lnTo>
                    <a:pt x="263" y="37"/>
                  </a:lnTo>
                  <a:lnTo>
                    <a:pt x="242" y="0"/>
                  </a:lnTo>
                  <a:lnTo>
                    <a:pt x="260" y="1"/>
                  </a:lnTo>
                  <a:lnTo>
                    <a:pt x="283" y="40"/>
                  </a:lnTo>
                  <a:lnTo>
                    <a:pt x="250" y="64"/>
                  </a:lnTo>
                  <a:lnTo>
                    <a:pt x="276" y="90"/>
                  </a:lnTo>
                  <a:lnTo>
                    <a:pt x="166" y="173"/>
                  </a:lnTo>
                  <a:lnTo>
                    <a:pt x="10" y="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68" name="Freeform 82"/>
            <p:cNvSpPr>
              <a:spLocks/>
            </p:cNvSpPr>
            <p:nvPr/>
          </p:nvSpPr>
          <p:spPr bwMode="auto">
            <a:xfrm>
              <a:off x="1662" y="1465"/>
              <a:ext cx="284" cy="171"/>
            </a:xfrm>
            <a:custGeom>
              <a:avLst/>
              <a:gdLst>
                <a:gd name="T0" fmla="*/ 274 w 283"/>
                <a:gd name="T1" fmla="*/ 94 h 172"/>
                <a:gd name="T2" fmla="*/ 245 w 283"/>
                <a:gd name="T3" fmla="*/ 64 h 172"/>
                <a:gd name="T4" fmla="*/ 283 w 283"/>
                <a:gd name="T5" fmla="*/ 38 h 172"/>
                <a:gd name="T6" fmla="*/ 252 w 283"/>
                <a:gd name="T7" fmla="*/ 3 h 172"/>
                <a:gd name="T8" fmla="*/ 234 w 283"/>
                <a:gd name="T9" fmla="*/ 3 h 172"/>
                <a:gd name="T10" fmla="*/ 260 w 283"/>
                <a:gd name="T11" fmla="*/ 36 h 172"/>
                <a:gd name="T12" fmla="*/ 223 w 283"/>
                <a:gd name="T13" fmla="*/ 61 h 172"/>
                <a:gd name="T14" fmla="*/ 228 w 283"/>
                <a:gd name="T15" fmla="*/ 66 h 172"/>
                <a:gd name="T16" fmla="*/ 235 w 283"/>
                <a:gd name="T17" fmla="*/ 74 h 172"/>
                <a:gd name="T18" fmla="*/ 244 w 283"/>
                <a:gd name="T19" fmla="*/ 84 h 172"/>
                <a:gd name="T20" fmla="*/ 247 w 283"/>
                <a:gd name="T21" fmla="*/ 87 h 172"/>
                <a:gd name="T22" fmla="*/ 120 w 283"/>
                <a:gd name="T23" fmla="*/ 155 h 172"/>
                <a:gd name="T24" fmla="*/ 33 w 283"/>
                <a:gd name="T25" fmla="*/ 86 h 172"/>
                <a:gd name="T26" fmla="*/ 53 w 283"/>
                <a:gd name="T27" fmla="*/ 60 h 172"/>
                <a:gd name="T28" fmla="*/ 22 w 283"/>
                <a:gd name="T29" fmla="*/ 36 h 172"/>
                <a:gd name="T30" fmla="*/ 40 w 283"/>
                <a:gd name="T31" fmla="*/ 0 h 172"/>
                <a:gd name="T32" fmla="*/ 23 w 283"/>
                <a:gd name="T33" fmla="*/ 0 h 172"/>
                <a:gd name="T34" fmla="*/ 0 w 283"/>
                <a:gd name="T35" fmla="*/ 38 h 172"/>
                <a:gd name="T36" fmla="*/ 33 w 283"/>
                <a:gd name="T37" fmla="*/ 63 h 172"/>
                <a:gd name="T38" fmla="*/ 7 w 283"/>
                <a:gd name="T39" fmla="*/ 89 h 172"/>
                <a:gd name="T40" fmla="*/ 117 w 283"/>
                <a:gd name="T41" fmla="*/ 172 h 172"/>
                <a:gd name="T42" fmla="*/ 274 w 283"/>
                <a:gd name="T43" fmla="*/ 94 h 1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83" h="172">
                  <a:moveTo>
                    <a:pt x="274" y="94"/>
                  </a:moveTo>
                  <a:lnTo>
                    <a:pt x="245" y="64"/>
                  </a:lnTo>
                  <a:lnTo>
                    <a:pt x="283" y="38"/>
                  </a:lnTo>
                  <a:lnTo>
                    <a:pt x="252" y="3"/>
                  </a:lnTo>
                  <a:lnTo>
                    <a:pt x="234" y="3"/>
                  </a:lnTo>
                  <a:lnTo>
                    <a:pt x="260" y="36"/>
                  </a:lnTo>
                  <a:lnTo>
                    <a:pt x="223" y="61"/>
                  </a:lnTo>
                  <a:lnTo>
                    <a:pt x="228" y="66"/>
                  </a:lnTo>
                  <a:lnTo>
                    <a:pt x="235" y="74"/>
                  </a:lnTo>
                  <a:lnTo>
                    <a:pt x="244" y="84"/>
                  </a:lnTo>
                  <a:lnTo>
                    <a:pt x="247" y="87"/>
                  </a:lnTo>
                  <a:lnTo>
                    <a:pt x="120" y="155"/>
                  </a:lnTo>
                  <a:lnTo>
                    <a:pt x="33" y="86"/>
                  </a:lnTo>
                  <a:lnTo>
                    <a:pt x="53" y="60"/>
                  </a:lnTo>
                  <a:lnTo>
                    <a:pt x="22" y="36"/>
                  </a:lnTo>
                  <a:lnTo>
                    <a:pt x="40" y="0"/>
                  </a:lnTo>
                  <a:lnTo>
                    <a:pt x="23" y="0"/>
                  </a:lnTo>
                  <a:lnTo>
                    <a:pt x="0" y="38"/>
                  </a:lnTo>
                  <a:lnTo>
                    <a:pt x="33" y="63"/>
                  </a:lnTo>
                  <a:lnTo>
                    <a:pt x="7" y="89"/>
                  </a:lnTo>
                  <a:lnTo>
                    <a:pt x="117" y="172"/>
                  </a:lnTo>
                  <a:lnTo>
                    <a:pt x="274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69" name="Freeform 83"/>
            <p:cNvSpPr>
              <a:spLocks/>
            </p:cNvSpPr>
            <p:nvPr/>
          </p:nvSpPr>
          <p:spPr bwMode="auto">
            <a:xfrm>
              <a:off x="419" y="0"/>
              <a:ext cx="1991" cy="1070"/>
            </a:xfrm>
            <a:custGeom>
              <a:avLst/>
              <a:gdLst>
                <a:gd name="T0" fmla="*/ 997 w 1993"/>
                <a:gd name="T1" fmla="*/ 0 h 1071"/>
                <a:gd name="T2" fmla="*/ 1127 w 1993"/>
                <a:gd name="T3" fmla="*/ 263 h 1071"/>
                <a:gd name="T4" fmla="*/ 1495 w 1993"/>
                <a:gd name="T5" fmla="*/ 69 h 1071"/>
                <a:gd name="T6" fmla="*/ 1349 w 1993"/>
                <a:gd name="T7" fmla="*/ 329 h 1071"/>
                <a:gd name="T8" fmla="*/ 1860 w 1993"/>
                <a:gd name="T9" fmla="*/ 254 h 1071"/>
                <a:gd name="T10" fmla="*/ 1478 w 1993"/>
                <a:gd name="T11" fmla="*/ 442 h 1071"/>
                <a:gd name="T12" fmla="*/ 1993 w 1993"/>
                <a:gd name="T13" fmla="*/ 508 h 1071"/>
                <a:gd name="T14" fmla="*/ 1478 w 1993"/>
                <a:gd name="T15" fmla="*/ 574 h 1071"/>
                <a:gd name="T16" fmla="*/ 1860 w 1993"/>
                <a:gd name="T17" fmla="*/ 762 h 1071"/>
                <a:gd name="T18" fmla="*/ 1349 w 1993"/>
                <a:gd name="T19" fmla="*/ 688 h 1071"/>
                <a:gd name="T20" fmla="*/ 1495 w 1993"/>
                <a:gd name="T21" fmla="*/ 949 h 1071"/>
                <a:gd name="T22" fmla="*/ 1127 w 1993"/>
                <a:gd name="T23" fmla="*/ 754 h 1071"/>
                <a:gd name="T24" fmla="*/ 1000 w 1993"/>
                <a:gd name="T25" fmla="*/ 1071 h 1071"/>
                <a:gd name="T26" fmla="*/ 869 w 1993"/>
                <a:gd name="T27" fmla="*/ 754 h 1071"/>
                <a:gd name="T28" fmla="*/ 525 w 1993"/>
                <a:gd name="T29" fmla="*/ 920 h 1071"/>
                <a:gd name="T30" fmla="*/ 645 w 1993"/>
                <a:gd name="T31" fmla="*/ 688 h 1071"/>
                <a:gd name="T32" fmla="*/ 135 w 1993"/>
                <a:gd name="T33" fmla="*/ 762 h 1071"/>
                <a:gd name="T34" fmla="*/ 515 w 1993"/>
                <a:gd name="T35" fmla="*/ 574 h 1071"/>
                <a:gd name="T36" fmla="*/ 0 w 1993"/>
                <a:gd name="T37" fmla="*/ 508 h 1071"/>
                <a:gd name="T38" fmla="*/ 515 w 1993"/>
                <a:gd name="T39" fmla="*/ 442 h 1071"/>
                <a:gd name="T40" fmla="*/ 135 w 1993"/>
                <a:gd name="T41" fmla="*/ 254 h 1071"/>
                <a:gd name="T42" fmla="*/ 645 w 1993"/>
                <a:gd name="T43" fmla="*/ 329 h 1071"/>
                <a:gd name="T44" fmla="*/ 498 w 1993"/>
                <a:gd name="T45" fmla="*/ 69 h 1071"/>
                <a:gd name="T46" fmla="*/ 869 w 1993"/>
                <a:gd name="T47" fmla="*/ 263 h 1071"/>
                <a:gd name="T48" fmla="*/ 997 w 1993"/>
                <a:gd name="T49" fmla="*/ 0 h 107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993" h="1071">
                  <a:moveTo>
                    <a:pt x="997" y="0"/>
                  </a:moveTo>
                  <a:lnTo>
                    <a:pt x="1127" y="263"/>
                  </a:lnTo>
                  <a:lnTo>
                    <a:pt x="1495" y="69"/>
                  </a:lnTo>
                  <a:lnTo>
                    <a:pt x="1349" y="329"/>
                  </a:lnTo>
                  <a:lnTo>
                    <a:pt x="1860" y="254"/>
                  </a:lnTo>
                  <a:lnTo>
                    <a:pt x="1478" y="442"/>
                  </a:lnTo>
                  <a:lnTo>
                    <a:pt x="1993" y="508"/>
                  </a:lnTo>
                  <a:lnTo>
                    <a:pt x="1478" y="574"/>
                  </a:lnTo>
                  <a:lnTo>
                    <a:pt x="1860" y="762"/>
                  </a:lnTo>
                  <a:lnTo>
                    <a:pt x="1349" y="688"/>
                  </a:lnTo>
                  <a:lnTo>
                    <a:pt x="1495" y="949"/>
                  </a:lnTo>
                  <a:lnTo>
                    <a:pt x="1127" y="754"/>
                  </a:lnTo>
                  <a:lnTo>
                    <a:pt x="1000" y="1071"/>
                  </a:lnTo>
                  <a:lnTo>
                    <a:pt x="869" y="754"/>
                  </a:lnTo>
                  <a:lnTo>
                    <a:pt x="525" y="920"/>
                  </a:lnTo>
                  <a:lnTo>
                    <a:pt x="645" y="688"/>
                  </a:lnTo>
                  <a:lnTo>
                    <a:pt x="135" y="762"/>
                  </a:lnTo>
                  <a:lnTo>
                    <a:pt x="515" y="574"/>
                  </a:lnTo>
                  <a:lnTo>
                    <a:pt x="0" y="508"/>
                  </a:lnTo>
                  <a:lnTo>
                    <a:pt x="515" y="442"/>
                  </a:lnTo>
                  <a:lnTo>
                    <a:pt x="135" y="254"/>
                  </a:lnTo>
                  <a:lnTo>
                    <a:pt x="645" y="329"/>
                  </a:lnTo>
                  <a:lnTo>
                    <a:pt x="498" y="69"/>
                  </a:lnTo>
                  <a:lnTo>
                    <a:pt x="869" y="263"/>
                  </a:lnTo>
                  <a:lnTo>
                    <a:pt x="997" y="0"/>
                  </a:lnTo>
                  <a:close/>
                </a:path>
              </a:pathLst>
            </a:custGeom>
            <a:solidFill>
              <a:srgbClr val="FFFF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70" name="Freeform 84"/>
            <p:cNvSpPr>
              <a:spLocks/>
            </p:cNvSpPr>
            <p:nvPr/>
          </p:nvSpPr>
          <p:spPr bwMode="auto">
            <a:xfrm>
              <a:off x="919" y="203"/>
              <a:ext cx="1011" cy="608"/>
            </a:xfrm>
            <a:custGeom>
              <a:avLst/>
              <a:gdLst>
                <a:gd name="T0" fmla="*/ 1007 w 1010"/>
                <a:gd name="T1" fmla="*/ 299 h 608"/>
                <a:gd name="T2" fmla="*/ 996 w 1010"/>
                <a:gd name="T3" fmla="*/ 265 h 608"/>
                <a:gd name="T4" fmla="*/ 974 w 1010"/>
                <a:gd name="T5" fmla="*/ 239 h 608"/>
                <a:gd name="T6" fmla="*/ 942 w 1010"/>
                <a:gd name="T7" fmla="*/ 219 h 608"/>
                <a:gd name="T8" fmla="*/ 918 w 1010"/>
                <a:gd name="T9" fmla="*/ 193 h 608"/>
                <a:gd name="T10" fmla="*/ 905 w 1010"/>
                <a:gd name="T11" fmla="*/ 163 h 608"/>
                <a:gd name="T12" fmla="*/ 886 w 1010"/>
                <a:gd name="T13" fmla="*/ 137 h 608"/>
                <a:gd name="T14" fmla="*/ 863 w 1010"/>
                <a:gd name="T15" fmla="*/ 112 h 608"/>
                <a:gd name="T16" fmla="*/ 836 w 1010"/>
                <a:gd name="T17" fmla="*/ 90 h 608"/>
                <a:gd name="T18" fmla="*/ 802 w 1010"/>
                <a:gd name="T19" fmla="*/ 67 h 608"/>
                <a:gd name="T20" fmla="*/ 765 w 1010"/>
                <a:gd name="T21" fmla="*/ 46 h 608"/>
                <a:gd name="T22" fmla="*/ 725 w 1010"/>
                <a:gd name="T23" fmla="*/ 31 h 608"/>
                <a:gd name="T24" fmla="*/ 680 w 1010"/>
                <a:gd name="T25" fmla="*/ 16 h 608"/>
                <a:gd name="T26" fmla="*/ 632 w 1010"/>
                <a:gd name="T27" fmla="*/ 8 h 608"/>
                <a:gd name="T28" fmla="*/ 582 w 1010"/>
                <a:gd name="T29" fmla="*/ 2 h 608"/>
                <a:gd name="T30" fmla="*/ 527 w 1010"/>
                <a:gd name="T31" fmla="*/ 0 h 608"/>
                <a:gd name="T32" fmla="*/ 472 w 1010"/>
                <a:gd name="T33" fmla="*/ 3 h 608"/>
                <a:gd name="T34" fmla="*/ 419 w 1010"/>
                <a:gd name="T35" fmla="*/ 12 h 608"/>
                <a:gd name="T36" fmla="*/ 365 w 1010"/>
                <a:gd name="T37" fmla="*/ 22 h 608"/>
                <a:gd name="T38" fmla="*/ 313 w 1010"/>
                <a:gd name="T39" fmla="*/ 36 h 608"/>
                <a:gd name="T40" fmla="*/ 263 w 1010"/>
                <a:gd name="T41" fmla="*/ 55 h 608"/>
                <a:gd name="T42" fmla="*/ 215 w 1010"/>
                <a:gd name="T43" fmla="*/ 75 h 608"/>
                <a:gd name="T44" fmla="*/ 172 w 1010"/>
                <a:gd name="T45" fmla="*/ 98 h 608"/>
                <a:gd name="T46" fmla="*/ 130 w 1010"/>
                <a:gd name="T47" fmla="*/ 124 h 608"/>
                <a:gd name="T48" fmla="*/ 87 w 1010"/>
                <a:gd name="T49" fmla="*/ 158 h 608"/>
                <a:gd name="T50" fmla="*/ 45 w 1010"/>
                <a:gd name="T51" fmla="*/ 200 h 608"/>
                <a:gd name="T52" fmla="*/ 16 w 1010"/>
                <a:gd name="T53" fmla="*/ 245 h 608"/>
                <a:gd name="T54" fmla="*/ 2 w 1010"/>
                <a:gd name="T55" fmla="*/ 291 h 608"/>
                <a:gd name="T56" fmla="*/ 2 w 1010"/>
                <a:gd name="T57" fmla="*/ 336 h 608"/>
                <a:gd name="T58" fmla="*/ 12 w 1010"/>
                <a:gd name="T59" fmla="*/ 388 h 608"/>
                <a:gd name="T60" fmla="*/ 32 w 1010"/>
                <a:gd name="T61" fmla="*/ 438 h 608"/>
                <a:gd name="T62" fmla="*/ 65 w 1010"/>
                <a:gd name="T63" fmla="*/ 482 h 608"/>
                <a:gd name="T64" fmla="*/ 107 w 1010"/>
                <a:gd name="T65" fmla="*/ 510 h 608"/>
                <a:gd name="T66" fmla="*/ 153 w 1010"/>
                <a:gd name="T67" fmla="*/ 529 h 608"/>
                <a:gd name="T68" fmla="*/ 205 w 1010"/>
                <a:gd name="T69" fmla="*/ 540 h 608"/>
                <a:gd name="T70" fmla="*/ 261 w 1010"/>
                <a:gd name="T71" fmla="*/ 548 h 608"/>
                <a:gd name="T72" fmla="*/ 306 w 1010"/>
                <a:gd name="T73" fmla="*/ 562 h 608"/>
                <a:gd name="T74" fmla="*/ 342 w 1010"/>
                <a:gd name="T75" fmla="*/ 583 h 608"/>
                <a:gd name="T76" fmla="*/ 386 w 1010"/>
                <a:gd name="T77" fmla="*/ 599 h 608"/>
                <a:gd name="T78" fmla="*/ 433 w 1010"/>
                <a:gd name="T79" fmla="*/ 606 h 608"/>
                <a:gd name="T80" fmla="*/ 487 w 1010"/>
                <a:gd name="T81" fmla="*/ 606 h 608"/>
                <a:gd name="T82" fmla="*/ 540 w 1010"/>
                <a:gd name="T83" fmla="*/ 596 h 608"/>
                <a:gd name="T84" fmla="*/ 586 w 1010"/>
                <a:gd name="T85" fmla="*/ 576 h 608"/>
                <a:gd name="T86" fmla="*/ 624 w 1010"/>
                <a:gd name="T87" fmla="*/ 550 h 608"/>
                <a:gd name="T88" fmla="*/ 654 w 1010"/>
                <a:gd name="T89" fmla="*/ 545 h 608"/>
                <a:gd name="T90" fmla="*/ 691 w 1010"/>
                <a:gd name="T91" fmla="*/ 563 h 608"/>
                <a:gd name="T92" fmla="*/ 735 w 1010"/>
                <a:gd name="T93" fmla="*/ 576 h 608"/>
                <a:gd name="T94" fmla="*/ 781 w 1010"/>
                <a:gd name="T95" fmla="*/ 583 h 608"/>
                <a:gd name="T96" fmla="*/ 841 w 1010"/>
                <a:gd name="T97" fmla="*/ 582 h 608"/>
                <a:gd name="T98" fmla="*/ 898 w 1010"/>
                <a:gd name="T99" fmla="*/ 560 h 608"/>
                <a:gd name="T100" fmla="*/ 931 w 1010"/>
                <a:gd name="T101" fmla="*/ 525 h 608"/>
                <a:gd name="T102" fmla="*/ 945 w 1010"/>
                <a:gd name="T103" fmla="*/ 483 h 608"/>
                <a:gd name="T104" fmla="*/ 947 w 1010"/>
                <a:gd name="T105" fmla="*/ 448 h 608"/>
                <a:gd name="T106" fmla="*/ 945 w 1010"/>
                <a:gd name="T107" fmla="*/ 418 h 608"/>
                <a:gd name="T108" fmla="*/ 955 w 1010"/>
                <a:gd name="T109" fmla="*/ 400 h 608"/>
                <a:gd name="T110" fmla="*/ 980 w 1010"/>
                <a:gd name="T111" fmla="*/ 381 h 608"/>
                <a:gd name="T112" fmla="*/ 1000 w 1010"/>
                <a:gd name="T113" fmla="*/ 359 h 608"/>
                <a:gd name="T114" fmla="*/ 1010 w 1010"/>
                <a:gd name="T115" fmla="*/ 334 h 60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10" h="608">
                  <a:moveTo>
                    <a:pt x="1010" y="319"/>
                  </a:moveTo>
                  <a:lnTo>
                    <a:pt x="1007" y="299"/>
                  </a:lnTo>
                  <a:lnTo>
                    <a:pt x="1003" y="280"/>
                  </a:lnTo>
                  <a:lnTo>
                    <a:pt x="996" y="265"/>
                  </a:lnTo>
                  <a:lnTo>
                    <a:pt x="986" y="252"/>
                  </a:lnTo>
                  <a:lnTo>
                    <a:pt x="974" y="239"/>
                  </a:lnTo>
                  <a:lnTo>
                    <a:pt x="960" y="229"/>
                  </a:lnTo>
                  <a:lnTo>
                    <a:pt x="942" y="219"/>
                  </a:lnTo>
                  <a:lnTo>
                    <a:pt x="924" y="209"/>
                  </a:lnTo>
                  <a:lnTo>
                    <a:pt x="918" y="193"/>
                  </a:lnTo>
                  <a:lnTo>
                    <a:pt x="912" y="177"/>
                  </a:lnTo>
                  <a:lnTo>
                    <a:pt x="905" y="163"/>
                  </a:lnTo>
                  <a:lnTo>
                    <a:pt x="896" y="150"/>
                  </a:lnTo>
                  <a:lnTo>
                    <a:pt x="886" y="137"/>
                  </a:lnTo>
                  <a:lnTo>
                    <a:pt x="875" y="125"/>
                  </a:lnTo>
                  <a:lnTo>
                    <a:pt x="863" y="112"/>
                  </a:lnTo>
                  <a:lnTo>
                    <a:pt x="850" y="101"/>
                  </a:lnTo>
                  <a:lnTo>
                    <a:pt x="836" y="90"/>
                  </a:lnTo>
                  <a:lnTo>
                    <a:pt x="820" y="78"/>
                  </a:lnTo>
                  <a:lnTo>
                    <a:pt x="802" y="67"/>
                  </a:lnTo>
                  <a:lnTo>
                    <a:pt x="784" y="56"/>
                  </a:lnTo>
                  <a:lnTo>
                    <a:pt x="765" y="46"/>
                  </a:lnTo>
                  <a:lnTo>
                    <a:pt x="745" y="38"/>
                  </a:lnTo>
                  <a:lnTo>
                    <a:pt x="725" y="31"/>
                  </a:lnTo>
                  <a:lnTo>
                    <a:pt x="703" y="23"/>
                  </a:lnTo>
                  <a:lnTo>
                    <a:pt x="680" y="16"/>
                  </a:lnTo>
                  <a:lnTo>
                    <a:pt x="657" y="12"/>
                  </a:lnTo>
                  <a:lnTo>
                    <a:pt x="632" y="8"/>
                  </a:lnTo>
                  <a:lnTo>
                    <a:pt x="606" y="3"/>
                  </a:lnTo>
                  <a:lnTo>
                    <a:pt x="582" y="2"/>
                  </a:lnTo>
                  <a:lnTo>
                    <a:pt x="554" y="0"/>
                  </a:lnTo>
                  <a:lnTo>
                    <a:pt x="527" y="0"/>
                  </a:lnTo>
                  <a:lnTo>
                    <a:pt x="500" y="2"/>
                  </a:lnTo>
                  <a:lnTo>
                    <a:pt x="472" y="3"/>
                  </a:lnTo>
                  <a:lnTo>
                    <a:pt x="446" y="8"/>
                  </a:lnTo>
                  <a:lnTo>
                    <a:pt x="419" y="12"/>
                  </a:lnTo>
                  <a:lnTo>
                    <a:pt x="391" y="16"/>
                  </a:lnTo>
                  <a:lnTo>
                    <a:pt x="365" y="22"/>
                  </a:lnTo>
                  <a:lnTo>
                    <a:pt x="339" y="29"/>
                  </a:lnTo>
                  <a:lnTo>
                    <a:pt x="313" y="36"/>
                  </a:lnTo>
                  <a:lnTo>
                    <a:pt x="289" y="45"/>
                  </a:lnTo>
                  <a:lnTo>
                    <a:pt x="263" y="55"/>
                  </a:lnTo>
                  <a:lnTo>
                    <a:pt x="240" y="65"/>
                  </a:lnTo>
                  <a:lnTo>
                    <a:pt x="215" y="75"/>
                  </a:lnTo>
                  <a:lnTo>
                    <a:pt x="194" y="87"/>
                  </a:lnTo>
                  <a:lnTo>
                    <a:pt x="172" y="98"/>
                  </a:lnTo>
                  <a:lnTo>
                    <a:pt x="150" y="111"/>
                  </a:lnTo>
                  <a:lnTo>
                    <a:pt x="130" y="124"/>
                  </a:lnTo>
                  <a:lnTo>
                    <a:pt x="111" y="138"/>
                  </a:lnTo>
                  <a:lnTo>
                    <a:pt x="87" y="158"/>
                  </a:lnTo>
                  <a:lnTo>
                    <a:pt x="65" y="179"/>
                  </a:lnTo>
                  <a:lnTo>
                    <a:pt x="45" y="200"/>
                  </a:lnTo>
                  <a:lnTo>
                    <a:pt x="29" y="223"/>
                  </a:lnTo>
                  <a:lnTo>
                    <a:pt x="16" y="245"/>
                  </a:lnTo>
                  <a:lnTo>
                    <a:pt x="6" y="268"/>
                  </a:lnTo>
                  <a:lnTo>
                    <a:pt x="2" y="291"/>
                  </a:lnTo>
                  <a:lnTo>
                    <a:pt x="0" y="312"/>
                  </a:lnTo>
                  <a:lnTo>
                    <a:pt x="2" y="336"/>
                  </a:lnTo>
                  <a:lnTo>
                    <a:pt x="6" y="362"/>
                  </a:lnTo>
                  <a:lnTo>
                    <a:pt x="12" y="388"/>
                  </a:lnTo>
                  <a:lnTo>
                    <a:pt x="21" y="414"/>
                  </a:lnTo>
                  <a:lnTo>
                    <a:pt x="32" y="438"/>
                  </a:lnTo>
                  <a:lnTo>
                    <a:pt x="47" y="461"/>
                  </a:lnTo>
                  <a:lnTo>
                    <a:pt x="65" y="482"/>
                  </a:lnTo>
                  <a:lnTo>
                    <a:pt x="87" y="499"/>
                  </a:lnTo>
                  <a:lnTo>
                    <a:pt x="107" y="510"/>
                  </a:lnTo>
                  <a:lnTo>
                    <a:pt x="129" y="520"/>
                  </a:lnTo>
                  <a:lnTo>
                    <a:pt x="153" y="529"/>
                  </a:lnTo>
                  <a:lnTo>
                    <a:pt x="178" y="535"/>
                  </a:lnTo>
                  <a:lnTo>
                    <a:pt x="205" y="540"/>
                  </a:lnTo>
                  <a:lnTo>
                    <a:pt x="233" y="545"/>
                  </a:lnTo>
                  <a:lnTo>
                    <a:pt x="261" y="548"/>
                  </a:lnTo>
                  <a:lnTo>
                    <a:pt x="292" y="549"/>
                  </a:lnTo>
                  <a:lnTo>
                    <a:pt x="306" y="562"/>
                  </a:lnTo>
                  <a:lnTo>
                    <a:pt x="324" y="573"/>
                  </a:lnTo>
                  <a:lnTo>
                    <a:pt x="342" y="583"/>
                  </a:lnTo>
                  <a:lnTo>
                    <a:pt x="364" y="592"/>
                  </a:lnTo>
                  <a:lnTo>
                    <a:pt x="386" y="599"/>
                  </a:lnTo>
                  <a:lnTo>
                    <a:pt x="409" y="604"/>
                  </a:lnTo>
                  <a:lnTo>
                    <a:pt x="433" y="606"/>
                  </a:lnTo>
                  <a:lnTo>
                    <a:pt x="458" y="608"/>
                  </a:lnTo>
                  <a:lnTo>
                    <a:pt x="487" y="606"/>
                  </a:lnTo>
                  <a:lnTo>
                    <a:pt x="514" y="602"/>
                  </a:lnTo>
                  <a:lnTo>
                    <a:pt x="540" y="596"/>
                  </a:lnTo>
                  <a:lnTo>
                    <a:pt x="563" y="588"/>
                  </a:lnTo>
                  <a:lnTo>
                    <a:pt x="586" y="576"/>
                  </a:lnTo>
                  <a:lnTo>
                    <a:pt x="606" y="565"/>
                  </a:lnTo>
                  <a:lnTo>
                    <a:pt x="624" y="550"/>
                  </a:lnTo>
                  <a:lnTo>
                    <a:pt x="638" y="535"/>
                  </a:lnTo>
                  <a:lnTo>
                    <a:pt x="654" y="545"/>
                  </a:lnTo>
                  <a:lnTo>
                    <a:pt x="673" y="555"/>
                  </a:lnTo>
                  <a:lnTo>
                    <a:pt x="691" y="563"/>
                  </a:lnTo>
                  <a:lnTo>
                    <a:pt x="713" y="571"/>
                  </a:lnTo>
                  <a:lnTo>
                    <a:pt x="735" y="576"/>
                  </a:lnTo>
                  <a:lnTo>
                    <a:pt x="756" y="581"/>
                  </a:lnTo>
                  <a:lnTo>
                    <a:pt x="781" y="583"/>
                  </a:lnTo>
                  <a:lnTo>
                    <a:pt x="804" y="585"/>
                  </a:lnTo>
                  <a:lnTo>
                    <a:pt x="841" y="582"/>
                  </a:lnTo>
                  <a:lnTo>
                    <a:pt x="873" y="573"/>
                  </a:lnTo>
                  <a:lnTo>
                    <a:pt x="898" y="560"/>
                  </a:lnTo>
                  <a:lnTo>
                    <a:pt x="916" y="545"/>
                  </a:lnTo>
                  <a:lnTo>
                    <a:pt x="931" y="525"/>
                  </a:lnTo>
                  <a:lnTo>
                    <a:pt x="940" y="504"/>
                  </a:lnTo>
                  <a:lnTo>
                    <a:pt x="945" y="483"/>
                  </a:lnTo>
                  <a:lnTo>
                    <a:pt x="947" y="461"/>
                  </a:lnTo>
                  <a:lnTo>
                    <a:pt x="947" y="448"/>
                  </a:lnTo>
                  <a:lnTo>
                    <a:pt x="947" y="434"/>
                  </a:lnTo>
                  <a:lnTo>
                    <a:pt x="945" y="418"/>
                  </a:lnTo>
                  <a:lnTo>
                    <a:pt x="941" y="408"/>
                  </a:lnTo>
                  <a:lnTo>
                    <a:pt x="955" y="400"/>
                  </a:lnTo>
                  <a:lnTo>
                    <a:pt x="968" y="391"/>
                  </a:lnTo>
                  <a:lnTo>
                    <a:pt x="980" y="381"/>
                  </a:lnTo>
                  <a:lnTo>
                    <a:pt x="991" y="371"/>
                  </a:lnTo>
                  <a:lnTo>
                    <a:pt x="1000" y="359"/>
                  </a:lnTo>
                  <a:lnTo>
                    <a:pt x="1006" y="347"/>
                  </a:lnTo>
                  <a:lnTo>
                    <a:pt x="1010" y="334"/>
                  </a:lnTo>
                  <a:lnTo>
                    <a:pt x="1010" y="3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71" name="Freeform 85"/>
            <p:cNvSpPr>
              <a:spLocks/>
            </p:cNvSpPr>
            <p:nvPr/>
          </p:nvSpPr>
          <p:spPr bwMode="auto">
            <a:xfrm>
              <a:off x="941" y="220"/>
              <a:ext cx="973" cy="570"/>
            </a:xfrm>
            <a:custGeom>
              <a:avLst/>
              <a:gdLst>
                <a:gd name="T0" fmla="*/ 970 w 972"/>
                <a:gd name="T1" fmla="*/ 283 h 570"/>
                <a:gd name="T2" fmla="*/ 959 w 972"/>
                <a:gd name="T3" fmla="*/ 255 h 570"/>
                <a:gd name="T4" fmla="*/ 937 w 972"/>
                <a:gd name="T5" fmla="*/ 231 h 570"/>
                <a:gd name="T6" fmla="*/ 907 w 972"/>
                <a:gd name="T7" fmla="*/ 211 h 570"/>
                <a:gd name="T8" fmla="*/ 882 w 972"/>
                <a:gd name="T9" fmla="*/ 182 h 570"/>
                <a:gd name="T10" fmla="*/ 858 w 972"/>
                <a:gd name="T11" fmla="*/ 139 h 570"/>
                <a:gd name="T12" fmla="*/ 825 w 972"/>
                <a:gd name="T13" fmla="*/ 102 h 570"/>
                <a:gd name="T14" fmla="*/ 781 w 972"/>
                <a:gd name="T15" fmla="*/ 67 h 570"/>
                <a:gd name="T16" fmla="*/ 730 w 972"/>
                <a:gd name="T17" fmla="*/ 38 h 570"/>
                <a:gd name="T18" fmla="*/ 670 w 972"/>
                <a:gd name="T19" fmla="*/ 18 h 570"/>
                <a:gd name="T20" fmla="*/ 604 w 972"/>
                <a:gd name="T21" fmla="*/ 4 h 570"/>
                <a:gd name="T22" fmla="*/ 530 w 972"/>
                <a:gd name="T23" fmla="*/ 0 h 570"/>
                <a:gd name="T24" fmla="*/ 447 w 972"/>
                <a:gd name="T25" fmla="*/ 5 h 570"/>
                <a:gd name="T26" fmla="*/ 359 w 972"/>
                <a:gd name="T27" fmla="*/ 23 h 570"/>
                <a:gd name="T28" fmla="*/ 272 w 972"/>
                <a:gd name="T29" fmla="*/ 49 h 570"/>
                <a:gd name="T30" fmla="*/ 191 w 972"/>
                <a:gd name="T31" fmla="*/ 83 h 570"/>
                <a:gd name="T32" fmla="*/ 119 w 972"/>
                <a:gd name="T33" fmla="*/ 123 h 570"/>
                <a:gd name="T34" fmla="*/ 62 w 972"/>
                <a:gd name="T35" fmla="*/ 169 h 570"/>
                <a:gd name="T36" fmla="*/ 21 w 972"/>
                <a:gd name="T37" fmla="*/ 218 h 570"/>
                <a:gd name="T38" fmla="*/ 1 w 972"/>
                <a:gd name="T39" fmla="*/ 268 h 570"/>
                <a:gd name="T40" fmla="*/ 1 w 972"/>
                <a:gd name="T41" fmla="*/ 316 h 570"/>
                <a:gd name="T42" fmla="*/ 11 w 972"/>
                <a:gd name="T43" fmla="*/ 363 h 570"/>
                <a:gd name="T44" fmla="*/ 30 w 972"/>
                <a:gd name="T45" fmla="*/ 412 h 570"/>
                <a:gd name="T46" fmla="*/ 62 w 972"/>
                <a:gd name="T47" fmla="*/ 452 h 570"/>
                <a:gd name="T48" fmla="*/ 101 w 972"/>
                <a:gd name="T49" fmla="*/ 478 h 570"/>
                <a:gd name="T50" fmla="*/ 145 w 972"/>
                <a:gd name="T51" fmla="*/ 494 h 570"/>
                <a:gd name="T52" fmla="*/ 196 w 972"/>
                <a:gd name="T53" fmla="*/ 504 h 570"/>
                <a:gd name="T54" fmla="*/ 249 w 972"/>
                <a:gd name="T55" fmla="*/ 509 h 570"/>
                <a:gd name="T56" fmla="*/ 292 w 972"/>
                <a:gd name="T57" fmla="*/ 522 h 570"/>
                <a:gd name="T58" fmla="*/ 326 w 972"/>
                <a:gd name="T59" fmla="*/ 544 h 570"/>
                <a:gd name="T60" fmla="*/ 366 w 972"/>
                <a:gd name="T61" fmla="*/ 561 h 570"/>
                <a:gd name="T62" fmla="*/ 415 w 972"/>
                <a:gd name="T63" fmla="*/ 568 h 570"/>
                <a:gd name="T64" fmla="*/ 476 w 972"/>
                <a:gd name="T65" fmla="*/ 567 h 570"/>
                <a:gd name="T66" fmla="*/ 528 w 972"/>
                <a:gd name="T67" fmla="*/ 555 h 570"/>
                <a:gd name="T68" fmla="*/ 569 w 972"/>
                <a:gd name="T69" fmla="*/ 535 h 570"/>
                <a:gd name="T70" fmla="*/ 603 w 972"/>
                <a:gd name="T71" fmla="*/ 509 h 570"/>
                <a:gd name="T72" fmla="*/ 631 w 972"/>
                <a:gd name="T73" fmla="*/ 505 h 570"/>
                <a:gd name="T74" fmla="*/ 669 w 972"/>
                <a:gd name="T75" fmla="*/ 524 h 570"/>
                <a:gd name="T76" fmla="*/ 712 w 972"/>
                <a:gd name="T77" fmla="*/ 538 h 570"/>
                <a:gd name="T78" fmla="*/ 757 w 972"/>
                <a:gd name="T79" fmla="*/ 547 h 570"/>
                <a:gd name="T80" fmla="*/ 816 w 972"/>
                <a:gd name="T81" fmla="*/ 544 h 570"/>
                <a:gd name="T82" fmla="*/ 867 w 972"/>
                <a:gd name="T83" fmla="*/ 520 h 570"/>
                <a:gd name="T84" fmla="*/ 897 w 972"/>
                <a:gd name="T85" fmla="*/ 479 h 570"/>
                <a:gd name="T86" fmla="*/ 908 w 972"/>
                <a:gd name="T87" fmla="*/ 436 h 570"/>
                <a:gd name="T88" fmla="*/ 910 w 972"/>
                <a:gd name="T89" fmla="*/ 408 h 570"/>
                <a:gd name="T90" fmla="*/ 904 w 972"/>
                <a:gd name="T91" fmla="*/ 393 h 570"/>
                <a:gd name="T92" fmla="*/ 916 w 972"/>
                <a:gd name="T93" fmla="*/ 379 h 570"/>
                <a:gd name="T94" fmla="*/ 942 w 972"/>
                <a:gd name="T95" fmla="*/ 360 h 570"/>
                <a:gd name="T96" fmla="*/ 960 w 972"/>
                <a:gd name="T97" fmla="*/ 337 h 570"/>
                <a:gd name="T98" fmla="*/ 970 w 972"/>
                <a:gd name="T99" fmla="*/ 311 h 57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972" h="570">
                  <a:moveTo>
                    <a:pt x="972" y="297"/>
                  </a:moveTo>
                  <a:lnTo>
                    <a:pt x="970" y="283"/>
                  </a:lnTo>
                  <a:lnTo>
                    <a:pt x="966" y="268"/>
                  </a:lnTo>
                  <a:lnTo>
                    <a:pt x="959" y="255"/>
                  </a:lnTo>
                  <a:lnTo>
                    <a:pt x="949" y="242"/>
                  </a:lnTo>
                  <a:lnTo>
                    <a:pt x="937" y="231"/>
                  </a:lnTo>
                  <a:lnTo>
                    <a:pt x="923" y="221"/>
                  </a:lnTo>
                  <a:lnTo>
                    <a:pt x="907" y="211"/>
                  </a:lnTo>
                  <a:lnTo>
                    <a:pt x="890" y="204"/>
                  </a:lnTo>
                  <a:lnTo>
                    <a:pt x="882" y="182"/>
                  </a:lnTo>
                  <a:lnTo>
                    <a:pt x="872" y="161"/>
                  </a:lnTo>
                  <a:lnTo>
                    <a:pt x="858" y="139"/>
                  </a:lnTo>
                  <a:lnTo>
                    <a:pt x="843" y="120"/>
                  </a:lnTo>
                  <a:lnTo>
                    <a:pt x="825" y="102"/>
                  </a:lnTo>
                  <a:lnTo>
                    <a:pt x="805" y="83"/>
                  </a:lnTo>
                  <a:lnTo>
                    <a:pt x="781" y="67"/>
                  </a:lnTo>
                  <a:lnTo>
                    <a:pt x="757" y="53"/>
                  </a:lnTo>
                  <a:lnTo>
                    <a:pt x="730" y="38"/>
                  </a:lnTo>
                  <a:lnTo>
                    <a:pt x="701" y="27"/>
                  </a:lnTo>
                  <a:lnTo>
                    <a:pt x="670" y="18"/>
                  </a:lnTo>
                  <a:lnTo>
                    <a:pt x="637" y="10"/>
                  </a:lnTo>
                  <a:lnTo>
                    <a:pt x="604" y="4"/>
                  </a:lnTo>
                  <a:lnTo>
                    <a:pt x="568" y="1"/>
                  </a:lnTo>
                  <a:lnTo>
                    <a:pt x="530" y="0"/>
                  </a:lnTo>
                  <a:lnTo>
                    <a:pt x="492" y="1"/>
                  </a:lnTo>
                  <a:lnTo>
                    <a:pt x="447" y="5"/>
                  </a:lnTo>
                  <a:lnTo>
                    <a:pt x="404" y="13"/>
                  </a:lnTo>
                  <a:lnTo>
                    <a:pt x="359" y="23"/>
                  </a:lnTo>
                  <a:lnTo>
                    <a:pt x="314" y="34"/>
                  </a:lnTo>
                  <a:lnTo>
                    <a:pt x="272" y="49"/>
                  </a:lnTo>
                  <a:lnTo>
                    <a:pt x="230" y="64"/>
                  </a:lnTo>
                  <a:lnTo>
                    <a:pt x="191" y="83"/>
                  </a:lnTo>
                  <a:lnTo>
                    <a:pt x="154" y="103"/>
                  </a:lnTo>
                  <a:lnTo>
                    <a:pt x="119" y="123"/>
                  </a:lnTo>
                  <a:lnTo>
                    <a:pt x="89" y="146"/>
                  </a:lnTo>
                  <a:lnTo>
                    <a:pt x="62" y="169"/>
                  </a:lnTo>
                  <a:lnTo>
                    <a:pt x="40" y="194"/>
                  </a:lnTo>
                  <a:lnTo>
                    <a:pt x="21" y="218"/>
                  </a:lnTo>
                  <a:lnTo>
                    <a:pt x="8" y="242"/>
                  </a:lnTo>
                  <a:lnTo>
                    <a:pt x="1" y="268"/>
                  </a:lnTo>
                  <a:lnTo>
                    <a:pt x="0" y="293"/>
                  </a:lnTo>
                  <a:lnTo>
                    <a:pt x="1" y="316"/>
                  </a:lnTo>
                  <a:lnTo>
                    <a:pt x="5" y="339"/>
                  </a:lnTo>
                  <a:lnTo>
                    <a:pt x="11" y="363"/>
                  </a:lnTo>
                  <a:lnTo>
                    <a:pt x="20" y="387"/>
                  </a:lnTo>
                  <a:lnTo>
                    <a:pt x="30" y="412"/>
                  </a:lnTo>
                  <a:lnTo>
                    <a:pt x="44" y="433"/>
                  </a:lnTo>
                  <a:lnTo>
                    <a:pt x="62" y="452"/>
                  </a:lnTo>
                  <a:lnTo>
                    <a:pt x="82" y="468"/>
                  </a:lnTo>
                  <a:lnTo>
                    <a:pt x="101" y="478"/>
                  </a:lnTo>
                  <a:lnTo>
                    <a:pt x="122" y="486"/>
                  </a:lnTo>
                  <a:lnTo>
                    <a:pt x="145" y="494"/>
                  </a:lnTo>
                  <a:lnTo>
                    <a:pt x="170" y="499"/>
                  </a:lnTo>
                  <a:lnTo>
                    <a:pt x="196" y="504"/>
                  </a:lnTo>
                  <a:lnTo>
                    <a:pt x="222" y="507"/>
                  </a:lnTo>
                  <a:lnTo>
                    <a:pt x="249" y="509"/>
                  </a:lnTo>
                  <a:lnTo>
                    <a:pt x="278" y="511"/>
                  </a:lnTo>
                  <a:lnTo>
                    <a:pt x="292" y="522"/>
                  </a:lnTo>
                  <a:lnTo>
                    <a:pt x="308" y="534"/>
                  </a:lnTo>
                  <a:lnTo>
                    <a:pt x="326" y="544"/>
                  </a:lnTo>
                  <a:lnTo>
                    <a:pt x="344" y="553"/>
                  </a:lnTo>
                  <a:lnTo>
                    <a:pt x="366" y="561"/>
                  </a:lnTo>
                  <a:lnTo>
                    <a:pt x="389" y="565"/>
                  </a:lnTo>
                  <a:lnTo>
                    <a:pt x="415" y="568"/>
                  </a:lnTo>
                  <a:lnTo>
                    <a:pt x="444" y="570"/>
                  </a:lnTo>
                  <a:lnTo>
                    <a:pt x="476" y="567"/>
                  </a:lnTo>
                  <a:lnTo>
                    <a:pt x="503" y="563"/>
                  </a:lnTo>
                  <a:lnTo>
                    <a:pt x="528" y="555"/>
                  </a:lnTo>
                  <a:lnTo>
                    <a:pt x="551" y="547"/>
                  </a:lnTo>
                  <a:lnTo>
                    <a:pt x="569" y="535"/>
                  </a:lnTo>
                  <a:lnTo>
                    <a:pt x="587" y="524"/>
                  </a:lnTo>
                  <a:lnTo>
                    <a:pt x="603" y="509"/>
                  </a:lnTo>
                  <a:lnTo>
                    <a:pt x="616" y="495"/>
                  </a:lnTo>
                  <a:lnTo>
                    <a:pt x="631" y="505"/>
                  </a:lnTo>
                  <a:lnTo>
                    <a:pt x="649" y="514"/>
                  </a:lnTo>
                  <a:lnTo>
                    <a:pt x="669" y="524"/>
                  </a:lnTo>
                  <a:lnTo>
                    <a:pt x="689" y="531"/>
                  </a:lnTo>
                  <a:lnTo>
                    <a:pt x="712" y="538"/>
                  </a:lnTo>
                  <a:lnTo>
                    <a:pt x="734" y="544"/>
                  </a:lnTo>
                  <a:lnTo>
                    <a:pt x="757" y="547"/>
                  </a:lnTo>
                  <a:lnTo>
                    <a:pt x="780" y="548"/>
                  </a:lnTo>
                  <a:lnTo>
                    <a:pt x="816" y="544"/>
                  </a:lnTo>
                  <a:lnTo>
                    <a:pt x="843" y="535"/>
                  </a:lnTo>
                  <a:lnTo>
                    <a:pt x="867" y="520"/>
                  </a:lnTo>
                  <a:lnTo>
                    <a:pt x="884" y="501"/>
                  </a:lnTo>
                  <a:lnTo>
                    <a:pt x="897" y="479"/>
                  </a:lnTo>
                  <a:lnTo>
                    <a:pt x="904" y="458"/>
                  </a:lnTo>
                  <a:lnTo>
                    <a:pt x="908" y="436"/>
                  </a:lnTo>
                  <a:lnTo>
                    <a:pt x="910" y="416"/>
                  </a:lnTo>
                  <a:lnTo>
                    <a:pt x="910" y="408"/>
                  </a:lnTo>
                  <a:lnTo>
                    <a:pt x="907" y="400"/>
                  </a:lnTo>
                  <a:lnTo>
                    <a:pt x="904" y="393"/>
                  </a:lnTo>
                  <a:lnTo>
                    <a:pt x="900" y="386"/>
                  </a:lnTo>
                  <a:lnTo>
                    <a:pt x="916" y="379"/>
                  </a:lnTo>
                  <a:lnTo>
                    <a:pt x="929" y="369"/>
                  </a:lnTo>
                  <a:lnTo>
                    <a:pt x="942" y="360"/>
                  </a:lnTo>
                  <a:lnTo>
                    <a:pt x="952" y="349"/>
                  </a:lnTo>
                  <a:lnTo>
                    <a:pt x="960" y="337"/>
                  </a:lnTo>
                  <a:lnTo>
                    <a:pt x="966" y="324"/>
                  </a:lnTo>
                  <a:lnTo>
                    <a:pt x="970" y="311"/>
                  </a:lnTo>
                  <a:lnTo>
                    <a:pt x="972" y="297"/>
                  </a:lnTo>
                  <a:close/>
                </a:path>
              </a:pathLst>
            </a:custGeom>
            <a:solidFill>
              <a:srgbClr val="D8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72" name="Freeform 86"/>
            <p:cNvSpPr>
              <a:spLocks/>
            </p:cNvSpPr>
            <p:nvPr/>
          </p:nvSpPr>
          <p:spPr bwMode="auto">
            <a:xfrm>
              <a:off x="1336" y="699"/>
              <a:ext cx="103" cy="101"/>
            </a:xfrm>
            <a:custGeom>
              <a:avLst/>
              <a:gdLst>
                <a:gd name="T0" fmla="*/ 16 w 103"/>
                <a:gd name="T1" fmla="*/ 30 h 101"/>
                <a:gd name="T2" fmla="*/ 22 w 103"/>
                <a:gd name="T3" fmla="*/ 15 h 101"/>
                <a:gd name="T4" fmla="*/ 26 w 103"/>
                <a:gd name="T5" fmla="*/ 16 h 101"/>
                <a:gd name="T6" fmla="*/ 33 w 103"/>
                <a:gd name="T7" fmla="*/ 18 h 101"/>
                <a:gd name="T8" fmla="*/ 44 w 103"/>
                <a:gd name="T9" fmla="*/ 20 h 101"/>
                <a:gd name="T10" fmla="*/ 49 w 103"/>
                <a:gd name="T11" fmla="*/ 23 h 101"/>
                <a:gd name="T12" fmla="*/ 52 w 103"/>
                <a:gd name="T13" fmla="*/ 23 h 101"/>
                <a:gd name="T14" fmla="*/ 57 w 103"/>
                <a:gd name="T15" fmla="*/ 19 h 101"/>
                <a:gd name="T16" fmla="*/ 59 w 103"/>
                <a:gd name="T17" fmla="*/ 15 h 101"/>
                <a:gd name="T18" fmla="*/ 58 w 103"/>
                <a:gd name="T19" fmla="*/ 12 h 101"/>
                <a:gd name="T20" fmla="*/ 54 w 103"/>
                <a:gd name="T21" fmla="*/ 9 h 101"/>
                <a:gd name="T22" fmla="*/ 48 w 103"/>
                <a:gd name="T23" fmla="*/ 6 h 101"/>
                <a:gd name="T24" fmla="*/ 44 w 103"/>
                <a:gd name="T25" fmla="*/ 3 h 101"/>
                <a:gd name="T26" fmla="*/ 36 w 103"/>
                <a:gd name="T27" fmla="*/ 2 h 101"/>
                <a:gd name="T28" fmla="*/ 31 w 103"/>
                <a:gd name="T29" fmla="*/ 0 h 101"/>
                <a:gd name="T30" fmla="*/ 25 w 103"/>
                <a:gd name="T31" fmla="*/ 0 h 101"/>
                <a:gd name="T32" fmla="*/ 19 w 103"/>
                <a:gd name="T33" fmla="*/ 0 h 101"/>
                <a:gd name="T34" fmla="*/ 15 w 103"/>
                <a:gd name="T35" fmla="*/ 2 h 101"/>
                <a:gd name="T36" fmla="*/ 8 w 103"/>
                <a:gd name="T37" fmla="*/ 7 h 101"/>
                <a:gd name="T38" fmla="*/ 3 w 103"/>
                <a:gd name="T39" fmla="*/ 18 h 101"/>
                <a:gd name="T40" fmla="*/ 0 w 103"/>
                <a:gd name="T41" fmla="*/ 28 h 101"/>
                <a:gd name="T42" fmla="*/ 0 w 103"/>
                <a:gd name="T43" fmla="*/ 38 h 101"/>
                <a:gd name="T44" fmla="*/ 3 w 103"/>
                <a:gd name="T45" fmla="*/ 43 h 101"/>
                <a:gd name="T46" fmla="*/ 9 w 103"/>
                <a:gd name="T47" fmla="*/ 53 h 101"/>
                <a:gd name="T48" fmla="*/ 19 w 103"/>
                <a:gd name="T49" fmla="*/ 63 h 101"/>
                <a:gd name="T50" fmla="*/ 32 w 103"/>
                <a:gd name="T51" fmla="*/ 75 h 101"/>
                <a:gd name="T52" fmla="*/ 46 w 103"/>
                <a:gd name="T53" fmla="*/ 86 h 101"/>
                <a:gd name="T54" fmla="*/ 61 w 103"/>
                <a:gd name="T55" fmla="*/ 95 h 101"/>
                <a:gd name="T56" fmla="*/ 78 w 103"/>
                <a:gd name="T57" fmla="*/ 101 h 101"/>
                <a:gd name="T58" fmla="*/ 94 w 103"/>
                <a:gd name="T59" fmla="*/ 101 h 101"/>
                <a:gd name="T60" fmla="*/ 97 w 103"/>
                <a:gd name="T61" fmla="*/ 99 h 101"/>
                <a:gd name="T62" fmla="*/ 100 w 103"/>
                <a:gd name="T63" fmla="*/ 98 h 101"/>
                <a:gd name="T64" fmla="*/ 103 w 103"/>
                <a:gd name="T65" fmla="*/ 95 h 101"/>
                <a:gd name="T66" fmla="*/ 101 w 103"/>
                <a:gd name="T67" fmla="*/ 94 h 101"/>
                <a:gd name="T68" fmla="*/ 83 w 103"/>
                <a:gd name="T69" fmla="*/ 89 h 101"/>
                <a:gd name="T70" fmla="*/ 65 w 103"/>
                <a:gd name="T71" fmla="*/ 81 h 101"/>
                <a:gd name="T72" fmla="*/ 51 w 103"/>
                <a:gd name="T73" fmla="*/ 71 h 101"/>
                <a:gd name="T74" fmla="*/ 38 w 103"/>
                <a:gd name="T75" fmla="*/ 59 h 101"/>
                <a:gd name="T76" fmla="*/ 29 w 103"/>
                <a:gd name="T77" fmla="*/ 49 h 101"/>
                <a:gd name="T78" fmla="*/ 22 w 103"/>
                <a:gd name="T79" fmla="*/ 39 h 101"/>
                <a:gd name="T80" fmla="*/ 18 w 103"/>
                <a:gd name="T81" fmla="*/ 33 h 101"/>
                <a:gd name="T82" fmla="*/ 16 w 103"/>
                <a:gd name="T83" fmla="*/ 30 h 10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03" h="101">
                  <a:moveTo>
                    <a:pt x="16" y="30"/>
                  </a:moveTo>
                  <a:lnTo>
                    <a:pt x="22" y="15"/>
                  </a:lnTo>
                  <a:lnTo>
                    <a:pt x="26" y="16"/>
                  </a:lnTo>
                  <a:lnTo>
                    <a:pt x="33" y="18"/>
                  </a:lnTo>
                  <a:lnTo>
                    <a:pt x="44" y="20"/>
                  </a:lnTo>
                  <a:lnTo>
                    <a:pt x="49" y="23"/>
                  </a:lnTo>
                  <a:lnTo>
                    <a:pt x="52" y="23"/>
                  </a:lnTo>
                  <a:lnTo>
                    <a:pt x="57" y="19"/>
                  </a:lnTo>
                  <a:lnTo>
                    <a:pt x="59" y="15"/>
                  </a:lnTo>
                  <a:lnTo>
                    <a:pt x="58" y="12"/>
                  </a:lnTo>
                  <a:lnTo>
                    <a:pt x="54" y="9"/>
                  </a:lnTo>
                  <a:lnTo>
                    <a:pt x="48" y="6"/>
                  </a:lnTo>
                  <a:lnTo>
                    <a:pt x="44" y="3"/>
                  </a:lnTo>
                  <a:lnTo>
                    <a:pt x="36" y="2"/>
                  </a:lnTo>
                  <a:lnTo>
                    <a:pt x="31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15" y="2"/>
                  </a:lnTo>
                  <a:lnTo>
                    <a:pt x="8" y="7"/>
                  </a:lnTo>
                  <a:lnTo>
                    <a:pt x="3" y="18"/>
                  </a:lnTo>
                  <a:lnTo>
                    <a:pt x="0" y="28"/>
                  </a:lnTo>
                  <a:lnTo>
                    <a:pt x="0" y="38"/>
                  </a:lnTo>
                  <a:lnTo>
                    <a:pt x="3" y="43"/>
                  </a:lnTo>
                  <a:lnTo>
                    <a:pt x="9" y="53"/>
                  </a:lnTo>
                  <a:lnTo>
                    <a:pt x="19" y="63"/>
                  </a:lnTo>
                  <a:lnTo>
                    <a:pt x="32" y="75"/>
                  </a:lnTo>
                  <a:lnTo>
                    <a:pt x="46" y="86"/>
                  </a:lnTo>
                  <a:lnTo>
                    <a:pt x="61" y="95"/>
                  </a:lnTo>
                  <a:lnTo>
                    <a:pt x="78" y="101"/>
                  </a:lnTo>
                  <a:lnTo>
                    <a:pt x="94" y="101"/>
                  </a:lnTo>
                  <a:lnTo>
                    <a:pt x="97" y="99"/>
                  </a:lnTo>
                  <a:lnTo>
                    <a:pt x="100" y="98"/>
                  </a:lnTo>
                  <a:lnTo>
                    <a:pt x="103" y="95"/>
                  </a:lnTo>
                  <a:lnTo>
                    <a:pt x="101" y="94"/>
                  </a:lnTo>
                  <a:lnTo>
                    <a:pt x="83" y="89"/>
                  </a:lnTo>
                  <a:lnTo>
                    <a:pt x="65" y="81"/>
                  </a:lnTo>
                  <a:lnTo>
                    <a:pt x="51" y="71"/>
                  </a:lnTo>
                  <a:lnTo>
                    <a:pt x="38" y="59"/>
                  </a:lnTo>
                  <a:lnTo>
                    <a:pt x="29" y="49"/>
                  </a:lnTo>
                  <a:lnTo>
                    <a:pt x="22" y="39"/>
                  </a:lnTo>
                  <a:lnTo>
                    <a:pt x="18" y="33"/>
                  </a:lnTo>
                  <a:lnTo>
                    <a:pt x="16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73" name="Freeform 87"/>
            <p:cNvSpPr>
              <a:spLocks/>
            </p:cNvSpPr>
            <p:nvPr/>
          </p:nvSpPr>
          <p:spPr bwMode="auto">
            <a:xfrm>
              <a:off x="1181" y="234"/>
              <a:ext cx="276" cy="355"/>
            </a:xfrm>
            <a:custGeom>
              <a:avLst/>
              <a:gdLst>
                <a:gd name="T0" fmla="*/ 259 w 277"/>
                <a:gd name="T1" fmla="*/ 0 h 356"/>
                <a:gd name="T2" fmla="*/ 250 w 277"/>
                <a:gd name="T3" fmla="*/ 7 h 356"/>
                <a:gd name="T4" fmla="*/ 256 w 277"/>
                <a:gd name="T5" fmla="*/ 16 h 356"/>
                <a:gd name="T6" fmla="*/ 263 w 277"/>
                <a:gd name="T7" fmla="*/ 32 h 356"/>
                <a:gd name="T8" fmla="*/ 252 w 277"/>
                <a:gd name="T9" fmla="*/ 52 h 356"/>
                <a:gd name="T10" fmla="*/ 228 w 277"/>
                <a:gd name="T11" fmla="*/ 66 h 356"/>
                <a:gd name="T12" fmla="*/ 202 w 277"/>
                <a:gd name="T13" fmla="*/ 78 h 356"/>
                <a:gd name="T14" fmla="*/ 184 w 277"/>
                <a:gd name="T15" fmla="*/ 91 h 356"/>
                <a:gd name="T16" fmla="*/ 187 w 277"/>
                <a:gd name="T17" fmla="*/ 106 h 356"/>
                <a:gd name="T18" fmla="*/ 200 w 277"/>
                <a:gd name="T19" fmla="*/ 131 h 356"/>
                <a:gd name="T20" fmla="*/ 192 w 277"/>
                <a:gd name="T21" fmla="*/ 144 h 356"/>
                <a:gd name="T22" fmla="*/ 168 w 277"/>
                <a:gd name="T23" fmla="*/ 157 h 356"/>
                <a:gd name="T24" fmla="*/ 139 w 277"/>
                <a:gd name="T25" fmla="*/ 174 h 356"/>
                <a:gd name="T26" fmla="*/ 116 w 277"/>
                <a:gd name="T27" fmla="*/ 192 h 356"/>
                <a:gd name="T28" fmla="*/ 114 w 277"/>
                <a:gd name="T29" fmla="*/ 205 h 356"/>
                <a:gd name="T30" fmla="*/ 127 w 277"/>
                <a:gd name="T31" fmla="*/ 221 h 356"/>
                <a:gd name="T32" fmla="*/ 146 w 277"/>
                <a:gd name="T33" fmla="*/ 247 h 356"/>
                <a:gd name="T34" fmla="*/ 158 w 277"/>
                <a:gd name="T35" fmla="*/ 276 h 356"/>
                <a:gd name="T36" fmla="*/ 152 w 277"/>
                <a:gd name="T37" fmla="*/ 306 h 356"/>
                <a:gd name="T38" fmla="*/ 138 w 277"/>
                <a:gd name="T39" fmla="*/ 316 h 356"/>
                <a:gd name="T40" fmla="*/ 122 w 277"/>
                <a:gd name="T41" fmla="*/ 317 h 356"/>
                <a:gd name="T42" fmla="*/ 103 w 277"/>
                <a:gd name="T43" fmla="*/ 315 h 356"/>
                <a:gd name="T44" fmla="*/ 86 w 277"/>
                <a:gd name="T45" fmla="*/ 313 h 356"/>
                <a:gd name="T46" fmla="*/ 74 w 277"/>
                <a:gd name="T47" fmla="*/ 316 h 356"/>
                <a:gd name="T48" fmla="*/ 63 w 277"/>
                <a:gd name="T49" fmla="*/ 322 h 356"/>
                <a:gd name="T50" fmla="*/ 52 w 277"/>
                <a:gd name="T51" fmla="*/ 329 h 356"/>
                <a:gd name="T52" fmla="*/ 42 w 277"/>
                <a:gd name="T53" fmla="*/ 338 h 356"/>
                <a:gd name="T54" fmla="*/ 25 w 277"/>
                <a:gd name="T55" fmla="*/ 340 h 356"/>
                <a:gd name="T56" fmla="*/ 9 w 277"/>
                <a:gd name="T57" fmla="*/ 332 h 356"/>
                <a:gd name="T58" fmla="*/ 3 w 277"/>
                <a:gd name="T59" fmla="*/ 338 h 356"/>
                <a:gd name="T60" fmla="*/ 2 w 277"/>
                <a:gd name="T61" fmla="*/ 345 h 356"/>
                <a:gd name="T62" fmla="*/ 26 w 277"/>
                <a:gd name="T63" fmla="*/ 356 h 356"/>
                <a:gd name="T64" fmla="*/ 47 w 277"/>
                <a:gd name="T65" fmla="*/ 352 h 356"/>
                <a:gd name="T66" fmla="*/ 65 w 277"/>
                <a:gd name="T67" fmla="*/ 339 h 356"/>
                <a:gd name="T68" fmla="*/ 84 w 277"/>
                <a:gd name="T69" fmla="*/ 329 h 356"/>
                <a:gd name="T70" fmla="*/ 97 w 277"/>
                <a:gd name="T71" fmla="*/ 327 h 356"/>
                <a:gd name="T72" fmla="*/ 110 w 277"/>
                <a:gd name="T73" fmla="*/ 330 h 356"/>
                <a:gd name="T74" fmla="*/ 122 w 277"/>
                <a:gd name="T75" fmla="*/ 333 h 356"/>
                <a:gd name="T76" fmla="*/ 135 w 277"/>
                <a:gd name="T77" fmla="*/ 333 h 356"/>
                <a:gd name="T78" fmla="*/ 148 w 277"/>
                <a:gd name="T79" fmla="*/ 329 h 356"/>
                <a:gd name="T80" fmla="*/ 159 w 277"/>
                <a:gd name="T81" fmla="*/ 322 h 356"/>
                <a:gd name="T82" fmla="*/ 174 w 277"/>
                <a:gd name="T83" fmla="*/ 267 h 356"/>
                <a:gd name="T84" fmla="*/ 155 w 277"/>
                <a:gd name="T85" fmla="*/ 231 h 356"/>
                <a:gd name="T86" fmla="*/ 148 w 277"/>
                <a:gd name="T87" fmla="*/ 221 h 356"/>
                <a:gd name="T88" fmla="*/ 132 w 277"/>
                <a:gd name="T89" fmla="*/ 204 h 356"/>
                <a:gd name="T90" fmla="*/ 138 w 277"/>
                <a:gd name="T91" fmla="*/ 192 h 356"/>
                <a:gd name="T92" fmla="*/ 161 w 277"/>
                <a:gd name="T93" fmla="*/ 177 h 356"/>
                <a:gd name="T94" fmla="*/ 188 w 277"/>
                <a:gd name="T95" fmla="*/ 162 h 356"/>
                <a:gd name="T96" fmla="*/ 208 w 277"/>
                <a:gd name="T97" fmla="*/ 151 h 356"/>
                <a:gd name="T98" fmla="*/ 213 w 277"/>
                <a:gd name="T99" fmla="*/ 135 h 356"/>
                <a:gd name="T100" fmla="*/ 200 w 277"/>
                <a:gd name="T101" fmla="*/ 106 h 356"/>
                <a:gd name="T102" fmla="*/ 207 w 277"/>
                <a:gd name="T103" fmla="*/ 93 h 356"/>
                <a:gd name="T104" fmla="*/ 226 w 277"/>
                <a:gd name="T105" fmla="*/ 85 h 356"/>
                <a:gd name="T106" fmla="*/ 249 w 277"/>
                <a:gd name="T107" fmla="*/ 72 h 356"/>
                <a:gd name="T108" fmla="*/ 267 w 277"/>
                <a:gd name="T109" fmla="*/ 56 h 356"/>
                <a:gd name="T110" fmla="*/ 277 w 277"/>
                <a:gd name="T111" fmla="*/ 36 h 356"/>
                <a:gd name="T112" fmla="*/ 273 w 277"/>
                <a:gd name="T113" fmla="*/ 10 h 35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7" h="356">
                  <a:moveTo>
                    <a:pt x="262" y="0"/>
                  </a:moveTo>
                  <a:lnTo>
                    <a:pt x="259" y="0"/>
                  </a:lnTo>
                  <a:lnTo>
                    <a:pt x="254" y="3"/>
                  </a:lnTo>
                  <a:lnTo>
                    <a:pt x="250" y="7"/>
                  </a:lnTo>
                  <a:lnTo>
                    <a:pt x="250" y="10"/>
                  </a:lnTo>
                  <a:lnTo>
                    <a:pt x="256" y="16"/>
                  </a:lnTo>
                  <a:lnTo>
                    <a:pt x="262" y="23"/>
                  </a:lnTo>
                  <a:lnTo>
                    <a:pt x="263" y="32"/>
                  </a:lnTo>
                  <a:lnTo>
                    <a:pt x="259" y="45"/>
                  </a:lnTo>
                  <a:lnTo>
                    <a:pt x="252" y="52"/>
                  </a:lnTo>
                  <a:lnTo>
                    <a:pt x="241" y="59"/>
                  </a:lnTo>
                  <a:lnTo>
                    <a:pt x="228" y="66"/>
                  </a:lnTo>
                  <a:lnTo>
                    <a:pt x="214" y="72"/>
                  </a:lnTo>
                  <a:lnTo>
                    <a:pt x="202" y="78"/>
                  </a:lnTo>
                  <a:lnTo>
                    <a:pt x="191" y="85"/>
                  </a:lnTo>
                  <a:lnTo>
                    <a:pt x="184" y="91"/>
                  </a:lnTo>
                  <a:lnTo>
                    <a:pt x="182" y="96"/>
                  </a:lnTo>
                  <a:lnTo>
                    <a:pt x="187" y="106"/>
                  </a:lnTo>
                  <a:lnTo>
                    <a:pt x="194" y="119"/>
                  </a:lnTo>
                  <a:lnTo>
                    <a:pt x="200" y="131"/>
                  </a:lnTo>
                  <a:lnTo>
                    <a:pt x="198" y="139"/>
                  </a:lnTo>
                  <a:lnTo>
                    <a:pt x="192" y="144"/>
                  </a:lnTo>
                  <a:lnTo>
                    <a:pt x="182" y="149"/>
                  </a:lnTo>
                  <a:lnTo>
                    <a:pt x="168" y="157"/>
                  </a:lnTo>
                  <a:lnTo>
                    <a:pt x="153" y="164"/>
                  </a:lnTo>
                  <a:lnTo>
                    <a:pt x="139" y="174"/>
                  </a:lnTo>
                  <a:lnTo>
                    <a:pt x="126" y="182"/>
                  </a:lnTo>
                  <a:lnTo>
                    <a:pt x="116" y="192"/>
                  </a:lnTo>
                  <a:lnTo>
                    <a:pt x="112" y="203"/>
                  </a:lnTo>
                  <a:lnTo>
                    <a:pt x="114" y="205"/>
                  </a:lnTo>
                  <a:lnTo>
                    <a:pt x="120" y="211"/>
                  </a:lnTo>
                  <a:lnTo>
                    <a:pt x="127" y="221"/>
                  </a:lnTo>
                  <a:lnTo>
                    <a:pt x="138" y="234"/>
                  </a:lnTo>
                  <a:lnTo>
                    <a:pt x="146" y="247"/>
                  </a:lnTo>
                  <a:lnTo>
                    <a:pt x="153" y="261"/>
                  </a:lnTo>
                  <a:lnTo>
                    <a:pt x="158" y="276"/>
                  </a:lnTo>
                  <a:lnTo>
                    <a:pt x="159" y="289"/>
                  </a:lnTo>
                  <a:lnTo>
                    <a:pt x="152" y="306"/>
                  </a:lnTo>
                  <a:lnTo>
                    <a:pt x="145" y="312"/>
                  </a:lnTo>
                  <a:lnTo>
                    <a:pt x="138" y="316"/>
                  </a:lnTo>
                  <a:lnTo>
                    <a:pt x="130" y="317"/>
                  </a:lnTo>
                  <a:lnTo>
                    <a:pt x="122" y="317"/>
                  </a:lnTo>
                  <a:lnTo>
                    <a:pt x="112" y="316"/>
                  </a:lnTo>
                  <a:lnTo>
                    <a:pt x="103" y="315"/>
                  </a:lnTo>
                  <a:lnTo>
                    <a:pt x="94" y="313"/>
                  </a:lnTo>
                  <a:lnTo>
                    <a:pt x="86" y="313"/>
                  </a:lnTo>
                  <a:lnTo>
                    <a:pt x="80" y="315"/>
                  </a:lnTo>
                  <a:lnTo>
                    <a:pt x="74" y="316"/>
                  </a:lnTo>
                  <a:lnTo>
                    <a:pt x="68" y="319"/>
                  </a:lnTo>
                  <a:lnTo>
                    <a:pt x="63" y="322"/>
                  </a:lnTo>
                  <a:lnTo>
                    <a:pt x="57" y="325"/>
                  </a:lnTo>
                  <a:lnTo>
                    <a:pt x="52" y="329"/>
                  </a:lnTo>
                  <a:lnTo>
                    <a:pt x="47" y="333"/>
                  </a:lnTo>
                  <a:lnTo>
                    <a:pt x="42" y="338"/>
                  </a:lnTo>
                  <a:lnTo>
                    <a:pt x="34" y="340"/>
                  </a:lnTo>
                  <a:lnTo>
                    <a:pt x="25" y="340"/>
                  </a:lnTo>
                  <a:lnTo>
                    <a:pt x="16" y="338"/>
                  </a:lnTo>
                  <a:lnTo>
                    <a:pt x="9" y="332"/>
                  </a:lnTo>
                  <a:lnTo>
                    <a:pt x="6" y="333"/>
                  </a:lnTo>
                  <a:lnTo>
                    <a:pt x="3" y="338"/>
                  </a:lnTo>
                  <a:lnTo>
                    <a:pt x="0" y="342"/>
                  </a:lnTo>
                  <a:lnTo>
                    <a:pt x="2" y="345"/>
                  </a:lnTo>
                  <a:lnTo>
                    <a:pt x="15" y="353"/>
                  </a:lnTo>
                  <a:lnTo>
                    <a:pt x="26" y="356"/>
                  </a:lnTo>
                  <a:lnTo>
                    <a:pt x="37" y="355"/>
                  </a:lnTo>
                  <a:lnTo>
                    <a:pt x="47" y="352"/>
                  </a:lnTo>
                  <a:lnTo>
                    <a:pt x="57" y="346"/>
                  </a:lnTo>
                  <a:lnTo>
                    <a:pt x="65" y="339"/>
                  </a:lnTo>
                  <a:lnTo>
                    <a:pt x="74" y="333"/>
                  </a:lnTo>
                  <a:lnTo>
                    <a:pt x="84" y="329"/>
                  </a:lnTo>
                  <a:lnTo>
                    <a:pt x="90" y="327"/>
                  </a:lnTo>
                  <a:lnTo>
                    <a:pt x="97" y="327"/>
                  </a:lnTo>
                  <a:lnTo>
                    <a:pt x="103" y="329"/>
                  </a:lnTo>
                  <a:lnTo>
                    <a:pt x="110" y="330"/>
                  </a:lnTo>
                  <a:lnTo>
                    <a:pt x="116" y="332"/>
                  </a:lnTo>
                  <a:lnTo>
                    <a:pt x="122" y="333"/>
                  </a:lnTo>
                  <a:lnTo>
                    <a:pt x="129" y="333"/>
                  </a:lnTo>
                  <a:lnTo>
                    <a:pt x="135" y="333"/>
                  </a:lnTo>
                  <a:lnTo>
                    <a:pt x="142" y="332"/>
                  </a:lnTo>
                  <a:lnTo>
                    <a:pt x="148" y="329"/>
                  </a:lnTo>
                  <a:lnTo>
                    <a:pt x="153" y="326"/>
                  </a:lnTo>
                  <a:lnTo>
                    <a:pt x="159" y="322"/>
                  </a:lnTo>
                  <a:lnTo>
                    <a:pt x="175" y="292"/>
                  </a:lnTo>
                  <a:lnTo>
                    <a:pt x="174" y="267"/>
                  </a:lnTo>
                  <a:lnTo>
                    <a:pt x="165" y="246"/>
                  </a:lnTo>
                  <a:lnTo>
                    <a:pt x="155" y="231"/>
                  </a:lnTo>
                  <a:lnTo>
                    <a:pt x="151" y="226"/>
                  </a:lnTo>
                  <a:lnTo>
                    <a:pt x="148" y="221"/>
                  </a:lnTo>
                  <a:lnTo>
                    <a:pt x="140" y="213"/>
                  </a:lnTo>
                  <a:lnTo>
                    <a:pt x="132" y="204"/>
                  </a:lnTo>
                  <a:lnTo>
                    <a:pt x="129" y="201"/>
                  </a:lnTo>
                  <a:lnTo>
                    <a:pt x="138" y="192"/>
                  </a:lnTo>
                  <a:lnTo>
                    <a:pt x="148" y="185"/>
                  </a:lnTo>
                  <a:lnTo>
                    <a:pt x="161" y="177"/>
                  </a:lnTo>
                  <a:lnTo>
                    <a:pt x="175" y="170"/>
                  </a:lnTo>
                  <a:lnTo>
                    <a:pt x="188" y="162"/>
                  </a:lnTo>
                  <a:lnTo>
                    <a:pt x="200" y="157"/>
                  </a:lnTo>
                  <a:lnTo>
                    <a:pt x="208" y="151"/>
                  </a:lnTo>
                  <a:lnTo>
                    <a:pt x="213" y="147"/>
                  </a:lnTo>
                  <a:lnTo>
                    <a:pt x="213" y="135"/>
                  </a:lnTo>
                  <a:lnTo>
                    <a:pt x="205" y="121"/>
                  </a:lnTo>
                  <a:lnTo>
                    <a:pt x="200" y="106"/>
                  </a:lnTo>
                  <a:lnTo>
                    <a:pt x="201" y="96"/>
                  </a:lnTo>
                  <a:lnTo>
                    <a:pt x="207" y="93"/>
                  </a:lnTo>
                  <a:lnTo>
                    <a:pt x="215" y="89"/>
                  </a:lnTo>
                  <a:lnTo>
                    <a:pt x="226" y="85"/>
                  </a:lnTo>
                  <a:lnTo>
                    <a:pt x="237" y="78"/>
                  </a:lnTo>
                  <a:lnTo>
                    <a:pt x="249" y="72"/>
                  </a:lnTo>
                  <a:lnTo>
                    <a:pt x="259" y="65"/>
                  </a:lnTo>
                  <a:lnTo>
                    <a:pt x="267" y="56"/>
                  </a:lnTo>
                  <a:lnTo>
                    <a:pt x="273" y="47"/>
                  </a:lnTo>
                  <a:lnTo>
                    <a:pt x="277" y="36"/>
                  </a:lnTo>
                  <a:lnTo>
                    <a:pt x="277" y="23"/>
                  </a:lnTo>
                  <a:lnTo>
                    <a:pt x="273" y="10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74" name="Freeform 88"/>
            <p:cNvSpPr>
              <a:spLocks/>
            </p:cNvSpPr>
            <p:nvPr/>
          </p:nvSpPr>
          <p:spPr bwMode="auto">
            <a:xfrm>
              <a:off x="1402" y="232"/>
              <a:ext cx="403" cy="407"/>
            </a:xfrm>
            <a:custGeom>
              <a:avLst/>
              <a:gdLst>
                <a:gd name="T0" fmla="*/ 349 w 403"/>
                <a:gd name="T1" fmla="*/ 191 h 407"/>
                <a:gd name="T2" fmla="*/ 332 w 403"/>
                <a:gd name="T3" fmla="*/ 202 h 407"/>
                <a:gd name="T4" fmla="*/ 342 w 403"/>
                <a:gd name="T5" fmla="*/ 255 h 407"/>
                <a:gd name="T6" fmla="*/ 299 w 403"/>
                <a:gd name="T7" fmla="*/ 255 h 407"/>
                <a:gd name="T8" fmla="*/ 290 w 403"/>
                <a:gd name="T9" fmla="*/ 201 h 407"/>
                <a:gd name="T10" fmla="*/ 261 w 403"/>
                <a:gd name="T11" fmla="*/ 178 h 407"/>
                <a:gd name="T12" fmla="*/ 219 w 403"/>
                <a:gd name="T13" fmla="*/ 173 h 407"/>
                <a:gd name="T14" fmla="*/ 205 w 403"/>
                <a:gd name="T15" fmla="*/ 125 h 407"/>
                <a:gd name="T16" fmla="*/ 234 w 403"/>
                <a:gd name="T17" fmla="*/ 31 h 407"/>
                <a:gd name="T18" fmla="*/ 217 w 403"/>
                <a:gd name="T19" fmla="*/ 0 h 407"/>
                <a:gd name="T20" fmla="*/ 208 w 403"/>
                <a:gd name="T21" fmla="*/ 76 h 407"/>
                <a:gd name="T22" fmla="*/ 182 w 403"/>
                <a:gd name="T23" fmla="*/ 76 h 407"/>
                <a:gd name="T24" fmla="*/ 147 w 403"/>
                <a:gd name="T25" fmla="*/ 71 h 407"/>
                <a:gd name="T26" fmla="*/ 133 w 403"/>
                <a:gd name="T27" fmla="*/ 81 h 407"/>
                <a:gd name="T28" fmla="*/ 159 w 403"/>
                <a:gd name="T29" fmla="*/ 89 h 407"/>
                <a:gd name="T30" fmla="*/ 189 w 403"/>
                <a:gd name="T31" fmla="*/ 97 h 407"/>
                <a:gd name="T32" fmla="*/ 192 w 403"/>
                <a:gd name="T33" fmla="*/ 159 h 407"/>
                <a:gd name="T34" fmla="*/ 188 w 403"/>
                <a:gd name="T35" fmla="*/ 196 h 407"/>
                <a:gd name="T36" fmla="*/ 160 w 403"/>
                <a:gd name="T37" fmla="*/ 235 h 407"/>
                <a:gd name="T38" fmla="*/ 139 w 403"/>
                <a:gd name="T39" fmla="*/ 238 h 407"/>
                <a:gd name="T40" fmla="*/ 111 w 403"/>
                <a:gd name="T41" fmla="*/ 224 h 407"/>
                <a:gd name="T42" fmla="*/ 110 w 403"/>
                <a:gd name="T43" fmla="*/ 208 h 407"/>
                <a:gd name="T44" fmla="*/ 90 w 403"/>
                <a:gd name="T45" fmla="*/ 150 h 407"/>
                <a:gd name="T46" fmla="*/ 116 w 403"/>
                <a:gd name="T47" fmla="*/ 140 h 407"/>
                <a:gd name="T48" fmla="*/ 131 w 403"/>
                <a:gd name="T49" fmla="*/ 133 h 407"/>
                <a:gd name="T50" fmla="*/ 113 w 403"/>
                <a:gd name="T51" fmla="*/ 126 h 407"/>
                <a:gd name="T52" fmla="*/ 90 w 403"/>
                <a:gd name="T53" fmla="*/ 127 h 407"/>
                <a:gd name="T54" fmla="*/ 72 w 403"/>
                <a:gd name="T55" fmla="*/ 142 h 407"/>
                <a:gd name="T56" fmla="*/ 93 w 403"/>
                <a:gd name="T57" fmla="*/ 198 h 407"/>
                <a:gd name="T58" fmla="*/ 62 w 403"/>
                <a:gd name="T59" fmla="*/ 234 h 407"/>
                <a:gd name="T60" fmla="*/ 28 w 403"/>
                <a:gd name="T61" fmla="*/ 267 h 407"/>
                <a:gd name="T62" fmla="*/ 20 w 403"/>
                <a:gd name="T63" fmla="*/ 310 h 407"/>
                <a:gd name="T64" fmla="*/ 59 w 403"/>
                <a:gd name="T65" fmla="*/ 344 h 407"/>
                <a:gd name="T66" fmla="*/ 72 w 403"/>
                <a:gd name="T67" fmla="*/ 370 h 407"/>
                <a:gd name="T68" fmla="*/ 36 w 403"/>
                <a:gd name="T69" fmla="*/ 389 h 407"/>
                <a:gd name="T70" fmla="*/ 3 w 403"/>
                <a:gd name="T71" fmla="*/ 393 h 407"/>
                <a:gd name="T72" fmla="*/ 13 w 403"/>
                <a:gd name="T73" fmla="*/ 407 h 407"/>
                <a:gd name="T74" fmla="*/ 69 w 403"/>
                <a:gd name="T75" fmla="*/ 390 h 407"/>
                <a:gd name="T76" fmla="*/ 91 w 403"/>
                <a:gd name="T77" fmla="*/ 360 h 407"/>
                <a:gd name="T78" fmla="*/ 58 w 403"/>
                <a:gd name="T79" fmla="*/ 320 h 407"/>
                <a:gd name="T80" fmla="*/ 32 w 403"/>
                <a:gd name="T81" fmla="*/ 300 h 407"/>
                <a:gd name="T82" fmla="*/ 52 w 403"/>
                <a:gd name="T83" fmla="*/ 260 h 407"/>
                <a:gd name="T84" fmla="*/ 88 w 403"/>
                <a:gd name="T85" fmla="*/ 238 h 407"/>
                <a:gd name="T86" fmla="*/ 123 w 403"/>
                <a:gd name="T87" fmla="*/ 245 h 407"/>
                <a:gd name="T88" fmla="*/ 155 w 403"/>
                <a:gd name="T89" fmla="*/ 257 h 407"/>
                <a:gd name="T90" fmla="*/ 191 w 403"/>
                <a:gd name="T91" fmla="*/ 221 h 407"/>
                <a:gd name="T92" fmla="*/ 219 w 403"/>
                <a:gd name="T93" fmla="*/ 188 h 407"/>
                <a:gd name="T94" fmla="*/ 251 w 403"/>
                <a:gd name="T95" fmla="*/ 191 h 407"/>
                <a:gd name="T96" fmla="*/ 276 w 403"/>
                <a:gd name="T97" fmla="*/ 201 h 407"/>
                <a:gd name="T98" fmla="*/ 277 w 403"/>
                <a:gd name="T99" fmla="*/ 258 h 407"/>
                <a:gd name="T100" fmla="*/ 316 w 403"/>
                <a:gd name="T101" fmla="*/ 280 h 407"/>
                <a:gd name="T102" fmla="*/ 354 w 403"/>
                <a:gd name="T103" fmla="*/ 272 h 407"/>
                <a:gd name="T104" fmla="*/ 349 w 403"/>
                <a:gd name="T105" fmla="*/ 208 h 407"/>
                <a:gd name="T106" fmla="*/ 374 w 403"/>
                <a:gd name="T107" fmla="*/ 202 h 407"/>
                <a:gd name="T108" fmla="*/ 400 w 403"/>
                <a:gd name="T109" fmla="*/ 202 h 407"/>
                <a:gd name="T110" fmla="*/ 400 w 403"/>
                <a:gd name="T111" fmla="*/ 186 h 40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403" h="407">
                  <a:moveTo>
                    <a:pt x="400" y="186"/>
                  </a:moveTo>
                  <a:lnTo>
                    <a:pt x="378" y="186"/>
                  </a:lnTo>
                  <a:lnTo>
                    <a:pt x="361" y="189"/>
                  </a:lnTo>
                  <a:lnTo>
                    <a:pt x="349" y="191"/>
                  </a:lnTo>
                  <a:lnTo>
                    <a:pt x="341" y="193"/>
                  </a:lnTo>
                  <a:lnTo>
                    <a:pt x="336" y="198"/>
                  </a:lnTo>
                  <a:lnTo>
                    <a:pt x="333" y="199"/>
                  </a:lnTo>
                  <a:lnTo>
                    <a:pt x="332" y="202"/>
                  </a:lnTo>
                  <a:lnTo>
                    <a:pt x="335" y="212"/>
                  </a:lnTo>
                  <a:lnTo>
                    <a:pt x="341" y="232"/>
                  </a:lnTo>
                  <a:lnTo>
                    <a:pt x="342" y="255"/>
                  </a:lnTo>
                  <a:lnTo>
                    <a:pt x="335" y="267"/>
                  </a:lnTo>
                  <a:lnTo>
                    <a:pt x="325" y="265"/>
                  </a:lnTo>
                  <a:lnTo>
                    <a:pt x="310" y="261"/>
                  </a:lnTo>
                  <a:lnTo>
                    <a:pt x="299" y="255"/>
                  </a:lnTo>
                  <a:lnTo>
                    <a:pt x="294" y="252"/>
                  </a:lnTo>
                  <a:lnTo>
                    <a:pt x="294" y="244"/>
                  </a:lnTo>
                  <a:lnTo>
                    <a:pt x="294" y="222"/>
                  </a:lnTo>
                  <a:lnTo>
                    <a:pt x="290" y="201"/>
                  </a:lnTo>
                  <a:lnTo>
                    <a:pt x="283" y="185"/>
                  </a:lnTo>
                  <a:lnTo>
                    <a:pt x="277" y="182"/>
                  </a:lnTo>
                  <a:lnTo>
                    <a:pt x="270" y="179"/>
                  </a:lnTo>
                  <a:lnTo>
                    <a:pt x="261" y="178"/>
                  </a:lnTo>
                  <a:lnTo>
                    <a:pt x="250" y="175"/>
                  </a:lnTo>
                  <a:lnTo>
                    <a:pt x="240" y="173"/>
                  </a:lnTo>
                  <a:lnTo>
                    <a:pt x="230" y="173"/>
                  </a:lnTo>
                  <a:lnTo>
                    <a:pt x="219" y="173"/>
                  </a:lnTo>
                  <a:lnTo>
                    <a:pt x="212" y="173"/>
                  </a:lnTo>
                  <a:lnTo>
                    <a:pt x="209" y="165"/>
                  </a:lnTo>
                  <a:lnTo>
                    <a:pt x="206" y="148"/>
                  </a:lnTo>
                  <a:lnTo>
                    <a:pt x="205" y="125"/>
                  </a:lnTo>
                  <a:lnTo>
                    <a:pt x="209" y="99"/>
                  </a:lnTo>
                  <a:lnTo>
                    <a:pt x="225" y="81"/>
                  </a:lnTo>
                  <a:lnTo>
                    <a:pt x="234" y="57"/>
                  </a:lnTo>
                  <a:lnTo>
                    <a:pt x="234" y="31"/>
                  </a:lnTo>
                  <a:lnTo>
                    <a:pt x="224" y="8"/>
                  </a:lnTo>
                  <a:lnTo>
                    <a:pt x="222" y="5"/>
                  </a:lnTo>
                  <a:lnTo>
                    <a:pt x="219" y="1"/>
                  </a:lnTo>
                  <a:lnTo>
                    <a:pt x="217" y="0"/>
                  </a:lnTo>
                  <a:lnTo>
                    <a:pt x="214" y="0"/>
                  </a:lnTo>
                  <a:lnTo>
                    <a:pt x="217" y="34"/>
                  </a:lnTo>
                  <a:lnTo>
                    <a:pt x="214" y="60"/>
                  </a:lnTo>
                  <a:lnTo>
                    <a:pt x="208" y="76"/>
                  </a:lnTo>
                  <a:lnTo>
                    <a:pt x="205" y="81"/>
                  </a:lnTo>
                  <a:lnTo>
                    <a:pt x="198" y="79"/>
                  </a:lnTo>
                  <a:lnTo>
                    <a:pt x="191" y="77"/>
                  </a:lnTo>
                  <a:lnTo>
                    <a:pt x="182" y="76"/>
                  </a:lnTo>
                  <a:lnTo>
                    <a:pt x="173" y="76"/>
                  </a:lnTo>
                  <a:lnTo>
                    <a:pt x="163" y="74"/>
                  </a:lnTo>
                  <a:lnTo>
                    <a:pt x="155" y="73"/>
                  </a:lnTo>
                  <a:lnTo>
                    <a:pt x="147" y="71"/>
                  </a:lnTo>
                  <a:lnTo>
                    <a:pt x="140" y="70"/>
                  </a:lnTo>
                  <a:lnTo>
                    <a:pt x="137" y="71"/>
                  </a:lnTo>
                  <a:lnTo>
                    <a:pt x="134" y="76"/>
                  </a:lnTo>
                  <a:lnTo>
                    <a:pt x="133" y="81"/>
                  </a:lnTo>
                  <a:lnTo>
                    <a:pt x="134" y="84"/>
                  </a:lnTo>
                  <a:lnTo>
                    <a:pt x="143" y="87"/>
                  </a:lnTo>
                  <a:lnTo>
                    <a:pt x="152" y="89"/>
                  </a:lnTo>
                  <a:lnTo>
                    <a:pt x="159" y="89"/>
                  </a:lnTo>
                  <a:lnTo>
                    <a:pt x="166" y="90"/>
                  </a:lnTo>
                  <a:lnTo>
                    <a:pt x="173" y="92"/>
                  </a:lnTo>
                  <a:lnTo>
                    <a:pt x="181" y="94"/>
                  </a:lnTo>
                  <a:lnTo>
                    <a:pt x="189" y="97"/>
                  </a:lnTo>
                  <a:lnTo>
                    <a:pt x="196" y="102"/>
                  </a:lnTo>
                  <a:lnTo>
                    <a:pt x="194" y="122"/>
                  </a:lnTo>
                  <a:lnTo>
                    <a:pt x="192" y="140"/>
                  </a:lnTo>
                  <a:lnTo>
                    <a:pt x="192" y="159"/>
                  </a:lnTo>
                  <a:lnTo>
                    <a:pt x="199" y="179"/>
                  </a:lnTo>
                  <a:lnTo>
                    <a:pt x="198" y="182"/>
                  </a:lnTo>
                  <a:lnTo>
                    <a:pt x="194" y="188"/>
                  </a:lnTo>
                  <a:lnTo>
                    <a:pt x="188" y="196"/>
                  </a:lnTo>
                  <a:lnTo>
                    <a:pt x="181" y="206"/>
                  </a:lnTo>
                  <a:lnTo>
                    <a:pt x="173" y="218"/>
                  </a:lnTo>
                  <a:lnTo>
                    <a:pt x="166" y="228"/>
                  </a:lnTo>
                  <a:lnTo>
                    <a:pt x="160" y="235"/>
                  </a:lnTo>
                  <a:lnTo>
                    <a:pt x="155" y="241"/>
                  </a:lnTo>
                  <a:lnTo>
                    <a:pt x="150" y="242"/>
                  </a:lnTo>
                  <a:lnTo>
                    <a:pt x="144" y="241"/>
                  </a:lnTo>
                  <a:lnTo>
                    <a:pt x="139" y="238"/>
                  </a:lnTo>
                  <a:lnTo>
                    <a:pt x="131" y="234"/>
                  </a:lnTo>
                  <a:lnTo>
                    <a:pt x="124" y="229"/>
                  </a:lnTo>
                  <a:lnTo>
                    <a:pt x="118" y="227"/>
                  </a:lnTo>
                  <a:lnTo>
                    <a:pt x="111" y="224"/>
                  </a:lnTo>
                  <a:lnTo>
                    <a:pt x="106" y="222"/>
                  </a:lnTo>
                  <a:lnTo>
                    <a:pt x="107" y="218"/>
                  </a:lnTo>
                  <a:lnTo>
                    <a:pt x="108" y="212"/>
                  </a:lnTo>
                  <a:lnTo>
                    <a:pt x="110" y="208"/>
                  </a:lnTo>
                  <a:lnTo>
                    <a:pt x="110" y="202"/>
                  </a:lnTo>
                  <a:lnTo>
                    <a:pt x="106" y="185"/>
                  </a:lnTo>
                  <a:lnTo>
                    <a:pt x="97" y="166"/>
                  </a:lnTo>
                  <a:lnTo>
                    <a:pt x="90" y="150"/>
                  </a:lnTo>
                  <a:lnTo>
                    <a:pt x="87" y="145"/>
                  </a:lnTo>
                  <a:lnTo>
                    <a:pt x="95" y="139"/>
                  </a:lnTo>
                  <a:lnTo>
                    <a:pt x="106" y="137"/>
                  </a:lnTo>
                  <a:lnTo>
                    <a:pt x="116" y="140"/>
                  </a:lnTo>
                  <a:lnTo>
                    <a:pt x="124" y="145"/>
                  </a:lnTo>
                  <a:lnTo>
                    <a:pt x="127" y="143"/>
                  </a:lnTo>
                  <a:lnTo>
                    <a:pt x="130" y="139"/>
                  </a:lnTo>
                  <a:lnTo>
                    <a:pt x="131" y="133"/>
                  </a:lnTo>
                  <a:lnTo>
                    <a:pt x="130" y="130"/>
                  </a:lnTo>
                  <a:lnTo>
                    <a:pt x="124" y="127"/>
                  </a:lnTo>
                  <a:lnTo>
                    <a:pt x="118" y="126"/>
                  </a:lnTo>
                  <a:lnTo>
                    <a:pt x="113" y="126"/>
                  </a:lnTo>
                  <a:lnTo>
                    <a:pt x="107" y="125"/>
                  </a:lnTo>
                  <a:lnTo>
                    <a:pt x="101" y="126"/>
                  </a:lnTo>
                  <a:lnTo>
                    <a:pt x="95" y="126"/>
                  </a:lnTo>
                  <a:lnTo>
                    <a:pt x="90" y="127"/>
                  </a:lnTo>
                  <a:lnTo>
                    <a:pt x="84" y="129"/>
                  </a:lnTo>
                  <a:lnTo>
                    <a:pt x="82" y="132"/>
                  </a:lnTo>
                  <a:lnTo>
                    <a:pt x="78" y="136"/>
                  </a:lnTo>
                  <a:lnTo>
                    <a:pt x="72" y="142"/>
                  </a:lnTo>
                  <a:lnTo>
                    <a:pt x="71" y="145"/>
                  </a:lnTo>
                  <a:lnTo>
                    <a:pt x="74" y="160"/>
                  </a:lnTo>
                  <a:lnTo>
                    <a:pt x="85" y="179"/>
                  </a:lnTo>
                  <a:lnTo>
                    <a:pt x="93" y="198"/>
                  </a:lnTo>
                  <a:lnTo>
                    <a:pt x="90" y="216"/>
                  </a:lnTo>
                  <a:lnTo>
                    <a:pt x="71" y="228"/>
                  </a:lnTo>
                  <a:lnTo>
                    <a:pt x="68" y="229"/>
                  </a:lnTo>
                  <a:lnTo>
                    <a:pt x="62" y="234"/>
                  </a:lnTo>
                  <a:lnTo>
                    <a:pt x="54" y="239"/>
                  </a:lnTo>
                  <a:lnTo>
                    <a:pt x="45" y="247"/>
                  </a:lnTo>
                  <a:lnTo>
                    <a:pt x="35" y="257"/>
                  </a:lnTo>
                  <a:lnTo>
                    <a:pt x="28" y="267"/>
                  </a:lnTo>
                  <a:lnTo>
                    <a:pt x="20" y="277"/>
                  </a:lnTo>
                  <a:lnTo>
                    <a:pt x="18" y="288"/>
                  </a:lnTo>
                  <a:lnTo>
                    <a:pt x="18" y="307"/>
                  </a:lnTo>
                  <a:lnTo>
                    <a:pt x="20" y="310"/>
                  </a:lnTo>
                  <a:lnTo>
                    <a:pt x="28" y="316"/>
                  </a:lnTo>
                  <a:lnTo>
                    <a:pt x="38" y="324"/>
                  </a:lnTo>
                  <a:lnTo>
                    <a:pt x="49" y="334"/>
                  </a:lnTo>
                  <a:lnTo>
                    <a:pt x="59" y="344"/>
                  </a:lnTo>
                  <a:lnTo>
                    <a:pt x="69" y="353"/>
                  </a:lnTo>
                  <a:lnTo>
                    <a:pt x="75" y="361"/>
                  </a:lnTo>
                  <a:lnTo>
                    <a:pt x="77" y="366"/>
                  </a:lnTo>
                  <a:lnTo>
                    <a:pt x="72" y="370"/>
                  </a:lnTo>
                  <a:lnTo>
                    <a:pt x="67" y="374"/>
                  </a:lnTo>
                  <a:lnTo>
                    <a:pt x="58" y="380"/>
                  </a:lnTo>
                  <a:lnTo>
                    <a:pt x="48" y="384"/>
                  </a:lnTo>
                  <a:lnTo>
                    <a:pt x="36" y="389"/>
                  </a:lnTo>
                  <a:lnTo>
                    <a:pt x="26" y="392"/>
                  </a:lnTo>
                  <a:lnTo>
                    <a:pt x="16" y="393"/>
                  </a:lnTo>
                  <a:lnTo>
                    <a:pt x="6" y="392"/>
                  </a:lnTo>
                  <a:lnTo>
                    <a:pt x="3" y="393"/>
                  </a:lnTo>
                  <a:lnTo>
                    <a:pt x="2" y="399"/>
                  </a:lnTo>
                  <a:lnTo>
                    <a:pt x="0" y="405"/>
                  </a:lnTo>
                  <a:lnTo>
                    <a:pt x="2" y="407"/>
                  </a:lnTo>
                  <a:lnTo>
                    <a:pt x="13" y="407"/>
                  </a:lnTo>
                  <a:lnTo>
                    <a:pt x="28" y="406"/>
                  </a:lnTo>
                  <a:lnTo>
                    <a:pt x="42" y="402"/>
                  </a:lnTo>
                  <a:lnTo>
                    <a:pt x="56" y="396"/>
                  </a:lnTo>
                  <a:lnTo>
                    <a:pt x="69" y="390"/>
                  </a:lnTo>
                  <a:lnTo>
                    <a:pt x="80" y="383"/>
                  </a:lnTo>
                  <a:lnTo>
                    <a:pt x="88" y="376"/>
                  </a:lnTo>
                  <a:lnTo>
                    <a:pt x="91" y="370"/>
                  </a:lnTo>
                  <a:lnTo>
                    <a:pt x="91" y="360"/>
                  </a:lnTo>
                  <a:lnTo>
                    <a:pt x="85" y="350"/>
                  </a:lnTo>
                  <a:lnTo>
                    <a:pt x="78" y="339"/>
                  </a:lnTo>
                  <a:lnTo>
                    <a:pt x="68" y="328"/>
                  </a:lnTo>
                  <a:lnTo>
                    <a:pt x="58" y="320"/>
                  </a:lnTo>
                  <a:lnTo>
                    <a:pt x="49" y="313"/>
                  </a:lnTo>
                  <a:lnTo>
                    <a:pt x="43" y="307"/>
                  </a:lnTo>
                  <a:lnTo>
                    <a:pt x="41" y="305"/>
                  </a:lnTo>
                  <a:lnTo>
                    <a:pt x="32" y="300"/>
                  </a:lnTo>
                  <a:lnTo>
                    <a:pt x="35" y="288"/>
                  </a:lnTo>
                  <a:lnTo>
                    <a:pt x="39" y="277"/>
                  </a:lnTo>
                  <a:lnTo>
                    <a:pt x="45" y="268"/>
                  </a:lnTo>
                  <a:lnTo>
                    <a:pt x="52" y="260"/>
                  </a:lnTo>
                  <a:lnTo>
                    <a:pt x="61" y="252"/>
                  </a:lnTo>
                  <a:lnTo>
                    <a:pt x="69" y="247"/>
                  </a:lnTo>
                  <a:lnTo>
                    <a:pt x="80" y="242"/>
                  </a:lnTo>
                  <a:lnTo>
                    <a:pt x="88" y="238"/>
                  </a:lnTo>
                  <a:lnTo>
                    <a:pt x="97" y="237"/>
                  </a:lnTo>
                  <a:lnTo>
                    <a:pt x="106" y="238"/>
                  </a:lnTo>
                  <a:lnTo>
                    <a:pt x="114" y="241"/>
                  </a:lnTo>
                  <a:lnTo>
                    <a:pt x="123" y="245"/>
                  </a:lnTo>
                  <a:lnTo>
                    <a:pt x="131" y="249"/>
                  </a:lnTo>
                  <a:lnTo>
                    <a:pt x="140" y="254"/>
                  </a:lnTo>
                  <a:lnTo>
                    <a:pt x="147" y="257"/>
                  </a:lnTo>
                  <a:lnTo>
                    <a:pt x="155" y="257"/>
                  </a:lnTo>
                  <a:lnTo>
                    <a:pt x="162" y="254"/>
                  </a:lnTo>
                  <a:lnTo>
                    <a:pt x="170" y="245"/>
                  </a:lnTo>
                  <a:lnTo>
                    <a:pt x="181" y="234"/>
                  </a:lnTo>
                  <a:lnTo>
                    <a:pt x="191" y="221"/>
                  </a:lnTo>
                  <a:lnTo>
                    <a:pt x="199" y="208"/>
                  </a:lnTo>
                  <a:lnTo>
                    <a:pt x="208" y="198"/>
                  </a:lnTo>
                  <a:lnTo>
                    <a:pt x="215" y="191"/>
                  </a:lnTo>
                  <a:lnTo>
                    <a:pt x="219" y="188"/>
                  </a:lnTo>
                  <a:lnTo>
                    <a:pt x="227" y="188"/>
                  </a:lnTo>
                  <a:lnTo>
                    <a:pt x="234" y="189"/>
                  </a:lnTo>
                  <a:lnTo>
                    <a:pt x="243" y="189"/>
                  </a:lnTo>
                  <a:lnTo>
                    <a:pt x="251" y="191"/>
                  </a:lnTo>
                  <a:lnTo>
                    <a:pt x="258" y="192"/>
                  </a:lnTo>
                  <a:lnTo>
                    <a:pt x="266" y="195"/>
                  </a:lnTo>
                  <a:lnTo>
                    <a:pt x="271" y="198"/>
                  </a:lnTo>
                  <a:lnTo>
                    <a:pt x="276" y="201"/>
                  </a:lnTo>
                  <a:lnTo>
                    <a:pt x="280" y="214"/>
                  </a:lnTo>
                  <a:lnTo>
                    <a:pt x="280" y="234"/>
                  </a:lnTo>
                  <a:lnTo>
                    <a:pt x="279" y="251"/>
                  </a:lnTo>
                  <a:lnTo>
                    <a:pt x="277" y="258"/>
                  </a:lnTo>
                  <a:lnTo>
                    <a:pt x="286" y="265"/>
                  </a:lnTo>
                  <a:lnTo>
                    <a:pt x="294" y="271"/>
                  </a:lnTo>
                  <a:lnTo>
                    <a:pt x="306" y="277"/>
                  </a:lnTo>
                  <a:lnTo>
                    <a:pt x="316" y="280"/>
                  </a:lnTo>
                  <a:lnTo>
                    <a:pt x="328" y="283"/>
                  </a:lnTo>
                  <a:lnTo>
                    <a:pt x="338" y="281"/>
                  </a:lnTo>
                  <a:lnTo>
                    <a:pt x="346" y="278"/>
                  </a:lnTo>
                  <a:lnTo>
                    <a:pt x="354" y="272"/>
                  </a:lnTo>
                  <a:lnTo>
                    <a:pt x="361" y="254"/>
                  </a:lnTo>
                  <a:lnTo>
                    <a:pt x="358" y="232"/>
                  </a:lnTo>
                  <a:lnTo>
                    <a:pt x="352" y="215"/>
                  </a:lnTo>
                  <a:lnTo>
                    <a:pt x="349" y="208"/>
                  </a:lnTo>
                  <a:lnTo>
                    <a:pt x="355" y="205"/>
                  </a:lnTo>
                  <a:lnTo>
                    <a:pt x="361" y="204"/>
                  </a:lnTo>
                  <a:lnTo>
                    <a:pt x="367" y="202"/>
                  </a:lnTo>
                  <a:lnTo>
                    <a:pt x="374" y="202"/>
                  </a:lnTo>
                  <a:lnTo>
                    <a:pt x="380" y="202"/>
                  </a:lnTo>
                  <a:lnTo>
                    <a:pt x="387" y="202"/>
                  </a:lnTo>
                  <a:lnTo>
                    <a:pt x="393" y="202"/>
                  </a:lnTo>
                  <a:lnTo>
                    <a:pt x="400" y="202"/>
                  </a:lnTo>
                  <a:lnTo>
                    <a:pt x="403" y="199"/>
                  </a:lnTo>
                  <a:lnTo>
                    <a:pt x="403" y="193"/>
                  </a:lnTo>
                  <a:lnTo>
                    <a:pt x="403" y="189"/>
                  </a:lnTo>
                  <a:lnTo>
                    <a:pt x="400" y="1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75" name="Freeform 89"/>
            <p:cNvSpPr>
              <a:spLocks/>
            </p:cNvSpPr>
            <p:nvPr/>
          </p:nvSpPr>
          <p:spPr bwMode="auto">
            <a:xfrm>
              <a:off x="1690" y="272"/>
              <a:ext cx="36" cy="103"/>
            </a:xfrm>
            <a:custGeom>
              <a:avLst/>
              <a:gdLst>
                <a:gd name="T0" fmla="*/ 20 w 36"/>
                <a:gd name="T1" fmla="*/ 0 h 103"/>
                <a:gd name="T2" fmla="*/ 20 w 36"/>
                <a:gd name="T3" fmla="*/ 33 h 103"/>
                <a:gd name="T4" fmla="*/ 13 w 36"/>
                <a:gd name="T5" fmla="*/ 49 h 103"/>
                <a:gd name="T6" fmla="*/ 5 w 36"/>
                <a:gd name="T7" fmla="*/ 66 h 103"/>
                <a:gd name="T8" fmla="*/ 0 w 36"/>
                <a:gd name="T9" fmla="*/ 83 h 103"/>
                <a:gd name="T10" fmla="*/ 12 w 36"/>
                <a:gd name="T11" fmla="*/ 103 h 103"/>
                <a:gd name="T12" fmla="*/ 15 w 36"/>
                <a:gd name="T13" fmla="*/ 103 h 103"/>
                <a:gd name="T14" fmla="*/ 19 w 36"/>
                <a:gd name="T15" fmla="*/ 99 h 103"/>
                <a:gd name="T16" fmla="*/ 22 w 36"/>
                <a:gd name="T17" fmla="*/ 95 h 103"/>
                <a:gd name="T18" fmla="*/ 22 w 36"/>
                <a:gd name="T19" fmla="*/ 92 h 103"/>
                <a:gd name="T20" fmla="*/ 16 w 36"/>
                <a:gd name="T21" fmla="*/ 80 h 103"/>
                <a:gd name="T22" fmla="*/ 20 w 36"/>
                <a:gd name="T23" fmla="*/ 69 h 103"/>
                <a:gd name="T24" fmla="*/ 28 w 36"/>
                <a:gd name="T25" fmla="*/ 57 h 103"/>
                <a:gd name="T26" fmla="*/ 32 w 36"/>
                <a:gd name="T27" fmla="*/ 46 h 103"/>
                <a:gd name="T28" fmla="*/ 36 w 36"/>
                <a:gd name="T29" fmla="*/ 7 h 103"/>
                <a:gd name="T30" fmla="*/ 20 w 36"/>
                <a:gd name="T31" fmla="*/ 0 h 10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6" h="103">
                  <a:moveTo>
                    <a:pt x="20" y="0"/>
                  </a:moveTo>
                  <a:lnTo>
                    <a:pt x="20" y="33"/>
                  </a:lnTo>
                  <a:lnTo>
                    <a:pt x="13" y="49"/>
                  </a:lnTo>
                  <a:lnTo>
                    <a:pt x="5" y="66"/>
                  </a:lnTo>
                  <a:lnTo>
                    <a:pt x="0" y="83"/>
                  </a:lnTo>
                  <a:lnTo>
                    <a:pt x="12" y="103"/>
                  </a:lnTo>
                  <a:lnTo>
                    <a:pt x="15" y="103"/>
                  </a:lnTo>
                  <a:lnTo>
                    <a:pt x="19" y="99"/>
                  </a:lnTo>
                  <a:lnTo>
                    <a:pt x="22" y="95"/>
                  </a:lnTo>
                  <a:lnTo>
                    <a:pt x="22" y="92"/>
                  </a:lnTo>
                  <a:lnTo>
                    <a:pt x="16" y="80"/>
                  </a:lnTo>
                  <a:lnTo>
                    <a:pt x="20" y="69"/>
                  </a:lnTo>
                  <a:lnTo>
                    <a:pt x="28" y="57"/>
                  </a:lnTo>
                  <a:lnTo>
                    <a:pt x="32" y="46"/>
                  </a:lnTo>
                  <a:lnTo>
                    <a:pt x="36" y="7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76" name="Freeform 90"/>
            <p:cNvSpPr>
              <a:spLocks/>
            </p:cNvSpPr>
            <p:nvPr/>
          </p:nvSpPr>
          <p:spPr bwMode="auto">
            <a:xfrm>
              <a:off x="981" y="528"/>
              <a:ext cx="79" cy="181"/>
            </a:xfrm>
            <a:custGeom>
              <a:avLst/>
              <a:gdLst>
                <a:gd name="T0" fmla="*/ 4 w 79"/>
                <a:gd name="T1" fmla="*/ 6 h 181"/>
                <a:gd name="T2" fmla="*/ 0 w 79"/>
                <a:gd name="T3" fmla="*/ 28 h 181"/>
                <a:gd name="T4" fmla="*/ 1 w 79"/>
                <a:gd name="T5" fmla="*/ 48 h 181"/>
                <a:gd name="T6" fmla="*/ 7 w 79"/>
                <a:gd name="T7" fmla="*/ 66 h 181"/>
                <a:gd name="T8" fmla="*/ 16 w 79"/>
                <a:gd name="T9" fmla="*/ 84 h 181"/>
                <a:gd name="T10" fmla="*/ 27 w 79"/>
                <a:gd name="T11" fmla="*/ 101 h 181"/>
                <a:gd name="T12" fmla="*/ 39 w 79"/>
                <a:gd name="T13" fmla="*/ 118 h 181"/>
                <a:gd name="T14" fmla="*/ 52 w 79"/>
                <a:gd name="T15" fmla="*/ 135 h 181"/>
                <a:gd name="T16" fmla="*/ 63 w 79"/>
                <a:gd name="T17" fmla="*/ 153 h 181"/>
                <a:gd name="T18" fmla="*/ 65 w 79"/>
                <a:gd name="T19" fmla="*/ 157 h 181"/>
                <a:gd name="T20" fmla="*/ 63 w 79"/>
                <a:gd name="T21" fmla="*/ 161 h 181"/>
                <a:gd name="T22" fmla="*/ 62 w 79"/>
                <a:gd name="T23" fmla="*/ 168 h 181"/>
                <a:gd name="T24" fmla="*/ 61 w 79"/>
                <a:gd name="T25" fmla="*/ 174 h 181"/>
                <a:gd name="T26" fmla="*/ 61 w 79"/>
                <a:gd name="T27" fmla="*/ 177 h 181"/>
                <a:gd name="T28" fmla="*/ 62 w 79"/>
                <a:gd name="T29" fmla="*/ 180 h 181"/>
                <a:gd name="T30" fmla="*/ 65 w 79"/>
                <a:gd name="T31" fmla="*/ 181 h 181"/>
                <a:gd name="T32" fmla="*/ 68 w 79"/>
                <a:gd name="T33" fmla="*/ 181 h 181"/>
                <a:gd name="T34" fmla="*/ 71 w 79"/>
                <a:gd name="T35" fmla="*/ 181 h 181"/>
                <a:gd name="T36" fmla="*/ 72 w 79"/>
                <a:gd name="T37" fmla="*/ 180 h 181"/>
                <a:gd name="T38" fmla="*/ 75 w 79"/>
                <a:gd name="T39" fmla="*/ 178 h 181"/>
                <a:gd name="T40" fmla="*/ 75 w 79"/>
                <a:gd name="T41" fmla="*/ 176 h 181"/>
                <a:gd name="T42" fmla="*/ 76 w 79"/>
                <a:gd name="T43" fmla="*/ 166 h 181"/>
                <a:gd name="T44" fmla="*/ 79 w 79"/>
                <a:gd name="T45" fmla="*/ 156 h 181"/>
                <a:gd name="T46" fmla="*/ 79 w 79"/>
                <a:gd name="T47" fmla="*/ 147 h 181"/>
                <a:gd name="T48" fmla="*/ 75 w 79"/>
                <a:gd name="T49" fmla="*/ 137 h 181"/>
                <a:gd name="T50" fmla="*/ 63 w 79"/>
                <a:gd name="T51" fmla="*/ 122 h 181"/>
                <a:gd name="T52" fmla="*/ 52 w 79"/>
                <a:gd name="T53" fmla="*/ 108 h 181"/>
                <a:gd name="T54" fmla="*/ 40 w 79"/>
                <a:gd name="T55" fmla="*/ 94 h 181"/>
                <a:gd name="T56" fmla="*/ 30 w 79"/>
                <a:gd name="T57" fmla="*/ 78 h 181"/>
                <a:gd name="T58" fmla="*/ 22 w 79"/>
                <a:gd name="T59" fmla="*/ 62 h 181"/>
                <a:gd name="T60" fmla="*/ 16 w 79"/>
                <a:gd name="T61" fmla="*/ 46 h 181"/>
                <a:gd name="T62" fmla="*/ 14 w 79"/>
                <a:gd name="T63" fmla="*/ 28 h 181"/>
                <a:gd name="T64" fmla="*/ 19 w 79"/>
                <a:gd name="T65" fmla="*/ 9 h 181"/>
                <a:gd name="T66" fmla="*/ 19 w 79"/>
                <a:gd name="T67" fmla="*/ 6 h 181"/>
                <a:gd name="T68" fmla="*/ 19 w 79"/>
                <a:gd name="T69" fmla="*/ 3 h 181"/>
                <a:gd name="T70" fmla="*/ 16 w 79"/>
                <a:gd name="T71" fmla="*/ 2 h 181"/>
                <a:gd name="T72" fmla="*/ 13 w 79"/>
                <a:gd name="T73" fmla="*/ 0 h 181"/>
                <a:gd name="T74" fmla="*/ 10 w 79"/>
                <a:gd name="T75" fmla="*/ 0 h 181"/>
                <a:gd name="T76" fmla="*/ 9 w 79"/>
                <a:gd name="T77" fmla="*/ 0 h 181"/>
                <a:gd name="T78" fmla="*/ 6 w 79"/>
                <a:gd name="T79" fmla="*/ 3 h 181"/>
                <a:gd name="T80" fmla="*/ 4 w 79"/>
                <a:gd name="T81" fmla="*/ 6 h 181"/>
                <a:gd name="T82" fmla="*/ 4 w 79"/>
                <a:gd name="T83" fmla="*/ 6 h 18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79" h="181">
                  <a:moveTo>
                    <a:pt x="4" y="6"/>
                  </a:moveTo>
                  <a:lnTo>
                    <a:pt x="0" y="28"/>
                  </a:lnTo>
                  <a:lnTo>
                    <a:pt x="1" y="48"/>
                  </a:lnTo>
                  <a:lnTo>
                    <a:pt x="7" y="66"/>
                  </a:lnTo>
                  <a:lnTo>
                    <a:pt x="16" y="84"/>
                  </a:lnTo>
                  <a:lnTo>
                    <a:pt x="27" y="101"/>
                  </a:lnTo>
                  <a:lnTo>
                    <a:pt x="39" y="118"/>
                  </a:lnTo>
                  <a:lnTo>
                    <a:pt x="52" y="135"/>
                  </a:lnTo>
                  <a:lnTo>
                    <a:pt x="63" y="153"/>
                  </a:lnTo>
                  <a:lnTo>
                    <a:pt x="65" y="157"/>
                  </a:lnTo>
                  <a:lnTo>
                    <a:pt x="63" y="161"/>
                  </a:lnTo>
                  <a:lnTo>
                    <a:pt x="62" y="168"/>
                  </a:lnTo>
                  <a:lnTo>
                    <a:pt x="61" y="174"/>
                  </a:lnTo>
                  <a:lnTo>
                    <a:pt x="61" y="177"/>
                  </a:lnTo>
                  <a:lnTo>
                    <a:pt x="62" y="180"/>
                  </a:lnTo>
                  <a:lnTo>
                    <a:pt x="65" y="181"/>
                  </a:lnTo>
                  <a:lnTo>
                    <a:pt x="68" y="181"/>
                  </a:lnTo>
                  <a:lnTo>
                    <a:pt x="71" y="181"/>
                  </a:lnTo>
                  <a:lnTo>
                    <a:pt x="72" y="180"/>
                  </a:lnTo>
                  <a:lnTo>
                    <a:pt x="75" y="178"/>
                  </a:lnTo>
                  <a:lnTo>
                    <a:pt x="75" y="176"/>
                  </a:lnTo>
                  <a:lnTo>
                    <a:pt x="76" y="166"/>
                  </a:lnTo>
                  <a:lnTo>
                    <a:pt x="79" y="156"/>
                  </a:lnTo>
                  <a:lnTo>
                    <a:pt x="79" y="147"/>
                  </a:lnTo>
                  <a:lnTo>
                    <a:pt x="75" y="137"/>
                  </a:lnTo>
                  <a:lnTo>
                    <a:pt x="63" y="122"/>
                  </a:lnTo>
                  <a:lnTo>
                    <a:pt x="52" y="108"/>
                  </a:lnTo>
                  <a:lnTo>
                    <a:pt x="40" y="94"/>
                  </a:lnTo>
                  <a:lnTo>
                    <a:pt x="30" y="78"/>
                  </a:lnTo>
                  <a:lnTo>
                    <a:pt x="22" y="62"/>
                  </a:lnTo>
                  <a:lnTo>
                    <a:pt x="16" y="46"/>
                  </a:lnTo>
                  <a:lnTo>
                    <a:pt x="14" y="28"/>
                  </a:lnTo>
                  <a:lnTo>
                    <a:pt x="19" y="9"/>
                  </a:lnTo>
                  <a:lnTo>
                    <a:pt x="19" y="6"/>
                  </a:lnTo>
                  <a:lnTo>
                    <a:pt x="19" y="3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6" y="3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77" name="Freeform 91"/>
            <p:cNvSpPr>
              <a:spLocks/>
            </p:cNvSpPr>
            <p:nvPr/>
          </p:nvSpPr>
          <p:spPr bwMode="auto">
            <a:xfrm>
              <a:off x="1036" y="334"/>
              <a:ext cx="365" cy="415"/>
            </a:xfrm>
            <a:custGeom>
              <a:avLst/>
              <a:gdLst>
                <a:gd name="T0" fmla="*/ 315 w 365"/>
                <a:gd name="T1" fmla="*/ 231 h 415"/>
                <a:gd name="T2" fmla="*/ 253 w 365"/>
                <a:gd name="T3" fmla="*/ 261 h 415"/>
                <a:gd name="T4" fmla="*/ 230 w 365"/>
                <a:gd name="T5" fmla="*/ 315 h 415"/>
                <a:gd name="T6" fmla="*/ 214 w 365"/>
                <a:gd name="T7" fmla="*/ 320 h 415"/>
                <a:gd name="T8" fmla="*/ 181 w 365"/>
                <a:gd name="T9" fmla="*/ 326 h 415"/>
                <a:gd name="T10" fmla="*/ 162 w 365"/>
                <a:gd name="T11" fmla="*/ 356 h 415"/>
                <a:gd name="T12" fmla="*/ 127 w 365"/>
                <a:gd name="T13" fmla="*/ 348 h 415"/>
                <a:gd name="T14" fmla="*/ 97 w 365"/>
                <a:gd name="T15" fmla="*/ 309 h 415"/>
                <a:gd name="T16" fmla="*/ 55 w 365"/>
                <a:gd name="T17" fmla="*/ 280 h 415"/>
                <a:gd name="T18" fmla="*/ 55 w 365"/>
                <a:gd name="T19" fmla="*/ 236 h 415"/>
                <a:gd name="T20" fmla="*/ 82 w 365"/>
                <a:gd name="T21" fmla="*/ 188 h 415"/>
                <a:gd name="T22" fmla="*/ 104 w 365"/>
                <a:gd name="T23" fmla="*/ 181 h 415"/>
                <a:gd name="T24" fmla="*/ 136 w 365"/>
                <a:gd name="T25" fmla="*/ 183 h 415"/>
                <a:gd name="T26" fmla="*/ 162 w 365"/>
                <a:gd name="T27" fmla="*/ 195 h 415"/>
                <a:gd name="T28" fmla="*/ 163 w 365"/>
                <a:gd name="T29" fmla="*/ 178 h 415"/>
                <a:gd name="T30" fmla="*/ 124 w 365"/>
                <a:gd name="T31" fmla="*/ 165 h 415"/>
                <a:gd name="T32" fmla="*/ 90 w 365"/>
                <a:gd name="T33" fmla="*/ 168 h 415"/>
                <a:gd name="T34" fmla="*/ 68 w 365"/>
                <a:gd name="T35" fmla="*/ 183 h 415"/>
                <a:gd name="T36" fmla="*/ 22 w 365"/>
                <a:gd name="T37" fmla="*/ 224 h 415"/>
                <a:gd name="T38" fmla="*/ 44 w 365"/>
                <a:gd name="T39" fmla="*/ 162 h 415"/>
                <a:gd name="T40" fmla="*/ 52 w 365"/>
                <a:gd name="T41" fmla="*/ 108 h 415"/>
                <a:gd name="T42" fmla="*/ 95 w 365"/>
                <a:gd name="T43" fmla="*/ 85 h 415"/>
                <a:gd name="T44" fmla="*/ 162 w 365"/>
                <a:gd name="T45" fmla="*/ 66 h 415"/>
                <a:gd name="T46" fmla="*/ 159 w 365"/>
                <a:gd name="T47" fmla="*/ 50 h 415"/>
                <a:gd name="T48" fmla="*/ 129 w 365"/>
                <a:gd name="T49" fmla="*/ 58 h 415"/>
                <a:gd name="T50" fmla="*/ 137 w 365"/>
                <a:gd name="T51" fmla="*/ 23 h 415"/>
                <a:gd name="T52" fmla="*/ 162 w 365"/>
                <a:gd name="T53" fmla="*/ 16 h 415"/>
                <a:gd name="T54" fmla="*/ 165 w 365"/>
                <a:gd name="T55" fmla="*/ 2 h 415"/>
                <a:gd name="T56" fmla="*/ 139 w 365"/>
                <a:gd name="T57" fmla="*/ 9 h 415"/>
                <a:gd name="T58" fmla="*/ 113 w 365"/>
                <a:gd name="T59" fmla="*/ 25 h 415"/>
                <a:gd name="T60" fmla="*/ 111 w 365"/>
                <a:gd name="T61" fmla="*/ 58 h 415"/>
                <a:gd name="T62" fmla="*/ 78 w 365"/>
                <a:gd name="T63" fmla="*/ 76 h 415"/>
                <a:gd name="T64" fmla="*/ 42 w 365"/>
                <a:gd name="T65" fmla="*/ 96 h 415"/>
                <a:gd name="T66" fmla="*/ 31 w 365"/>
                <a:gd name="T67" fmla="*/ 147 h 415"/>
                <a:gd name="T68" fmla="*/ 0 w 365"/>
                <a:gd name="T69" fmla="*/ 207 h 415"/>
                <a:gd name="T70" fmla="*/ 25 w 365"/>
                <a:gd name="T71" fmla="*/ 254 h 415"/>
                <a:gd name="T72" fmla="*/ 35 w 365"/>
                <a:gd name="T73" fmla="*/ 280 h 415"/>
                <a:gd name="T74" fmla="*/ 52 w 365"/>
                <a:gd name="T75" fmla="*/ 293 h 415"/>
                <a:gd name="T76" fmla="*/ 80 w 365"/>
                <a:gd name="T77" fmla="*/ 309 h 415"/>
                <a:gd name="T78" fmla="*/ 119 w 365"/>
                <a:gd name="T79" fmla="*/ 361 h 415"/>
                <a:gd name="T80" fmla="*/ 157 w 365"/>
                <a:gd name="T81" fmla="*/ 375 h 415"/>
                <a:gd name="T82" fmla="*/ 157 w 365"/>
                <a:gd name="T83" fmla="*/ 395 h 415"/>
                <a:gd name="T84" fmla="*/ 176 w 365"/>
                <a:gd name="T85" fmla="*/ 414 h 415"/>
                <a:gd name="T86" fmla="*/ 173 w 365"/>
                <a:gd name="T87" fmla="*/ 392 h 415"/>
                <a:gd name="T88" fmla="*/ 183 w 365"/>
                <a:gd name="T89" fmla="*/ 343 h 415"/>
                <a:gd name="T90" fmla="*/ 220 w 365"/>
                <a:gd name="T91" fmla="*/ 335 h 415"/>
                <a:gd name="T92" fmla="*/ 240 w 365"/>
                <a:gd name="T93" fmla="*/ 325 h 415"/>
                <a:gd name="T94" fmla="*/ 266 w 365"/>
                <a:gd name="T95" fmla="*/ 270 h 415"/>
                <a:gd name="T96" fmla="*/ 318 w 365"/>
                <a:gd name="T97" fmla="*/ 246 h 415"/>
                <a:gd name="T98" fmla="*/ 361 w 365"/>
                <a:gd name="T99" fmla="*/ 251 h 41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65" h="415">
                  <a:moveTo>
                    <a:pt x="364" y="239"/>
                  </a:moveTo>
                  <a:lnTo>
                    <a:pt x="348" y="233"/>
                  </a:lnTo>
                  <a:lnTo>
                    <a:pt x="331" y="231"/>
                  </a:lnTo>
                  <a:lnTo>
                    <a:pt x="315" y="231"/>
                  </a:lnTo>
                  <a:lnTo>
                    <a:pt x="297" y="236"/>
                  </a:lnTo>
                  <a:lnTo>
                    <a:pt x="282" y="243"/>
                  </a:lnTo>
                  <a:lnTo>
                    <a:pt x="266" y="251"/>
                  </a:lnTo>
                  <a:lnTo>
                    <a:pt x="253" y="261"/>
                  </a:lnTo>
                  <a:lnTo>
                    <a:pt x="240" y="273"/>
                  </a:lnTo>
                  <a:lnTo>
                    <a:pt x="235" y="283"/>
                  </a:lnTo>
                  <a:lnTo>
                    <a:pt x="231" y="299"/>
                  </a:lnTo>
                  <a:lnTo>
                    <a:pt x="230" y="315"/>
                  </a:lnTo>
                  <a:lnTo>
                    <a:pt x="228" y="320"/>
                  </a:lnTo>
                  <a:lnTo>
                    <a:pt x="227" y="320"/>
                  </a:lnTo>
                  <a:lnTo>
                    <a:pt x="221" y="320"/>
                  </a:lnTo>
                  <a:lnTo>
                    <a:pt x="214" y="320"/>
                  </a:lnTo>
                  <a:lnTo>
                    <a:pt x="207" y="322"/>
                  </a:lnTo>
                  <a:lnTo>
                    <a:pt x="196" y="322"/>
                  </a:lnTo>
                  <a:lnTo>
                    <a:pt x="188" y="325"/>
                  </a:lnTo>
                  <a:lnTo>
                    <a:pt x="181" y="326"/>
                  </a:lnTo>
                  <a:lnTo>
                    <a:pt x="175" y="329"/>
                  </a:lnTo>
                  <a:lnTo>
                    <a:pt x="168" y="338"/>
                  </a:lnTo>
                  <a:lnTo>
                    <a:pt x="163" y="348"/>
                  </a:lnTo>
                  <a:lnTo>
                    <a:pt x="162" y="356"/>
                  </a:lnTo>
                  <a:lnTo>
                    <a:pt x="160" y="361"/>
                  </a:lnTo>
                  <a:lnTo>
                    <a:pt x="147" y="359"/>
                  </a:lnTo>
                  <a:lnTo>
                    <a:pt x="137" y="355"/>
                  </a:lnTo>
                  <a:lnTo>
                    <a:pt x="127" y="348"/>
                  </a:lnTo>
                  <a:lnTo>
                    <a:pt x="117" y="339"/>
                  </a:lnTo>
                  <a:lnTo>
                    <a:pt x="110" y="330"/>
                  </a:lnTo>
                  <a:lnTo>
                    <a:pt x="103" y="320"/>
                  </a:lnTo>
                  <a:lnTo>
                    <a:pt x="97" y="309"/>
                  </a:lnTo>
                  <a:lnTo>
                    <a:pt x="91" y="299"/>
                  </a:lnTo>
                  <a:lnTo>
                    <a:pt x="84" y="293"/>
                  </a:lnTo>
                  <a:lnTo>
                    <a:pt x="69" y="286"/>
                  </a:lnTo>
                  <a:lnTo>
                    <a:pt x="55" y="280"/>
                  </a:lnTo>
                  <a:lnTo>
                    <a:pt x="49" y="277"/>
                  </a:lnTo>
                  <a:lnTo>
                    <a:pt x="46" y="266"/>
                  </a:lnTo>
                  <a:lnTo>
                    <a:pt x="49" y="251"/>
                  </a:lnTo>
                  <a:lnTo>
                    <a:pt x="55" y="236"/>
                  </a:lnTo>
                  <a:lnTo>
                    <a:pt x="62" y="220"/>
                  </a:lnTo>
                  <a:lnTo>
                    <a:pt x="69" y="207"/>
                  </a:lnTo>
                  <a:lnTo>
                    <a:pt x="77" y="195"/>
                  </a:lnTo>
                  <a:lnTo>
                    <a:pt x="82" y="188"/>
                  </a:lnTo>
                  <a:lnTo>
                    <a:pt x="84" y="185"/>
                  </a:lnTo>
                  <a:lnTo>
                    <a:pt x="95" y="181"/>
                  </a:lnTo>
                  <a:lnTo>
                    <a:pt x="95" y="183"/>
                  </a:lnTo>
                  <a:lnTo>
                    <a:pt x="104" y="181"/>
                  </a:lnTo>
                  <a:lnTo>
                    <a:pt x="111" y="181"/>
                  </a:lnTo>
                  <a:lnTo>
                    <a:pt x="120" y="181"/>
                  </a:lnTo>
                  <a:lnTo>
                    <a:pt x="127" y="181"/>
                  </a:lnTo>
                  <a:lnTo>
                    <a:pt x="136" y="183"/>
                  </a:lnTo>
                  <a:lnTo>
                    <a:pt x="143" y="185"/>
                  </a:lnTo>
                  <a:lnTo>
                    <a:pt x="152" y="190"/>
                  </a:lnTo>
                  <a:lnTo>
                    <a:pt x="159" y="195"/>
                  </a:lnTo>
                  <a:lnTo>
                    <a:pt x="162" y="195"/>
                  </a:lnTo>
                  <a:lnTo>
                    <a:pt x="168" y="193"/>
                  </a:lnTo>
                  <a:lnTo>
                    <a:pt x="170" y="188"/>
                  </a:lnTo>
                  <a:lnTo>
                    <a:pt x="170" y="185"/>
                  </a:lnTo>
                  <a:lnTo>
                    <a:pt x="163" y="178"/>
                  </a:lnTo>
                  <a:lnTo>
                    <a:pt x="155" y="172"/>
                  </a:lnTo>
                  <a:lnTo>
                    <a:pt x="144" y="170"/>
                  </a:lnTo>
                  <a:lnTo>
                    <a:pt x="134" y="167"/>
                  </a:lnTo>
                  <a:lnTo>
                    <a:pt x="124" y="165"/>
                  </a:lnTo>
                  <a:lnTo>
                    <a:pt x="114" y="165"/>
                  </a:lnTo>
                  <a:lnTo>
                    <a:pt x="103" y="165"/>
                  </a:lnTo>
                  <a:lnTo>
                    <a:pt x="93" y="167"/>
                  </a:lnTo>
                  <a:lnTo>
                    <a:pt x="90" y="168"/>
                  </a:lnTo>
                  <a:lnTo>
                    <a:pt x="84" y="171"/>
                  </a:lnTo>
                  <a:lnTo>
                    <a:pt x="77" y="174"/>
                  </a:lnTo>
                  <a:lnTo>
                    <a:pt x="74" y="175"/>
                  </a:lnTo>
                  <a:lnTo>
                    <a:pt x="68" y="183"/>
                  </a:lnTo>
                  <a:lnTo>
                    <a:pt x="55" y="198"/>
                  </a:lnTo>
                  <a:lnTo>
                    <a:pt x="41" y="220"/>
                  </a:lnTo>
                  <a:lnTo>
                    <a:pt x="32" y="239"/>
                  </a:lnTo>
                  <a:lnTo>
                    <a:pt x="22" y="224"/>
                  </a:lnTo>
                  <a:lnTo>
                    <a:pt x="16" y="207"/>
                  </a:lnTo>
                  <a:lnTo>
                    <a:pt x="20" y="191"/>
                  </a:lnTo>
                  <a:lnTo>
                    <a:pt x="31" y="177"/>
                  </a:lnTo>
                  <a:lnTo>
                    <a:pt x="44" y="162"/>
                  </a:lnTo>
                  <a:lnTo>
                    <a:pt x="44" y="155"/>
                  </a:lnTo>
                  <a:lnTo>
                    <a:pt x="44" y="139"/>
                  </a:lnTo>
                  <a:lnTo>
                    <a:pt x="46" y="121"/>
                  </a:lnTo>
                  <a:lnTo>
                    <a:pt x="52" y="108"/>
                  </a:lnTo>
                  <a:lnTo>
                    <a:pt x="58" y="104"/>
                  </a:lnTo>
                  <a:lnTo>
                    <a:pt x="68" y="98"/>
                  </a:lnTo>
                  <a:lnTo>
                    <a:pt x="80" y="92"/>
                  </a:lnTo>
                  <a:lnTo>
                    <a:pt x="95" y="85"/>
                  </a:lnTo>
                  <a:lnTo>
                    <a:pt x="111" y="79"/>
                  </a:lnTo>
                  <a:lnTo>
                    <a:pt x="129" y="75"/>
                  </a:lnTo>
                  <a:lnTo>
                    <a:pt x="146" y="69"/>
                  </a:lnTo>
                  <a:lnTo>
                    <a:pt x="162" y="66"/>
                  </a:lnTo>
                  <a:lnTo>
                    <a:pt x="163" y="63"/>
                  </a:lnTo>
                  <a:lnTo>
                    <a:pt x="163" y="58"/>
                  </a:lnTo>
                  <a:lnTo>
                    <a:pt x="162" y="53"/>
                  </a:lnTo>
                  <a:lnTo>
                    <a:pt x="159" y="50"/>
                  </a:lnTo>
                  <a:lnTo>
                    <a:pt x="152" y="52"/>
                  </a:lnTo>
                  <a:lnTo>
                    <a:pt x="144" y="53"/>
                  </a:lnTo>
                  <a:lnTo>
                    <a:pt x="136" y="56"/>
                  </a:lnTo>
                  <a:lnTo>
                    <a:pt x="129" y="58"/>
                  </a:lnTo>
                  <a:lnTo>
                    <a:pt x="124" y="37"/>
                  </a:lnTo>
                  <a:lnTo>
                    <a:pt x="129" y="32"/>
                  </a:lnTo>
                  <a:lnTo>
                    <a:pt x="133" y="26"/>
                  </a:lnTo>
                  <a:lnTo>
                    <a:pt x="137" y="23"/>
                  </a:lnTo>
                  <a:lnTo>
                    <a:pt x="144" y="20"/>
                  </a:lnTo>
                  <a:lnTo>
                    <a:pt x="150" y="19"/>
                  </a:lnTo>
                  <a:lnTo>
                    <a:pt x="156" y="17"/>
                  </a:lnTo>
                  <a:lnTo>
                    <a:pt x="162" y="16"/>
                  </a:lnTo>
                  <a:lnTo>
                    <a:pt x="168" y="15"/>
                  </a:lnTo>
                  <a:lnTo>
                    <a:pt x="169" y="12"/>
                  </a:lnTo>
                  <a:lnTo>
                    <a:pt x="168" y="6"/>
                  </a:lnTo>
                  <a:lnTo>
                    <a:pt x="165" y="2"/>
                  </a:lnTo>
                  <a:lnTo>
                    <a:pt x="162" y="0"/>
                  </a:lnTo>
                  <a:lnTo>
                    <a:pt x="155" y="3"/>
                  </a:lnTo>
                  <a:lnTo>
                    <a:pt x="147" y="6"/>
                  </a:lnTo>
                  <a:lnTo>
                    <a:pt x="139" y="9"/>
                  </a:lnTo>
                  <a:lnTo>
                    <a:pt x="132" y="12"/>
                  </a:lnTo>
                  <a:lnTo>
                    <a:pt x="124" y="15"/>
                  </a:lnTo>
                  <a:lnTo>
                    <a:pt x="119" y="19"/>
                  </a:lnTo>
                  <a:lnTo>
                    <a:pt x="113" y="25"/>
                  </a:lnTo>
                  <a:lnTo>
                    <a:pt x="108" y="32"/>
                  </a:lnTo>
                  <a:lnTo>
                    <a:pt x="108" y="36"/>
                  </a:lnTo>
                  <a:lnTo>
                    <a:pt x="110" y="48"/>
                  </a:lnTo>
                  <a:lnTo>
                    <a:pt x="111" y="58"/>
                  </a:lnTo>
                  <a:lnTo>
                    <a:pt x="111" y="63"/>
                  </a:lnTo>
                  <a:lnTo>
                    <a:pt x="101" y="68"/>
                  </a:lnTo>
                  <a:lnTo>
                    <a:pt x="90" y="72"/>
                  </a:lnTo>
                  <a:lnTo>
                    <a:pt x="78" y="76"/>
                  </a:lnTo>
                  <a:lnTo>
                    <a:pt x="67" y="82"/>
                  </a:lnTo>
                  <a:lnTo>
                    <a:pt x="56" y="88"/>
                  </a:lnTo>
                  <a:lnTo>
                    <a:pt x="48" y="92"/>
                  </a:lnTo>
                  <a:lnTo>
                    <a:pt x="42" y="96"/>
                  </a:lnTo>
                  <a:lnTo>
                    <a:pt x="38" y="101"/>
                  </a:lnTo>
                  <a:lnTo>
                    <a:pt x="33" y="112"/>
                  </a:lnTo>
                  <a:lnTo>
                    <a:pt x="32" y="131"/>
                  </a:lnTo>
                  <a:lnTo>
                    <a:pt x="31" y="147"/>
                  </a:lnTo>
                  <a:lnTo>
                    <a:pt x="31" y="154"/>
                  </a:lnTo>
                  <a:lnTo>
                    <a:pt x="16" y="170"/>
                  </a:lnTo>
                  <a:lnTo>
                    <a:pt x="5" y="188"/>
                  </a:lnTo>
                  <a:lnTo>
                    <a:pt x="0" y="207"/>
                  </a:lnTo>
                  <a:lnTo>
                    <a:pt x="6" y="228"/>
                  </a:lnTo>
                  <a:lnTo>
                    <a:pt x="9" y="233"/>
                  </a:lnTo>
                  <a:lnTo>
                    <a:pt x="18" y="243"/>
                  </a:lnTo>
                  <a:lnTo>
                    <a:pt x="25" y="254"/>
                  </a:lnTo>
                  <a:lnTo>
                    <a:pt x="29" y="259"/>
                  </a:lnTo>
                  <a:lnTo>
                    <a:pt x="29" y="266"/>
                  </a:lnTo>
                  <a:lnTo>
                    <a:pt x="31" y="273"/>
                  </a:lnTo>
                  <a:lnTo>
                    <a:pt x="35" y="280"/>
                  </a:lnTo>
                  <a:lnTo>
                    <a:pt x="39" y="287"/>
                  </a:lnTo>
                  <a:lnTo>
                    <a:pt x="41" y="287"/>
                  </a:lnTo>
                  <a:lnTo>
                    <a:pt x="45" y="290"/>
                  </a:lnTo>
                  <a:lnTo>
                    <a:pt x="52" y="293"/>
                  </a:lnTo>
                  <a:lnTo>
                    <a:pt x="59" y="296"/>
                  </a:lnTo>
                  <a:lnTo>
                    <a:pt x="67" y="300"/>
                  </a:lnTo>
                  <a:lnTo>
                    <a:pt x="74" y="305"/>
                  </a:lnTo>
                  <a:lnTo>
                    <a:pt x="80" y="309"/>
                  </a:lnTo>
                  <a:lnTo>
                    <a:pt x="82" y="312"/>
                  </a:lnTo>
                  <a:lnTo>
                    <a:pt x="93" y="333"/>
                  </a:lnTo>
                  <a:lnTo>
                    <a:pt x="106" y="349"/>
                  </a:lnTo>
                  <a:lnTo>
                    <a:pt x="119" y="361"/>
                  </a:lnTo>
                  <a:lnTo>
                    <a:pt x="130" y="368"/>
                  </a:lnTo>
                  <a:lnTo>
                    <a:pt x="142" y="372"/>
                  </a:lnTo>
                  <a:lnTo>
                    <a:pt x="152" y="373"/>
                  </a:lnTo>
                  <a:lnTo>
                    <a:pt x="157" y="375"/>
                  </a:lnTo>
                  <a:lnTo>
                    <a:pt x="160" y="375"/>
                  </a:lnTo>
                  <a:lnTo>
                    <a:pt x="159" y="379"/>
                  </a:lnTo>
                  <a:lnTo>
                    <a:pt x="159" y="386"/>
                  </a:lnTo>
                  <a:lnTo>
                    <a:pt x="157" y="395"/>
                  </a:lnTo>
                  <a:lnTo>
                    <a:pt x="157" y="398"/>
                  </a:lnTo>
                  <a:lnTo>
                    <a:pt x="176" y="415"/>
                  </a:lnTo>
                  <a:lnTo>
                    <a:pt x="176" y="414"/>
                  </a:lnTo>
                  <a:lnTo>
                    <a:pt x="173" y="392"/>
                  </a:lnTo>
                  <a:lnTo>
                    <a:pt x="175" y="371"/>
                  </a:lnTo>
                  <a:lnTo>
                    <a:pt x="178" y="355"/>
                  </a:lnTo>
                  <a:lnTo>
                    <a:pt x="179" y="348"/>
                  </a:lnTo>
                  <a:lnTo>
                    <a:pt x="183" y="343"/>
                  </a:lnTo>
                  <a:lnTo>
                    <a:pt x="191" y="340"/>
                  </a:lnTo>
                  <a:lnTo>
                    <a:pt x="199" y="338"/>
                  </a:lnTo>
                  <a:lnTo>
                    <a:pt x="209" y="336"/>
                  </a:lnTo>
                  <a:lnTo>
                    <a:pt x="220" y="335"/>
                  </a:lnTo>
                  <a:lnTo>
                    <a:pt x="230" y="333"/>
                  </a:lnTo>
                  <a:lnTo>
                    <a:pt x="235" y="333"/>
                  </a:lnTo>
                  <a:lnTo>
                    <a:pt x="238" y="332"/>
                  </a:lnTo>
                  <a:lnTo>
                    <a:pt x="240" y="325"/>
                  </a:lnTo>
                  <a:lnTo>
                    <a:pt x="243" y="309"/>
                  </a:lnTo>
                  <a:lnTo>
                    <a:pt x="248" y="290"/>
                  </a:lnTo>
                  <a:lnTo>
                    <a:pt x="254" y="279"/>
                  </a:lnTo>
                  <a:lnTo>
                    <a:pt x="266" y="270"/>
                  </a:lnTo>
                  <a:lnTo>
                    <a:pt x="277" y="261"/>
                  </a:lnTo>
                  <a:lnTo>
                    <a:pt x="290" y="254"/>
                  </a:lnTo>
                  <a:lnTo>
                    <a:pt x="303" y="249"/>
                  </a:lnTo>
                  <a:lnTo>
                    <a:pt x="318" y="246"/>
                  </a:lnTo>
                  <a:lnTo>
                    <a:pt x="331" y="244"/>
                  </a:lnTo>
                  <a:lnTo>
                    <a:pt x="345" y="247"/>
                  </a:lnTo>
                  <a:lnTo>
                    <a:pt x="358" y="253"/>
                  </a:lnTo>
                  <a:lnTo>
                    <a:pt x="361" y="251"/>
                  </a:lnTo>
                  <a:lnTo>
                    <a:pt x="364" y="247"/>
                  </a:lnTo>
                  <a:lnTo>
                    <a:pt x="365" y="241"/>
                  </a:lnTo>
                  <a:lnTo>
                    <a:pt x="364" y="2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78" name="Freeform 92"/>
            <p:cNvSpPr>
              <a:spLocks/>
            </p:cNvSpPr>
            <p:nvPr/>
          </p:nvSpPr>
          <p:spPr bwMode="auto">
            <a:xfrm>
              <a:off x="1056" y="558"/>
              <a:ext cx="2" cy="2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0 h 2"/>
                <a:gd name="T4" fmla="*/ 2 w 2"/>
                <a:gd name="T5" fmla="*/ 2 h 2"/>
                <a:gd name="T6" fmla="*/ 2 w 2"/>
                <a:gd name="T7" fmla="*/ 2 h 2"/>
                <a:gd name="T8" fmla="*/ 2 w 2"/>
                <a:gd name="T9" fmla="*/ 2 h 2"/>
                <a:gd name="T10" fmla="*/ 2 w 2"/>
                <a:gd name="T11" fmla="*/ 2 h 2"/>
                <a:gd name="T12" fmla="*/ 2 w 2"/>
                <a:gd name="T13" fmla="*/ 0 h 2"/>
                <a:gd name="T14" fmla="*/ 2 w 2"/>
                <a:gd name="T15" fmla="*/ 0 h 2"/>
                <a:gd name="T16" fmla="*/ 0 w 2"/>
                <a:gd name="T17" fmla="*/ 0 h 2"/>
                <a:gd name="T18" fmla="*/ 0 w 2"/>
                <a:gd name="T19" fmla="*/ 0 h 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79" name="Freeform 93"/>
            <p:cNvSpPr>
              <a:spLocks/>
            </p:cNvSpPr>
            <p:nvPr/>
          </p:nvSpPr>
          <p:spPr bwMode="auto">
            <a:xfrm>
              <a:off x="1191" y="234"/>
              <a:ext cx="103" cy="244"/>
            </a:xfrm>
            <a:custGeom>
              <a:avLst/>
              <a:gdLst>
                <a:gd name="T0" fmla="*/ 98 w 103"/>
                <a:gd name="T1" fmla="*/ 0 h 243"/>
                <a:gd name="T2" fmla="*/ 76 w 103"/>
                <a:gd name="T3" fmla="*/ 6 h 243"/>
                <a:gd name="T4" fmla="*/ 67 w 103"/>
                <a:gd name="T5" fmla="*/ 18 h 243"/>
                <a:gd name="T6" fmla="*/ 57 w 103"/>
                <a:gd name="T7" fmla="*/ 34 h 243"/>
                <a:gd name="T8" fmla="*/ 49 w 103"/>
                <a:gd name="T9" fmla="*/ 51 h 243"/>
                <a:gd name="T10" fmla="*/ 44 w 103"/>
                <a:gd name="T11" fmla="*/ 62 h 243"/>
                <a:gd name="T12" fmla="*/ 52 w 103"/>
                <a:gd name="T13" fmla="*/ 69 h 243"/>
                <a:gd name="T14" fmla="*/ 66 w 103"/>
                <a:gd name="T15" fmla="*/ 77 h 243"/>
                <a:gd name="T16" fmla="*/ 79 w 103"/>
                <a:gd name="T17" fmla="*/ 84 h 243"/>
                <a:gd name="T18" fmla="*/ 86 w 103"/>
                <a:gd name="T19" fmla="*/ 91 h 243"/>
                <a:gd name="T20" fmla="*/ 83 w 103"/>
                <a:gd name="T21" fmla="*/ 95 h 243"/>
                <a:gd name="T22" fmla="*/ 77 w 103"/>
                <a:gd name="T23" fmla="*/ 101 h 243"/>
                <a:gd name="T24" fmla="*/ 69 w 103"/>
                <a:gd name="T25" fmla="*/ 108 h 243"/>
                <a:gd name="T26" fmla="*/ 57 w 103"/>
                <a:gd name="T27" fmla="*/ 115 h 243"/>
                <a:gd name="T28" fmla="*/ 47 w 103"/>
                <a:gd name="T29" fmla="*/ 123 h 243"/>
                <a:gd name="T30" fmla="*/ 37 w 103"/>
                <a:gd name="T31" fmla="*/ 130 h 243"/>
                <a:gd name="T32" fmla="*/ 30 w 103"/>
                <a:gd name="T33" fmla="*/ 135 h 243"/>
                <a:gd name="T34" fmla="*/ 27 w 103"/>
                <a:gd name="T35" fmla="*/ 141 h 243"/>
                <a:gd name="T36" fmla="*/ 27 w 103"/>
                <a:gd name="T37" fmla="*/ 153 h 243"/>
                <a:gd name="T38" fmla="*/ 33 w 103"/>
                <a:gd name="T39" fmla="*/ 163 h 243"/>
                <a:gd name="T40" fmla="*/ 40 w 103"/>
                <a:gd name="T41" fmla="*/ 170 h 243"/>
                <a:gd name="T42" fmla="*/ 43 w 103"/>
                <a:gd name="T43" fmla="*/ 173 h 243"/>
                <a:gd name="T44" fmla="*/ 39 w 103"/>
                <a:gd name="T45" fmla="*/ 180 h 243"/>
                <a:gd name="T46" fmla="*/ 28 w 103"/>
                <a:gd name="T47" fmla="*/ 197 h 243"/>
                <a:gd name="T48" fmla="*/ 15 w 103"/>
                <a:gd name="T49" fmla="*/ 216 h 243"/>
                <a:gd name="T50" fmla="*/ 1 w 103"/>
                <a:gd name="T51" fmla="*/ 232 h 243"/>
                <a:gd name="T52" fmla="*/ 0 w 103"/>
                <a:gd name="T53" fmla="*/ 235 h 243"/>
                <a:gd name="T54" fmla="*/ 2 w 103"/>
                <a:gd name="T55" fmla="*/ 239 h 243"/>
                <a:gd name="T56" fmla="*/ 7 w 103"/>
                <a:gd name="T57" fmla="*/ 243 h 243"/>
                <a:gd name="T58" fmla="*/ 10 w 103"/>
                <a:gd name="T59" fmla="*/ 243 h 243"/>
                <a:gd name="T60" fmla="*/ 17 w 103"/>
                <a:gd name="T61" fmla="*/ 236 h 243"/>
                <a:gd name="T62" fmla="*/ 26 w 103"/>
                <a:gd name="T63" fmla="*/ 226 h 243"/>
                <a:gd name="T64" fmla="*/ 34 w 103"/>
                <a:gd name="T65" fmla="*/ 216 h 243"/>
                <a:gd name="T66" fmla="*/ 41 w 103"/>
                <a:gd name="T67" fmla="*/ 204 h 243"/>
                <a:gd name="T68" fmla="*/ 47 w 103"/>
                <a:gd name="T69" fmla="*/ 193 h 243"/>
                <a:gd name="T70" fmla="*/ 53 w 103"/>
                <a:gd name="T71" fmla="*/ 184 h 243"/>
                <a:gd name="T72" fmla="*/ 57 w 103"/>
                <a:gd name="T73" fmla="*/ 176 h 243"/>
                <a:gd name="T74" fmla="*/ 59 w 103"/>
                <a:gd name="T75" fmla="*/ 170 h 243"/>
                <a:gd name="T76" fmla="*/ 57 w 103"/>
                <a:gd name="T77" fmla="*/ 164 h 243"/>
                <a:gd name="T78" fmla="*/ 50 w 103"/>
                <a:gd name="T79" fmla="*/ 160 h 243"/>
                <a:gd name="T80" fmla="*/ 44 w 103"/>
                <a:gd name="T81" fmla="*/ 157 h 243"/>
                <a:gd name="T82" fmla="*/ 41 w 103"/>
                <a:gd name="T83" fmla="*/ 151 h 243"/>
                <a:gd name="T84" fmla="*/ 44 w 103"/>
                <a:gd name="T85" fmla="*/ 146 h 243"/>
                <a:gd name="T86" fmla="*/ 52 w 103"/>
                <a:gd name="T87" fmla="*/ 138 h 243"/>
                <a:gd name="T88" fmla="*/ 60 w 103"/>
                <a:gd name="T89" fmla="*/ 130 h 243"/>
                <a:gd name="T90" fmla="*/ 72 w 103"/>
                <a:gd name="T91" fmla="*/ 121 h 243"/>
                <a:gd name="T92" fmla="*/ 83 w 103"/>
                <a:gd name="T93" fmla="*/ 113 h 243"/>
                <a:gd name="T94" fmla="*/ 93 w 103"/>
                <a:gd name="T95" fmla="*/ 105 h 243"/>
                <a:gd name="T96" fmla="*/ 101 w 103"/>
                <a:gd name="T97" fmla="*/ 97 h 243"/>
                <a:gd name="T98" fmla="*/ 103 w 103"/>
                <a:gd name="T99" fmla="*/ 91 h 243"/>
                <a:gd name="T100" fmla="*/ 102 w 103"/>
                <a:gd name="T101" fmla="*/ 85 h 243"/>
                <a:gd name="T102" fmla="*/ 98 w 103"/>
                <a:gd name="T103" fmla="*/ 81 h 243"/>
                <a:gd name="T104" fmla="*/ 90 w 103"/>
                <a:gd name="T105" fmla="*/ 77 h 243"/>
                <a:gd name="T106" fmla="*/ 83 w 103"/>
                <a:gd name="T107" fmla="*/ 72 h 243"/>
                <a:gd name="T108" fmla="*/ 75 w 103"/>
                <a:gd name="T109" fmla="*/ 69 h 243"/>
                <a:gd name="T110" fmla="*/ 69 w 103"/>
                <a:gd name="T111" fmla="*/ 65 h 243"/>
                <a:gd name="T112" fmla="*/ 63 w 103"/>
                <a:gd name="T113" fmla="*/ 62 h 243"/>
                <a:gd name="T114" fmla="*/ 62 w 103"/>
                <a:gd name="T115" fmla="*/ 58 h 243"/>
                <a:gd name="T116" fmla="*/ 67 w 103"/>
                <a:gd name="T117" fmla="*/ 45 h 243"/>
                <a:gd name="T118" fmla="*/ 80 w 103"/>
                <a:gd name="T119" fmla="*/ 25 h 243"/>
                <a:gd name="T120" fmla="*/ 92 w 103"/>
                <a:gd name="T121" fmla="*/ 8 h 243"/>
                <a:gd name="T122" fmla="*/ 98 w 103"/>
                <a:gd name="T123" fmla="*/ 0 h 24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03" h="243">
                  <a:moveTo>
                    <a:pt x="98" y="0"/>
                  </a:moveTo>
                  <a:lnTo>
                    <a:pt x="76" y="6"/>
                  </a:lnTo>
                  <a:lnTo>
                    <a:pt x="67" y="18"/>
                  </a:lnTo>
                  <a:lnTo>
                    <a:pt x="57" y="34"/>
                  </a:lnTo>
                  <a:lnTo>
                    <a:pt x="49" y="51"/>
                  </a:lnTo>
                  <a:lnTo>
                    <a:pt x="44" y="62"/>
                  </a:lnTo>
                  <a:lnTo>
                    <a:pt x="52" y="69"/>
                  </a:lnTo>
                  <a:lnTo>
                    <a:pt x="66" y="77"/>
                  </a:lnTo>
                  <a:lnTo>
                    <a:pt x="79" y="84"/>
                  </a:lnTo>
                  <a:lnTo>
                    <a:pt x="86" y="91"/>
                  </a:lnTo>
                  <a:lnTo>
                    <a:pt x="83" y="95"/>
                  </a:lnTo>
                  <a:lnTo>
                    <a:pt x="77" y="101"/>
                  </a:lnTo>
                  <a:lnTo>
                    <a:pt x="69" y="108"/>
                  </a:lnTo>
                  <a:lnTo>
                    <a:pt x="57" y="115"/>
                  </a:lnTo>
                  <a:lnTo>
                    <a:pt x="47" y="123"/>
                  </a:lnTo>
                  <a:lnTo>
                    <a:pt x="37" y="130"/>
                  </a:lnTo>
                  <a:lnTo>
                    <a:pt x="30" y="135"/>
                  </a:lnTo>
                  <a:lnTo>
                    <a:pt x="27" y="141"/>
                  </a:lnTo>
                  <a:lnTo>
                    <a:pt x="27" y="153"/>
                  </a:lnTo>
                  <a:lnTo>
                    <a:pt x="33" y="163"/>
                  </a:lnTo>
                  <a:lnTo>
                    <a:pt x="40" y="170"/>
                  </a:lnTo>
                  <a:lnTo>
                    <a:pt x="43" y="173"/>
                  </a:lnTo>
                  <a:lnTo>
                    <a:pt x="39" y="180"/>
                  </a:lnTo>
                  <a:lnTo>
                    <a:pt x="28" y="197"/>
                  </a:lnTo>
                  <a:lnTo>
                    <a:pt x="15" y="216"/>
                  </a:lnTo>
                  <a:lnTo>
                    <a:pt x="1" y="232"/>
                  </a:lnTo>
                  <a:lnTo>
                    <a:pt x="0" y="235"/>
                  </a:lnTo>
                  <a:lnTo>
                    <a:pt x="2" y="239"/>
                  </a:lnTo>
                  <a:lnTo>
                    <a:pt x="7" y="243"/>
                  </a:lnTo>
                  <a:lnTo>
                    <a:pt x="10" y="243"/>
                  </a:lnTo>
                  <a:lnTo>
                    <a:pt x="17" y="236"/>
                  </a:lnTo>
                  <a:lnTo>
                    <a:pt x="26" y="226"/>
                  </a:lnTo>
                  <a:lnTo>
                    <a:pt x="34" y="216"/>
                  </a:lnTo>
                  <a:lnTo>
                    <a:pt x="41" y="204"/>
                  </a:lnTo>
                  <a:lnTo>
                    <a:pt x="47" y="193"/>
                  </a:lnTo>
                  <a:lnTo>
                    <a:pt x="53" y="184"/>
                  </a:lnTo>
                  <a:lnTo>
                    <a:pt x="57" y="176"/>
                  </a:lnTo>
                  <a:lnTo>
                    <a:pt x="59" y="170"/>
                  </a:lnTo>
                  <a:lnTo>
                    <a:pt x="57" y="164"/>
                  </a:lnTo>
                  <a:lnTo>
                    <a:pt x="50" y="160"/>
                  </a:lnTo>
                  <a:lnTo>
                    <a:pt x="44" y="157"/>
                  </a:lnTo>
                  <a:lnTo>
                    <a:pt x="41" y="151"/>
                  </a:lnTo>
                  <a:lnTo>
                    <a:pt x="44" y="146"/>
                  </a:lnTo>
                  <a:lnTo>
                    <a:pt x="52" y="138"/>
                  </a:lnTo>
                  <a:lnTo>
                    <a:pt x="60" y="130"/>
                  </a:lnTo>
                  <a:lnTo>
                    <a:pt x="72" y="121"/>
                  </a:lnTo>
                  <a:lnTo>
                    <a:pt x="83" y="113"/>
                  </a:lnTo>
                  <a:lnTo>
                    <a:pt x="93" y="105"/>
                  </a:lnTo>
                  <a:lnTo>
                    <a:pt x="101" y="97"/>
                  </a:lnTo>
                  <a:lnTo>
                    <a:pt x="103" y="91"/>
                  </a:lnTo>
                  <a:lnTo>
                    <a:pt x="102" y="85"/>
                  </a:lnTo>
                  <a:lnTo>
                    <a:pt x="98" y="81"/>
                  </a:lnTo>
                  <a:lnTo>
                    <a:pt x="90" y="77"/>
                  </a:lnTo>
                  <a:lnTo>
                    <a:pt x="83" y="72"/>
                  </a:lnTo>
                  <a:lnTo>
                    <a:pt x="75" y="69"/>
                  </a:lnTo>
                  <a:lnTo>
                    <a:pt x="69" y="65"/>
                  </a:lnTo>
                  <a:lnTo>
                    <a:pt x="63" y="62"/>
                  </a:lnTo>
                  <a:lnTo>
                    <a:pt x="62" y="58"/>
                  </a:lnTo>
                  <a:lnTo>
                    <a:pt x="67" y="45"/>
                  </a:lnTo>
                  <a:lnTo>
                    <a:pt x="80" y="25"/>
                  </a:lnTo>
                  <a:lnTo>
                    <a:pt x="92" y="8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80" name="Freeform 94"/>
            <p:cNvSpPr>
              <a:spLocks/>
            </p:cNvSpPr>
            <p:nvPr/>
          </p:nvSpPr>
          <p:spPr bwMode="auto">
            <a:xfrm>
              <a:off x="969" y="397"/>
              <a:ext cx="56" cy="71"/>
            </a:xfrm>
            <a:custGeom>
              <a:avLst/>
              <a:gdLst>
                <a:gd name="T0" fmla="*/ 56 w 56"/>
                <a:gd name="T1" fmla="*/ 59 h 70"/>
                <a:gd name="T2" fmla="*/ 45 w 56"/>
                <a:gd name="T3" fmla="*/ 57 h 70"/>
                <a:gd name="T4" fmla="*/ 33 w 56"/>
                <a:gd name="T5" fmla="*/ 54 h 70"/>
                <a:gd name="T6" fmla="*/ 25 w 56"/>
                <a:gd name="T7" fmla="*/ 51 h 70"/>
                <a:gd name="T8" fmla="*/ 22 w 56"/>
                <a:gd name="T9" fmla="*/ 50 h 70"/>
                <a:gd name="T10" fmla="*/ 22 w 56"/>
                <a:gd name="T11" fmla="*/ 43 h 70"/>
                <a:gd name="T12" fmla="*/ 20 w 56"/>
                <a:gd name="T13" fmla="*/ 28 h 70"/>
                <a:gd name="T14" fmla="*/ 17 w 56"/>
                <a:gd name="T15" fmla="*/ 11 h 70"/>
                <a:gd name="T16" fmla="*/ 17 w 56"/>
                <a:gd name="T17" fmla="*/ 0 h 70"/>
                <a:gd name="T18" fmla="*/ 14 w 56"/>
                <a:gd name="T19" fmla="*/ 3 h 70"/>
                <a:gd name="T20" fmla="*/ 9 w 56"/>
                <a:gd name="T21" fmla="*/ 10 h 70"/>
                <a:gd name="T22" fmla="*/ 3 w 56"/>
                <a:gd name="T23" fmla="*/ 18 h 70"/>
                <a:gd name="T24" fmla="*/ 0 w 56"/>
                <a:gd name="T25" fmla="*/ 23 h 70"/>
                <a:gd name="T26" fmla="*/ 1 w 56"/>
                <a:gd name="T27" fmla="*/ 28 h 70"/>
                <a:gd name="T28" fmla="*/ 4 w 56"/>
                <a:gd name="T29" fmla="*/ 41 h 70"/>
                <a:gd name="T30" fmla="*/ 6 w 56"/>
                <a:gd name="T31" fmla="*/ 54 h 70"/>
                <a:gd name="T32" fmla="*/ 7 w 56"/>
                <a:gd name="T33" fmla="*/ 60 h 70"/>
                <a:gd name="T34" fmla="*/ 9 w 56"/>
                <a:gd name="T35" fmla="*/ 60 h 70"/>
                <a:gd name="T36" fmla="*/ 10 w 56"/>
                <a:gd name="T37" fmla="*/ 63 h 70"/>
                <a:gd name="T38" fmla="*/ 14 w 56"/>
                <a:gd name="T39" fmla="*/ 64 h 70"/>
                <a:gd name="T40" fmla="*/ 20 w 56"/>
                <a:gd name="T41" fmla="*/ 67 h 70"/>
                <a:gd name="T42" fmla="*/ 26 w 56"/>
                <a:gd name="T43" fmla="*/ 69 h 70"/>
                <a:gd name="T44" fmla="*/ 35 w 56"/>
                <a:gd name="T45" fmla="*/ 70 h 70"/>
                <a:gd name="T46" fmla="*/ 42 w 56"/>
                <a:gd name="T47" fmla="*/ 70 h 70"/>
                <a:gd name="T48" fmla="*/ 50 w 56"/>
                <a:gd name="T49" fmla="*/ 69 h 70"/>
                <a:gd name="T50" fmla="*/ 53 w 56"/>
                <a:gd name="T51" fmla="*/ 67 h 70"/>
                <a:gd name="T52" fmla="*/ 56 w 56"/>
                <a:gd name="T53" fmla="*/ 64 h 70"/>
                <a:gd name="T54" fmla="*/ 56 w 56"/>
                <a:gd name="T55" fmla="*/ 62 h 70"/>
                <a:gd name="T56" fmla="*/ 56 w 56"/>
                <a:gd name="T57" fmla="*/ 59 h 7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6" h="70">
                  <a:moveTo>
                    <a:pt x="56" y="59"/>
                  </a:moveTo>
                  <a:lnTo>
                    <a:pt x="45" y="57"/>
                  </a:lnTo>
                  <a:lnTo>
                    <a:pt x="33" y="54"/>
                  </a:lnTo>
                  <a:lnTo>
                    <a:pt x="25" y="51"/>
                  </a:lnTo>
                  <a:lnTo>
                    <a:pt x="22" y="50"/>
                  </a:lnTo>
                  <a:lnTo>
                    <a:pt x="22" y="43"/>
                  </a:lnTo>
                  <a:lnTo>
                    <a:pt x="20" y="28"/>
                  </a:lnTo>
                  <a:lnTo>
                    <a:pt x="17" y="11"/>
                  </a:lnTo>
                  <a:lnTo>
                    <a:pt x="17" y="0"/>
                  </a:lnTo>
                  <a:lnTo>
                    <a:pt x="14" y="3"/>
                  </a:lnTo>
                  <a:lnTo>
                    <a:pt x="9" y="10"/>
                  </a:lnTo>
                  <a:lnTo>
                    <a:pt x="3" y="18"/>
                  </a:lnTo>
                  <a:lnTo>
                    <a:pt x="0" y="23"/>
                  </a:lnTo>
                  <a:lnTo>
                    <a:pt x="1" y="28"/>
                  </a:lnTo>
                  <a:lnTo>
                    <a:pt x="4" y="41"/>
                  </a:lnTo>
                  <a:lnTo>
                    <a:pt x="6" y="54"/>
                  </a:lnTo>
                  <a:lnTo>
                    <a:pt x="7" y="60"/>
                  </a:lnTo>
                  <a:lnTo>
                    <a:pt x="9" y="60"/>
                  </a:lnTo>
                  <a:lnTo>
                    <a:pt x="10" y="63"/>
                  </a:lnTo>
                  <a:lnTo>
                    <a:pt x="14" y="64"/>
                  </a:lnTo>
                  <a:lnTo>
                    <a:pt x="20" y="67"/>
                  </a:lnTo>
                  <a:lnTo>
                    <a:pt x="26" y="69"/>
                  </a:lnTo>
                  <a:lnTo>
                    <a:pt x="35" y="70"/>
                  </a:lnTo>
                  <a:lnTo>
                    <a:pt x="42" y="70"/>
                  </a:lnTo>
                  <a:lnTo>
                    <a:pt x="50" y="69"/>
                  </a:lnTo>
                  <a:lnTo>
                    <a:pt x="53" y="67"/>
                  </a:lnTo>
                  <a:lnTo>
                    <a:pt x="56" y="64"/>
                  </a:lnTo>
                  <a:lnTo>
                    <a:pt x="56" y="62"/>
                  </a:lnTo>
                  <a:lnTo>
                    <a:pt x="56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81" name="Freeform 95"/>
            <p:cNvSpPr>
              <a:spLocks/>
            </p:cNvSpPr>
            <p:nvPr/>
          </p:nvSpPr>
          <p:spPr bwMode="auto">
            <a:xfrm>
              <a:off x="1539" y="500"/>
              <a:ext cx="330" cy="228"/>
            </a:xfrm>
            <a:custGeom>
              <a:avLst/>
              <a:gdLst>
                <a:gd name="T0" fmla="*/ 290 w 329"/>
                <a:gd name="T1" fmla="*/ 98 h 228"/>
                <a:gd name="T2" fmla="*/ 248 w 329"/>
                <a:gd name="T3" fmla="*/ 89 h 228"/>
                <a:gd name="T4" fmla="*/ 227 w 329"/>
                <a:gd name="T5" fmla="*/ 83 h 228"/>
                <a:gd name="T6" fmla="*/ 240 w 329"/>
                <a:gd name="T7" fmla="*/ 71 h 228"/>
                <a:gd name="T8" fmla="*/ 274 w 329"/>
                <a:gd name="T9" fmla="*/ 63 h 228"/>
                <a:gd name="T10" fmla="*/ 315 w 329"/>
                <a:gd name="T11" fmla="*/ 42 h 228"/>
                <a:gd name="T12" fmla="*/ 329 w 329"/>
                <a:gd name="T13" fmla="*/ 2 h 228"/>
                <a:gd name="T14" fmla="*/ 315 w 329"/>
                <a:gd name="T15" fmla="*/ 3 h 228"/>
                <a:gd name="T16" fmla="*/ 305 w 329"/>
                <a:gd name="T17" fmla="*/ 30 h 228"/>
                <a:gd name="T18" fmla="*/ 267 w 329"/>
                <a:gd name="T19" fmla="*/ 48 h 228"/>
                <a:gd name="T20" fmla="*/ 227 w 329"/>
                <a:gd name="T21" fmla="*/ 60 h 228"/>
                <a:gd name="T22" fmla="*/ 214 w 329"/>
                <a:gd name="T23" fmla="*/ 75 h 228"/>
                <a:gd name="T24" fmla="*/ 208 w 329"/>
                <a:gd name="T25" fmla="*/ 95 h 228"/>
                <a:gd name="T26" fmla="*/ 198 w 329"/>
                <a:gd name="T27" fmla="*/ 116 h 228"/>
                <a:gd name="T28" fmla="*/ 169 w 329"/>
                <a:gd name="T29" fmla="*/ 131 h 228"/>
                <a:gd name="T30" fmla="*/ 134 w 329"/>
                <a:gd name="T31" fmla="*/ 131 h 228"/>
                <a:gd name="T32" fmla="*/ 114 w 329"/>
                <a:gd name="T33" fmla="*/ 115 h 228"/>
                <a:gd name="T34" fmla="*/ 108 w 329"/>
                <a:gd name="T35" fmla="*/ 89 h 228"/>
                <a:gd name="T36" fmla="*/ 91 w 329"/>
                <a:gd name="T37" fmla="*/ 78 h 228"/>
                <a:gd name="T38" fmla="*/ 62 w 329"/>
                <a:gd name="T39" fmla="*/ 75 h 228"/>
                <a:gd name="T40" fmla="*/ 33 w 329"/>
                <a:gd name="T41" fmla="*/ 62 h 228"/>
                <a:gd name="T42" fmla="*/ 15 w 329"/>
                <a:gd name="T43" fmla="*/ 36 h 228"/>
                <a:gd name="T44" fmla="*/ 2 w 329"/>
                <a:gd name="T45" fmla="*/ 37 h 228"/>
                <a:gd name="T46" fmla="*/ 12 w 329"/>
                <a:gd name="T47" fmla="*/ 63 h 228"/>
                <a:gd name="T48" fmla="*/ 44 w 329"/>
                <a:gd name="T49" fmla="*/ 85 h 228"/>
                <a:gd name="T50" fmla="*/ 82 w 329"/>
                <a:gd name="T51" fmla="*/ 92 h 228"/>
                <a:gd name="T52" fmla="*/ 95 w 329"/>
                <a:gd name="T53" fmla="*/ 121 h 228"/>
                <a:gd name="T54" fmla="*/ 90 w 329"/>
                <a:gd name="T55" fmla="*/ 151 h 228"/>
                <a:gd name="T56" fmla="*/ 74 w 329"/>
                <a:gd name="T57" fmla="*/ 174 h 228"/>
                <a:gd name="T58" fmla="*/ 41 w 329"/>
                <a:gd name="T59" fmla="*/ 187 h 228"/>
                <a:gd name="T60" fmla="*/ 16 w 329"/>
                <a:gd name="T61" fmla="*/ 210 h 228"/>
                <a:gd name="T62" fmla="*/ 20 w 329"/>
                <a:gd name="T63" fmla="*/ 228 h 228"/>
                <a:gd name="T64" fmla="*/ 31 w 329"/>
                <a:gd name="T65" fmla="*/ 216 h 228"/>
                <a:gd name="T66" fmla="*/ 51 w 329"/>
                <a:gd name="T67" fmla="*/ 197 h 228"/>
                <a:gd name="T68" fmla="*/ 82 w 329"/>
                <a:gd name="T69" fmla="*/ 187 h 228"/>
                <a:gd name="T70" fmla="*/ 104 w 329"/>
                <a:gd name="T71" fmla="*/ 157 h 228"/>
                <a:gd name="T72" fmla="*/ 110 w 329"/>
                <a:gd name="T73" fmla="*/ 137 h 228"/>
                <a:gd name="T74" fmla="*/ 155 w 329"/>
                <a:gd name="T75" fmla="*/ 148 h 228"/>
                <a:gd name="T76" fmla="*/ 199 w 329"/>
                <a:gd name="T77" fmla="*/ 134 h 228"/>
                <a:gd name="T78" fmla="*/ 225 w 329"/>
                <a:gd name="T79" fmla="*/ 102 h 228"/>
                <a:gd name="T80" fmla="*/ 258 w 329"/>
                <a:gd name="T81" fmla="*/ 109 h 228"/>
                <a:gd name="T82" fmla="*/ 292 w 329"/>
                <a:gd name="T83" fmla="*/ 114 h 228"/>
                <a:gd name="T84" fmla="*/ 318 w 329"/>
                <a:gd name="T85" fmla="*/ 114 h 228"/>
                <a:gd name="T86" fmla="*/ 315 w 329"/>
                <a:gd name="T87" fmla="*/ 101 h 22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329" h="228">
                  <a:moveTo>
                    <a:pt x="315" y="101"/>
                  </a:moveTo>
                  <a:lnTo>
                    <a:pt x="303" y="99"/>
                  </a:lnTo>
                  <a:lnTo>
                    <a:pt x="290" y="98"/>
                  </a:lnTo>
                  <a:lnTo>
                    <a:pt x="276" y="95"/>
                  </a:lnTo>
                  <a:lnTo>
                    <a:pt x="261" y="92"/>
                  </a:lnTo>
                  <a:lnTo>
                    <a:pt x="248" y="89"/>
                  </a:lnTo>
                  <a:lnTo>
                    <a:pt x="237" y="86"/>
                  </a:lnTo>
                  <a:lnTo>
                    <a:pt x="230" y="85"/>
                  </a:lnTo>
                  <a:lnTo>
                    <a:pt x="227" y="83"/>
                  </a:lnTo>
                  <a:lnTo>
                    <a:pt x="230" y="78"/>
                  </a:lnTo>
                  <a:lnTo>
                    <a:pt x="234" y="73"/>
                  </a:lnTo>
                  <a:lnTo>
                    <a:pt x="240" y="71"/>
                  </a:lnTo>
                  <a:lnTo>
                    <a:pt x="245" y="69"/>
                  </a:lnTo>
                  <a:lnTo>
                    <a:pt x="260" y="66"/>
                  </a:lnTo>
                  <a:lnTo>
                    <a:pt x="274" y="63"/>
                  </a:lnTo>
                  <a:lnTo>
                    <a:pt x="290" y="58"/>
                  </a:lnTo>
                  <a:lnTo>
                    <a:pt x="303" y="50"/>
                  </a:lnTo>
                  <a:lnTo>
                    <a:pt x="315" y="42"/>
                  </a:lnTo>
                  <a:lnTo>
                    <a:pt x="325" y="32"/>
                  </a:lnTo>
                  <a:lnTo>
                    <a:pt x="329" y="17"/>
                  </a:lnTo>
                  <a:lnTo>
                    <a:pt x="329" y="2"/>
                  </a:lnTo>
                  <a:lnTo>
                    <a:pt x="326" y="0"/>
                  </a:lnTo>
                  <a:lnTo>
                    <a:pt x="321" y="0"/>
                  </a:lnTo>
                  <a:lnTo>
                    <a:pt x="315" y="3"/>
                  </a:lnTo>
                  <a:lnTo>
                    <a:pt x="313" y="6"/>
                  </a:lnTo>
                  <a:lnTo>
                    <a:pt x="312" y="20"/>
                  </a:lnTo>
                  <a:lnTo>
                    <a:pt x="305" y="30"/>
                  </a:lnTo>
                  <a:lnTo>
                    <a:pt x="295" y="39"/>
                  </a:lnTo>
                  <a:lnTo>
                    <a:pt x="282" y="43"/>
                  </a:lnTo>
                  <a:lnTo>
                    <a:pt x="267" y="48"/>
                  </a:lnTo>
                  <a:lnTo>
                    <a:pt x="253" y="52"/>
                  </a:lnTo>
                  <a:lnTo>
                    <a:pt x="240" y="55"/>
                  </a:lnTo>
                  <a:lnTo>
                    <a:pt x="227" y="60"/>
                  </a:lnTo>
                  <a:lnTo>
                    <a:pt x="221" y="65"/>
                  </a:lnTo>
                  <a:lnTo>
                    <a:pt x="217" y="69"/>
                  </a:lnTo>
                  <a:lnTo>
                    <a:pt x="214" y="75"/>
                  </a:lnTo>
                  <a:lnTo>
                    <a:pt x="211" y="81"/>
                  </a:lnTo>
                  <a:lnTo>
                    <a:pt x="209" y="86"/>
                  </a:lnTo>
                  <a:lnTo>
                    <a:pt x="208" y="95"/>
                  </a:lnTo>
                  <a:lnTo>
                    <a:pt x="205" y="102"/>
                  </a:lnTo>
                  <a:lnTo>
                    <a:pt x="205" y="106"/>
                  </a:lnTo>
                  <a:lnTo>
                    <a:pt x="198" y="116"/>
                  </a:lnTo>
                  <a:lnTo>
                    <a:pt x="189" y="124"/>
                  </a:lnTo>
                  <a:lnTo>
                    <a:pt x="179" y="128"/>
                  </a:lnTo>
                  <a:lnTo>
                    <a:pt x="169" y="131"/>
                  </a:lnTo>
                  <a:lnTo>
                    <a:pt x="157" y="132"/>
                  </a:lnTo>
                  <a:lnTo>
                    <a:pt x="146" y="132"/>
                  </a:lnTo>
                  <a:lnTo>
                    <a:pt x="134" y="131"/>
                  </a:lnTo>
                  <a:lnTo>
                    <a:pt x="123" y="127"/>
                  </a:lnTo>
                  <a:lnTo>
                    <a:pt x="111" y="124"/>
                  </a:lnTo>
                  <a:lnTo>
                    <a:pt x="114" y="115"/>
                  </a:lnTo>
                  <a:lnTo>
                    <a:pt x="114" y="106"/>
                  </a:lnTo>
                  <a:lnTo>
                    <a:pt x="113" y="98"/>
                  </a:lnTo>
                  <a:lnTo>
                    <a:pt x="108" y="89"/>
                  </a:lnTo>
                  <a:lnTo>
                    <a:pt x="103" y="83"/>
                  </a:lnTo>
                  <a:lnTo>
                    <a:pt x="97" y="81"/>
                  </a:lnTo>
                  <a:lnTo>
                    <a:pt x="91" y="78"/>
                  </a:lnTo>
                  <a:lnTo>
                    <a:pt x="84" y="76"/>
                  </a:lnTo>
                  <a:lnTo>
                    <a:pt x="74" y="76"/>
                  </a:lnTo>
                  <a:lnTo>
                    <a:pt x="62" y="75"/>
                  </a:lnTo>
                  <a:lnTo>
                    <a:pt x="52" y="72"/>
                  </a:lnTo>
                  <a:lnTo>
                    <a:pt x="42" y="68"/>
                  </a:lnTo>
                  <a:lnTo>
                    <a:pt x="33" y="62"/>
                  </a:lnTo>
                  <a:lnTo>
                    <a:pt x="25" y="55"/>
                  </a:lnTo>
                  <a:lnTo>
                    <a:pt x="19" y="46"/>
                  </a:lnTo>
                  <a:lnTo>
                    <a:pt x="15" y="36"/>
                  </a:lnTo>
                  <a:lnTo>
                    <a:pt x="12" y="35"/>
                  </a:lnTo>
                  <a:lnTo>
                    <a:pt x="6" y="35"/>
                  </a:lnTo>
                  <a:lnTo>
                    <a:pt x="2" y="37"/>
                  </a:lnTo>
                  <a:lnTo>
                    <a:pt x="0" y="40"/>
                  </a:lnTo>
                  <a:lnTo>
                    <a:pt x="5" y="53"/>
                  </a:lnTo>
                  <a:lnTo>
                    <a:pt x="12" y="63"/>
                  </a:lnTo>
                  <a:lnTo>
                    <a:pt x="22" y="72"/>
                  </a:lnTo>
                  <a:lnTo>
                    <a:pt x="32" y="79"/>
                  </a:lnTo>
                  <a:lnTo>
                    <a:pt x="44" y="85"/>
                  </a:lnTo>
                  <a:lnTo>
                    <a:pt x="57" y="89"/>
                  </a:lnTo>
                  <a:lnTo>
                    <a:pt x="69" y="91"/>
                  </a:lnTo>
                  <a:lnTo>
                    <a:pt x="82" y="92"/>
                  </a:lnTo>
                  <a:lnTo>
                    <a:pt x="94" y="98"/>
                  </a:lnTo>
                  <a:lnTo>
                    <a:pt x="98" y="108"/>
                  </a:lnTo>
                  <a:lnTo>
                    <a:pt x="95" y="121"/>
                  </a:lnTo>
                  <a:lnTo>
                    <a:pt x="91" y="134"/>
                  </a:lnTo>
                  <a:lnTo>
                    <a:pt x="91" y="139"/>
                  </a:lnTo>
                  <a:lnTo>
                    <a:pt x="90" y="151"/>
                  </a:lnTo>
                  <a:lnTo>
                    <a:pt x="88" y="161"/>
                  </a:lnTo>
                  <a:lnTo>
                    <a:pt x="84" y="168"/>
                  </a:lnTo>
                  <a:lnTo>
                    <a:pt x="74" y="174"/>
                  </a:lnTo>
                  <a:lnTo>
                    <a:pt x="62" y="178"/>
                  </a:lnTo>
                  <a:lnTo>
                    <a:pt x="51" y="183"/>
                  </a:lnTo>
                  <a:lnTo>
                    <a:pt x="41" y="187"/>
                  </a:lnTo>
                  <a:lnTo>
                    <a:pt x="31" y="193"/>
                  </a:lnTo>
                  <a:lnTo>
                    <a:pt x="23" y="200"/>
                  </a:lnTo>
                  <a:lnTo>
                    <a:pt x="16" y="210"/>
                  </a:lnTo>
                  <a:lnTo>
                    <a:pt x="13" y="224"/>
                  </a:lnTo>
                  <a:lnTo>
                    <a:pt x="15" y="227"/>
                  </a:lnTo>
                  <a:lnTo>
                    <a:pt x="20" y="228"/>
                  </a:lnTo>
                  <a:lnTo>
                    <a:pt x="25" y="228"/>
                  </a:lnTo>
                  <a:lnTo>
                    <a:pt x="28" y="227"/>
                  </a:lnTo>
                  <a:lnTo>
                    <a:pt x="31" y="216"/>
                  </a:lnTo>
                  <a:lnTo>
                    <a:pt x="35" y="207"/>
                  </a:lnTo>
                  <a:lnTo>
                    <a:pt x="42" y="201"/>
                  </a:lnTo>
                  <a:lnTo>
                    <a:pt x="51" y="197"/>
                  </a:lnTo>
                  <a:lnTo>
                    <a:pt x="61" y="194"/>
                  </a:lnTo>
                  <a:lnTo>
                    <a:pt x="72" y="191"/>
                  </a:lnTo>
                  <a:lnTo>
                    <a:pt x="82" y="187"/>
                  </a:lnTo>
                  <a:lnTo>
                    <a:pt x="91" y="183"/>
                  </a:lnTo>
                  <a:lnTo>
                    <a:pt x="100" y="171"/>
                  </a:lnTo>
                  <a:lnTo>
                    <a:pt x="104" y="157"/>
                  </a:lnTo>
                  <a:lnTo>
                    <a:pt x="107" y="142"/>
                  </a:lnTo>
                  <a:lnTo>
                    <a:pt x="108" y="137"/>
                  </a:lnTo>
                  <a:lnTo>
                    <a:pt x="110" y="137"/>
                  </a:lnTo>
                  <a:lnTo>
                    <a:pt x="124" y="144"/>
                  </a:lnTo>
                  <a:lnTo>
                    <a:pt x="139" y="148"/>
                  </a:lnTo>
                  <a:lnTo>
                    <a:pt x="155" y="148"/>
                  </a:lnTo>
                  <a:lnTo>
                    <a:pt x="170" y="147"/>
                  </a:lnTo>
                  <a:lnTo>
                    <a:pt x="186" y="142"/>
                  </a:lnTo>
                  <a:lnTo>
                    <a:pt x="199" y="134"/>
                  </a:lnTo>
                  <a:lnTo>
                    <a:pt x="211" y="124"/>
                  </a:lnTo>
                  <a:lnTo>
                    <a:pt x="221" y="111"/>
                  </a:lnTo>
                  <a:lnTo>
                    <a:pt x="225" y="102"/>
                  </a:lnTo>
                  <a:lnTo>
                    <a:pt x="237" y="105"/>
                  </a:lnTo>
                  <a:lnTo>
                    <a:pt x="247" y="108"/>
                  </a:lnTo>
                  <a:lnTo>
                    <a:pt x="258" y="109"/>
                  </a:lnTo>
                  <a:lnTo>
                    <a:pt x="270" y="111"/>
                  </a:lnTo>
                  <a:lnTo>
                    <a:pt x="280" y="114"/>
                  </a:lnTo>
                  <a:lnTo>
                    <a:pt x="292" y="114"/>
                  </a:lnTo>
                  <a:lnTo>
                    <a:pt x="303" y="115"/>
                  </a:lnTo>
                  <a:lnTo>
                    <a:pt x="315" y="116"/>
                  </a:lnTo>
                  <a:lnTo>
                    <a:pt x="318" y="114"/>
                  </a:lnTo>
                  <a:lnTo>
                    <a:pt x="318" y="108"/>
                  </a:lnTo>
                  <a:lnTo>
                    <a:pt x="318" y="104"/>
                  </a:lnTo>
                  <a:lnTo>
                    <a:pt x="315" y="10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82" name="Freeform 96"/>
            <p:cNvSpPr>
              <a:spLocks/>
            </p:cNvSpPr>
            <p:nvPr/>
          </p:nvSpPr>
          <p:spPr bwMode="auto">
            <a:xfrm>
              <a:off x="0" y="1785"/>
              <a:ext cx="2865" cy="435"/>
            </a:xfrm>
            <a:custGeom>
              <a:avLst/>
              <a:gdLst>
                <a:gd name="T0" fmla="*/ 2644 w 2865"/>
                <a:gd name="T1" fmla="*/ 65 h 434"/>
                <a:gd name="T2" fmla="*/ 2561 w 2865"/>
                <a:gd name="T3" fmla="*/ 55 h 434"/>
                <a:gd name="T4" fmla="*/ 2467 w 2865"/>
                <a:gd name="T5" fmla="*/ 43 h 434"/>
                <a:gd name="T6" fmla="*/ 2364 w 2865"/>
                <a:gd name="T7" fmla="*/ 35 h 434"/>
                <a:gd name="T8" fmla="*/ 2252 w 2865"/>
                <a:gd name="T9" fmla="*/ 26 h 434"/>
                <a:gd name="T10" fmla="*/ 2132 w 2865"/>
                <a:gd name="T11" fmla="*/ 19 h 434"/>
                <a:gd name="T12" fmla="*/ 2005 w 2865"/>
                <a:gd name="T13" fmla="*/ 12 h 434"/>
                <a:gd name="T14" fmla="*/ 1872 w 2865"/>
                <a:gd name="T15" fmla="*/ 8 h 434"/>
                <a:gd name="T16" fmla="*/ 1733 w 2865"/>
                <a:gd name="T17" fmla="*/ 3 h 434"/>
                <a:gd name="T18" fmla="*/ 1588 w 2865"/>
                <a:gd name="T19" fmla="*/ 2 h 434"/>
                <a:gd name="T20" fmla="*/ 1440 w 2865"/>
                <a:gd name="T21" fmla="*/ 0 h 434"/>
                <a:gd name="T22" fmla="*/ 1249 w 2865"/>
                <a:gd name="T23" fmla="*/ 2 h 434"/>
                <a:gd name="T24" fmla="*/ 1066 w 2865"/>
                <a:gd name="T25" fmla="*/ 6 h 434"/>
                <a:gd name="T26" fmla="*/ 892 w 2865"/>
                <a:gd name="T27" fmla="*/ 12 h 434"/>
                <a:gd name="T28" fmla="*/ 729 w 2865"/>
                <a:gd name="T29" fmla="*/ 19 h 434"/>
                <a:gd name="T30" fmla="*/ 578 w 2865"/>
                <a:gd name="T31" fmla="*/ 29 h 434"/>
                <a:gd name="T32" fmla="*/ 462 w 2865"/>
                <a:gd name="T33" fmla="*/ 39 h 434"/>
                <a:gd name="T34" fmla="*/ 366 w 2865"/>
                <a:gd name="T35" fmla="*/ 48 h 434"/>
                <a:gd name="T36" fmla="*/ 280 w 2865"/>
                <a:gd name="T37" fmla="*/ 58 h 434"/>
                <a:gd name="T38" fmla="*/ 203 w 2865"/>
                <a:gd name="T39" fmla="*/ 69 h 434"/>
                <a:gd name="T40" fmla="*/ 137 w 2865"/>
                <a:gd name="T41" fmla="*/ 82 h 434"/>
                <a:gd name="T42" fmla="*/ 81 w 2865"/>
                <a:gd name="T43" fmla="*/ 97 h 434"/>
                <a:gd name="T44" fmla="*/ 39 w 2865"/>
                <a:gd name="T45" fmla="*/ 114 h 434"/>
                <a:gd name="T46" fmla="*/ 9 w 2865"/>
                <a:gd name="T47" fmla="*/ 137 h 434"/>
                <a:gd name="T48" fmla="*/ 9 w 2865"/>
                <a:gd name="T49" fmla="*/ 298 h 434"/>
                <a:gd name="T50" fmla="*/ 71 w 2865"/>
                <a:gd name="T51" fmla="*/ 328 h 434"/>
                <a:gd name="T52" fmla="*/ 151 w 2865"/>
                <a:gd name="T53" fmla="*/ 354 h 434"/>
                <a:gd name="T54" fmla="*/ 209 w 2865"/>
                <a:gd name="T55" fmla="*/ 365 h 434"/>
                <a:gd name="T56" fmla="*/ 260 w 2865"/>
                <a:gd name="T57" fmla="*/ 372 h 434"/>
                <a:gd name="T58" fmla="*/ 313 w 2865"/>
                <a:gd name="T59" fmla="*/ 379 h 434"/>
                <a:gd name="T60" fmla="*/ 368 w 2865"/>
                <a:gd name="T61" fmla="*/ 387 h 434"/>
                <a:gd name="T62" fmla="*/ 427 w 2865"/>
                <a:gd name="T63" fmla="*/ 392 h 434"/>
                <a:gd name="T64" fmla="*/ 501 w 2865"/>
                <a:gd name="T65" fmla="*/ 400 h 434"/>
                <a:gd name="T66" fmla="*/ 594 w 2865"/>
                <a:gd name="T67" fmla="*/ 407 h 434"/>
                <a:gd name="T68" fmla="*/ 694 w 2865"/>
                <a:gd name="T69" fmla="*/ 412 h 434"/>
                <a:gd name="T70" fmla="*/ 799 w 2865"/>
                <a:gd name="T71" fmla="*/ 418 h 434"/>
                <a:gd name="T72" fmla="*/ 909 w 2865"/>
                <a:gd name="T73" fmla="*/ 424 h 434"/>
                <a:gd name="T74" fmla="*/ 1024 w 2865"/>
                <a:gd name="T75" fmla="*/ 428 h 434"/>
                <a:gd name="T76" fmla="*/ 1099 w 2865"/>
                <a:gd name="T77" fmla="*/ 430 h 434"/>
                <a:gd name="T78" fmla="*/ 1176 w 2865"/>
                <a:gd name="T79" fmla="*/ 431 h 434"/>
                <a:gd name="T80" fmla="*/ 1254 w 2865"/>
                <a:gd name="T81" fmla="*/ 433 h 434"/>
                <a:gd name="T82" fmla="*/ 1333 w 2865"/>
                <a:gd name="T83" fmla="*/ 434 h 434"/>
                <a:gd name="T84" fmla="*/ 1412 w 2865"/>
                <a:gd name="T85" fmla="*/ 434 h 434"/>
                <a:gd name="T86" fmla="*/ 1492 w 2865"/>
                <a:gd name="T87" fmla="*/ 434 h 434"/>
                <a:gd name="T88" fmla="*/ 1570 w 2865"/>
                <a:gd name="T89" fmla="*/ 433 h 434"/>
                <a:gd name="T90" fmla="*/ 1646 w 2865"/>
                <a:gd name="T91" fmla="*/ 433 h 434"/>
                <a:gd name="T92" fmla="*/ 1721 w 2865"/>
                <a:gd name="T93" fmla="*/ 431 h 434"/>
                <a:gd name="T94" fmla="*/ 1795 w 2865"/>
                <a:gd name="T95" fmla="*/ 430 h 434"/>
                <a:gd name="T96" fmla="*/ 1907 w 2865"/>
                <a:gd name="T97" fmla="*/ 427 h 434"/>
                <a:gd name="T98" fmla="*/ 2089 w 2865"/>
                <a:gd name="T99" fmla="*/ 418 h 434"/>
                <a:gd name="T100" fmla="*/ 2258 w 2865"/>
                <a:gd name="T101" fmla="*/ 408 h 434"/>
                <a:gd name="T102" fmla="*/ 2411 w 2865"/>
                <a:gd name="T103" fmla="*/ 397 h 434"/>
                <a:gd name="T104" fmla="*/ 2545 w 2865"/>
                <a:gd name="T105" fmla="*/ 382 h 434"/>
                <a:gd name="T106" fmla="*/ 2660 w 2865"/>
                <a:gd name="T107" fmla="*/ 367 h 434"/>
                <a:gd name="T108" fmla="*/ 2786 w 2865"/>
                <a:gd name="T109" fmla="*/ 338 h 434"/>
                <a:gd name="T110" fmla="*/ 2845 w 2865"/>
                <a:gd name="T111" fmla="*/ 308 h 434"/>
                <a:gd name="T112" fmla="*/ 2865 w 2865"/>
                <a:gd name="T113" fmla="*/ 145 h 434"/>
                <a:gd name="T114" fmla="*/ 2832 w 2865"/>
                <a:gd name="T115" fmla="*/ 111 h 434"/>
                <a:gd name="T116" fmla="*/ 2768 w 2865"/>
                <a:gd name="T117" fmla="*/ 88 h 43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865" h="434">
                  <a:moveTo>
                    <a:pt x="2693" y="74"/>
                  </a:moveTo>
                  <a:lnTo>
                    <a:pt x="2669" y="69"/>
                  </a:lnTo>
                  <a:lnTo>
                    <a:pt x="2644" y="65"/>
                  </a:lnTo>
                  <a:lnTo>
                    <a:pt x="2617" y="62"/>
                  </a:lnTo>
                  <a:lnTo>
                    <a:pt x="2589" y="58"/>
                  </a:lnTo>
                  <a:lnTo>
                    <a:pt x="2561" y="55"/>
                  </a:lnTo>
                  <a:lnTo>
                    <a:pt x="2530" y="51"/>
                  </a:lnTo>
                  <a:lnTo>
                    <a:pt x="2499" y="48"/>
                  </a:lnTo>
                  <a:lnTo>
                    <a:pt x="2467" y="43"/>
                  </a:lnTo>
                  <a:lnTo>
                    <a:pt x="2434" y="41"/>
                  </a:lnTo>
                  <a:lnTo>
                    <a:pt x="2399" y="38"/>
                  </a:lnTo>
                  <a:lnTo>
                    <a:pt x="2364" y="35"/>
                  </a:lnTo>
                  <a:lnTo>
                    <a:pt x="2327" y="32"/>
                  </a:lnTo>
                  <a:lnTo>
                    <a:pt x="2291" y="29"/>
                  </a:lnTo>
                  <a:lnTo>
                    <a:pt x="2252" y="26"/>
                  </a:lnTo>
                  <a:lnTo>
                    <a:pt x="2213" y="23"/>
                  </a:lnTo>
                  <a:lnTo>
                    <a:pt x="2173" y="20"/>
                  </a:lnTo>
                  <a:lnTo>
                    <a:pt x="2132" y="19"/>
                  </a:lnTo>
                  <a:lnTo>
                    <a:pt x="2090" y="16"/>
                  </a:lnTo>
                  <a:lnTo>
                    <a:pt x="2048" y="15"/>
                  </a:lnTo>
                  <a:lnTo>
                    <a:pt x="2005" y="12"/>
                  </a:lnTo>
                  <a:lnTo>
                    <a:pt x="1962" y="10"/>
                  </a:lnTo>
                  <a:lnTo>
                    <a:pt x="1917" y="9"/>
                  </a:lnTo>
                  <a:lnTo>
                    <a:pt x="1872" y="8"/>
                  </a:lnTo>
                  <a:lnTo>
                    <a:pt x="1826" y="6"/>
                  </a:lnTo>
                  <a:lnTo>
                    <a:pt x="1780" y="5"/>
                  </a:lnTo>
                  <a:lnTo>
                    <a:pt x="1733" y="3"/>
                  </a:lnTo>
                  <a:lnTo>
                    <a:pt x="1685" y="2"/>
                  </a:lnTo>
                  <a:lnTo>
                    <a:pt x="1637" y="2"/>
                  </a:lnTo>
                  <a:lnTo>
                    <a:pt x="1588" y="2"/>
                  </a:lnTo>
                  <a:lnTo>
                    <a:pt x="1539" y="0"/>
                  </a:lnTo>
                  <a:lnTo>
                    <a:pt x="1490" y="0"/>
                  </a:lnTo>
                  <a:lnTo>
                    <a:pt x="1440" y="0"/>
                  </a:lnTo>
                  <a:lnTo>
                    <a:pt x="1375" y="0"/>
                  </a:lnTo>
                  <a:lnTo>
                    <a:pt x="1311" y="0"/>
                  </a:lnTo>
                  <a:lnTo>
                    <a:pt x="1249" y="2"/>
                  </a:lnTo>
                  <a:lnTo>
                    <a:pt x="1187" y="3"/>
                  </a:lnTo>
                  <a:lnTo>
                    <a:pt x="1127" y="5"/>
                  </a:lnTo>
                  <a:lnTo>
                    <a:pt x="1066" y="6"/>
                  </a:lnTo>
                  <a:lnTo>
                    <a:pt x="1007" y="8"/>
                  </a:lnTo>
                  <a:lnTo>
                    <a:pt x="949" y="9"/>
                  </a:lnTo>
                  <a:lnTo>
                    <a:pt x="892" y="12"/>
                  </a:lnTo>
                  <a:lnTo>
                    <a:pt x="837" y="15"/>
                  </a:lnTo>
                  <a:lnTo>
                    <a:pt x="782" y="16"/>
                  </a:lnTo>
                  <a:lnTo>
                    <a:pt x="729" y="19"/>
                  </a:lnTo>
                  <a:lnTo>
                    <a:pt x="678" y="23"/>
                  </a:lnTo>
                  <a:lnTo>
                    <a:pt x="628" y="26"/>
                  </a:lnTo>
                  <a:lnTo>
                    <a:pt x="578" y="29"/>
                  </a:lnTo>
                  <a:lnTo>
                    <a:pt x="531" y="33"/>
                  </a:lnTo>
                  <a:lnTo>
                    <a:pt x="496" y="36"/>
                  </a:lnTo>
                  <a:lnTo>
                    <a:pt x="462" y="39"/>
                  </a:lnTo>
                  <a:lnTo>
                    <a:pt x="430" y="42"/>
                  </a:lnTo>
                  <a:lnTo>
                    <a:pt x="398" y="45"/>
                  </a:lnTo>
                  <a:lnTo>
                    <a:pt x="366" y="48"/>
                  </a:lnTo>
                  <a:lnTo>
                    <a:pt x="336" y="51"/>
                  </a:lnTo>
                  <a:lnTo>
                    <a:pt x="307" y="55"/>
                  </a:lnTo>
                  <a:lnTo>
                    <a:pt x="280" y="58"/>
                  </a:lnTo>
                  <a:lnTo>
                    <a:pt x="254" y="61"/>
                  </a:lnTo>
                  <a:lnTo>
                    <a:pt x="228" y="65"/>
                  </a:lnTo>
                  <a:lnTo>
                    <a:pt x="203" y="69"/>
                  </a:lnTo>
                  <a:lnTo>
                    <a:pt x="180" y="74"/>
                  </a:lnTo>
                  <a:lnTo>
                    <a:pt x="159" y="76"/>
                  </a:lnTo>
                  <a:lnTo>
                    <a:pt x="137" y="82"/>
                  </a:lnTo>
                  <a:lnTo>
                    <a:pt x="118" y="86"/>
                  </a:lnTo>
                  <a:lnTo>
                    <a:pt x="100" y="91"/>
                  </a:lnTo>
                  <a:lnTo>
                    <a:pt x="81" y="97"/>
                  </a:lnTo>
                  <a:lnTo>
                    <a:pt x="65" y="102"/>
                  </a:lnTo>
                  <a:lnTo>
                    <a:pt x="50" y="108"/>
                  </a:lnTo>
                  <a:lnTo>
                    <a:pt x="39" y="114"/>
                  </a:lnTo>
                  <a:lnTo>
                    <a:pt x="27" y="121"/>
                  </a:lnTo>
                  <a:lnTo>
                    <a:pt x="17" y="128"/>
                  </a:lnTo>
                  <a:lnTo>
                    <a:pt x="9" y="137"/>
                  </a:lnTo>
                  <a:lnTo>
                    <a:pt x="0" y="145"/>
                  </a:lnTo>
                  <a:lnTo>
                    <a:pt x="0" y="289"/>
                  </a:lnTo>
                  <a:lnTo>
                    <a:pt x="9" y="298"/>
                  </a:lnTo>
                  <a:lnTo>
                    <a:pt x="25" y="306"/>
                  </a:lnTo>
                  <a:lnTo>
                    <a:pt x="46" y="318"/>
                  </a:lnTo>
                  <a:lnTo>
                    <a:pt x="71" y="328"/>
                  </a:lnTo>
                  <a:lnTo>
                    <a:pt x="98" y="338"/>
                  </a:lnTo>
                  <a:lnTo>
                    <a:pt x="126" y="346"/>
                  </a:lnTo>
                  <a:lnTo>
                    <a:pt x="151" y="354"/>
                  </a:lnTo>
                  <a:lnTo>
                    <a:pt x="176" y="359"/>
                  </a:lnTo>
                  <a:lnTo>
                    <a:pt x="192" y="362"/>
                  </a:lnTo>
                  <a:lnTo>
                    <a:pt x="209" y="365"/>
                  </a:lnTo>
                  <a:lnTo>
                    <a:pt x="226" y="368"/>
                  </a:lnTo>
                  <a:lnTo>
                    <a:pt x="242" y="371"/>
                  </a:lnTo>
                  <a:lnTo>
                    <a:pt x="260" y="372"/>
                  </a:lnTo>
                  <a:lnTo>
                    <a:pt x="277" y="375"/>
                  </a:lnTo>
                  <a:lnTo>
                    <a:pt x="294" y="378"/>
                  </a:lnTo>
                  <a:lnTo>
                    <a:pt x="313" y="379"/>
                  </a:lnTo>
                  <a:lnTo>
                    <a:pt x="330" y="382"/>
                  </a:lnTo>
                  <a:lnTo>
                    <a:pt x="349" y="384"/>
                  </a:lnTo>
                  <a:lnTo>
                    <a:pt x="368" y="387"/>
                  </a:lnTo>
                  <a:lnTo>
                    <a:pt x="388" y="388"/>
                  </a:lnTo>
                  <a:lnTo>
                    <a:pt x="407" y="391"/>
                  </a:lnTo>
                  <a:lnTo>
                    <a:pt x="427" y="392"/>
                  </a:lnTo>
                  <a:lnTo>
                    <a:pt x="449" y="395"/>
                  </a:lnTo>
                  <a:lnTo>
                    <a:pt x="470" y="397"/>
                  </a:lnTo>
                  <a:lnTo>
                    <a:pt x="501" y="400"/>
                  </a:lnTo>
                  <a:lnTo>
                    <a:pt x="531" y="402"/>
                  </a:lnTo>
                  <a:lnTo>
                    <a:pt x="563" y="404"/>
                  </a:lnTo>
                  <a:lnTo>
                    <a:pt x="594" y="407"/>
                  </a:lnTo>
                  <a:lnTo>
                    <a:pt x="626" y="410"/>
                  </a:lnTo>
                  <a:lnTo>
                    <a:pt x="659" y="411"/>
                  </a:lnTo>
                  <a:lnTo>
                    <a:pt x="694" y="412"/>
                  </a:lnTo>
                  <a:lnTo>
                    <a:pt x="729" y="415"/>
                  </a:lnTo>
                  <a:lnTo>
                    <a:pt x="763" y="417"/>
                  </a:lnTo>
                  <a:lnTo>
                    <a:pt x="799" y="418"/>
                  </a:lnTo>
                  <a:lnTo>
                    <a:pt x="835" y="421"/>
                  </a:lnTo>
                  <a:lnTo>
                    <a:pt x="873" y="423"/>
                  </a:lnTo>
                  <a:lnTo>
                    <a:pt x="909" y="424"/>
                  </a:lnTo>
                  <a:lnTo>
                    <a:pt x="948" y="425"/>
                  </a:lnTo>
                  <a:lnTo>
                    <a:pt x="985" y="427"/>
                  </a:lnTo>
                  <a:lnTo>
                    <a:pt x="1024" y="428"/>
                  </a:lnTo>
                  <a:lnTo>
                    <a:pt x="1049" y="428"/>
                  </a:lnTo>
                  <a:lnTo>
                    <a:pt x="1073" y="430"/>
                  </a:lnTo>
                  <a:lnTo>
                    <a:pt x="1099" y="430"/>
                  </a:lnTo>
                  <a:lnTo>
                    <a:pt x="1124" y="430"/>
                  </a:lnTo>
                  <a:lnTo>
                    <a:pt x="1150" y="431"/>
                  </a:lnTo>
                  <a:lnTo>
                    <a:pt x="1176" y="431"/>
                  </a:lnTo>
                  <a:lnTo>
                    <a:pt x="1202" y="431"/>
                  </a:lnTo>
                  <a:lnTo>
                    <a:pt x="1228" y="433"/>
                  </a:lnTo>
                  <a:lnTo>
                    <a:pt x="1254" y="433"/>
                  </a:lnTo>
                  <a:lnTo>
                    <a:pt x="1280" y="433"/>
                  </a:lnTo>
                  <a:lnTo>
                    <a:pt x="1306" y="433"/>
                  </a:lnTo>
                  <a:lnTo>
                    <a:pt x="1333" y="434"/>
                  </a:lnTo>
                  <a:lnTo>
                    <a:pt x="1359" y="434"/>
                  </a:lnTo>
                  <a:lnTo>
                    <a:pt x="1386" y="434"/>
                  </a:lnTo>
                  <a:lnTo>
                    <a:pt x="1412" y="434"/>
                  </a:lnTo>
                  <a:lnTo>
                    <a:pt x="1440" y="434"/>
                  </a:lnTo>
                  <a:lnTo>
                    <a:pt x="1466" y="434"/>
                  </a:lnTo>
                  <a:lnTo>
                    <a:pt x="1492" y="434"/>
                  </a:lnTo>
                  <a:lnTo>
                    <a:pt x="1518" y="434"/>
                  </a:lnTo>
                  <a:lnTo>
                    <a:pt x="1544" y="434"/>
                  </a:lnTo>
                  <a:lnTo>
                    <a:pt x="1570" y="433"/>
                  </a:lnTo>
                  <a:lnTo>
                    <a:pt x="1594" y="433"/>
                  </a:lnTo>
                  <a:lnTo>
                    <a:pt x="1620" y="433"/>
                  </a:lnTo>
                  <a:lnTo>
                    <a:pt x="1646" y="433"/>
                  </a:lnTo>
                  <a:lnTo>
                    <a:pt x="1671" y="431"/>
                  </a:lnTo>
                  <a:lnTo>
                    <a:pt x="1696" y="431"/>
                  </a:lnTo>
                  <a:lnTo>
                    <a:pt x="1721" y="431"/>
                  </a:lnTo>
                  <a:lnTo>
                    <a:pt x="1746" y="430"/>
                  </a:lnTo>
                  <a:lnTo>
                    <a:pt x="1770" y="430"/>
                  </a:lnTo>
                  <a:lnTo>
                    <a:pt x="1795" y="430"/>
                  </a:lnTo>
                  <a:lnTo>
                    <a:pt x="1819" y="428"/>
                  </a:lnTo>
                  <a:lnTo>
                    <a:pt x="1844" y="428"/>
                  </a:lnTo>
                  <a:lnTo>
                    <a:pt x="1907" y="427"/>
                  </a:lnTo>
                  <a:lnTo>
                    <a:pt x="1969" y="424"/>
                  </a:lnTo>
                  <a:lnTo>
                    <a:pt x="2030" y="421"/>
                  </a:lnTo>
                  <a:lnTo>
                    <a:pt x="2089" y="418"/>
                  </a:lnTo>
                  <a:lnTo>
                    <a:pt x="2147" y="415"/>
                  </a:lnTo>
                  <a:lnTo>
                    <a:pt x="2203" y="412"/>
                  </a:lnTo>
                  <a:lnTo>
                    <a:pt x="2258" y="408"/>
                  </a:lnTo>
                  <a:lnTo>
                    <a:pt x="2311" y="405"/>
                  </a:lnTo>
                  <a:lnTo>
                    <a:pt x="2362" y="401"/>
                  </a:lnTo>
                  <a:lnTo>
                    <a:pt x="2411" y="397"/>
                  </a:lnTo>
                  <a:lnTo>
                    <a:pt x="2457" y="392"/>
                  </a:lnTo>
                  <a:lnTo>
                    <a:pt x="2501" y="388"/>
                  </a:lnTo>
                  <a:lnTo>
                    <a:pt x="2545" y="382"/>
                  </a:lnTo>
                  <a:lnTo>
                    <a:pt x="2585" y="378"/>
                  </a:lnTo>
                  <a:lnTo>
                    <a:pt x="2624" y="372"/>
                  </a:lnTo>
                  <a:lnTo>
                    <a:pt x="2660" y="367"/>
                  </a:lnTo>
                  <a:lnTo>
                    <a:pt x="2711" y="356"/>
                  </a:lnTo>
                  <a:lnTo>
                    <a:pt x="2752" y="348"/>
                  </a:lnTo>
                  <a:lnTo>
                    <a:pt x="2786" y="338"/>
                  </a:lnTo>
                  <a:lnTo>
                    <a:pt x="2810" y="328"/>
                  </a:lnTo>
                  <a:lnTo>
                    <a:pt x="2830" y="318"/>
                  </a:lnTo>
                  <a:lnTo>
                    <a:pt x="2845" y="308"/>
                  </a:lnTo>
                  <a:lnTo>
                    <a:pt x="2856" y="299"/>
                  </a:lnTo>
                  <a:lnTo>
                    <a:pt x="2865" y="289"/>
                  </a:lnTo>
                  <a:lnTo>
                    <a:pt x="2865" y="145"/>
                  </a:lnTo>
                  <a:lnTo>
                    <a:pt x="2855" y="131"/>
                  </a:lnTo>
                  <a:lnTo>
                    <a:pt x="2845" y="120"/>
                  </a:lnTo>
                  <a:lnTo>
                    <a:pt x="2832" y="111"/>
                  </a:lnTo>
                  <a:lnTo>
                    <a:pt x="2815" y="102"/>
                  </a:lnTo>
                  <a:lnTo>
                    <a:pt x="2794" y="95"/>
                  </a:lnTo>
                  <a:lnTo>
                    <a:pt x="2768" y="88"/>
                  </a:lnTo>
                  <a:lnTo>
                    <a:pt x="2734" y="81"/>
                  </a:lnTo>
                  <a:lnTo>
                    <a:pt x="2693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83" name="Freeform 97"/>
            <p:cNvSpPr>
              <a:spLocks/>
            </p:cNvSpPr>
            <p:nvPr/>
          </p:nvSpPr>
          <p:spPr bwMode="auto">
            <a:xfrm>
              <a:off x="56" y="1813"/>
              <a:ext cx="2760" cy="250"/>
            </a:xfrm>
            <a:custGeom>
              <a:avLst/>
              <a:gdLst>
                <a:gd name="T0" fmla="*/ 144 w 2761"/>
                <a:gd name="T1" fmla="*/ 181 h 251"/>
                <a:gd name="T2" fmla="*/ 272 w 2761"/>
                <a:gd name="T3" fmla="*/ 200 h 251"/>
                <a:gd name="T4" fmla="*/ 434 w 2761"/>
                <a:gd name="T5" fmla="*/ 217 h 251"/>
                <a:gd name="T6" fmla="*/ 626 w 2761"/>
                <a:gd name="T7" fmla="*/ 230 h 251"/>
                <a:gd name="T8" fmla="*/ 844 w 2761"/>
                <a:gd name="T9" fmla="*/ 240 h 251"/>
                <a:gd name="T10" fmla="*/ 1024 w 2761"/>
                <a:gd name="T11" fmla="*/ 246 h 251"/>
                <a:gd name="T12" fmla="*/ 1093 w 2761"/>
                <a:gd name="T13" fmla="*/ 247 h 251"/>
                <a:gd name="T14" fmla="*/ 1164 w 2761"/>
                <a:gd name="T15" fmla="*/ 249 h 251"/>
                <a:gd name="T16" fmla="*/ 1235 w 2761"/>
                <a:gd name="T17" fmla="*/ 250 h 251"/>
                <a:gd name="T18" fmla="*/ 1308 w 2761"/>
                <a:gd name="T19" fmla="*/ 251 h 251"/>
                <a:gd name="T20" fmla="*/ 1382 w 2761"/>
                <a:gd name="T21" fmla="*/ 251 h 251"/>
                <a:gd name="T22" fmla="*/ 1486 w 2761"/>
                <a:gd name="T23" fmla="*/ 251 h 251"/>
                <a:gd name="T24" fmla="*/ 1590 w 2761"/>
                <a:gd name="T25" fmla="*/ 250 h 251"/>
                <a:gd name="T26" fmla="*/ 1689 w 2761"/>
                <a:gd name="T27" fmla="*/ 249 h 251"/>
                <a:gd name="T28" fmla="*/ 1787 w 2761"/>
                <a:gd name="T29" fmla="*/ 246 h 251"/>
                <a:gd name="T30" fmla="*/ 1882 w 2761"/>
                <a:gd name="T31" fmla="*/ 243 h 251"/>
                <a:gd name="T32" fmla="*/ 1995 w 2761"/>
                <a:gd name="T33" fmla="*/ 239 h 251"/>
                <a:gd name="T34" fmla="*/ 2113 w 2761"/>
                <a:gd name="T35" fmla="*/ 231 h 251"/>
                <a:gd name="T36" fmla="*/ 2224 w 2761"/>
                <a:gd name="T37" fmla="*/ 224 h 251"/>
                <a:gd name="T38" fmla="*/ 2327 w 2761"/>
                <a:gd name="T39" fmla="*/ 217 h 251"/>
                <a:gd name="T40" fmla="*/ 2420 w 2761"/>
                <a:gd name="T41" fmla="*/ 207 h 251"/>
                <a:gd name="T42" fmla="*/ 2493 w 2761"/>
                <a:gd name="T43" fmla="*/ 200 h 251"/>
                <a:gd name="T44" fmla="*/ 2540 w 2761"/>
                <a:gd name="T45" fmla="*/ 194 h 251"/>
                <a:gd name="T46" fmla="*/ 2584 w 2761"/>
                <a:gd name="T47" fmla="*/ 187 h 251"/>
                <a:gd name="T48" fmla="*/ 2667 w 2761"/>
                <a:gd name="T49" fmla="*/ 171 h 251"/>
                <a:gd name="T50" fmla="*/ 2736 w 2761"/>
                <a:gd name="T51" fmla="*/ 148 h 251"/>
                <a:gd name="T52" fmla="*/ 2761 w 2761"/>
                <a:gd name="T53" fmla="*/ 125 h 251"/>
                <a:gd name="T54" fmla="*/ 2744 w 2761"/>
                <a:gd name="T55" fmla="*/ 105 h 251"/>
                <a:gd name="T56" fmla="*/ 2692 w 2761"/>
                <a:gd name="T57" fmla="*/ 86 h 251"/>
                <a:gd name="T58" fmla="*/ 2611 w 2761"/>
                <a:gd name="T59" fmla="*/ 69 h 251"/>
                <a:gd name="T60" fmla="*/ 2500 w 2761"/>
                <a:gd name="T61" fmla="*/ 52 h 251"/>
                <a:gd name="T62" fmla="*/ 2366 w 2761"/>
                <a:gd name="T63" fmla="*/ 38 h 251"/>
                <a:gd name="T64" fmla="*/ 2219 w 2761"/>
                <a:gd name="T65" fmla="*/ 26 h 251"/>
                <a:gd name="T66" fmla="*/ 2061 w 2761"/>
                <a:gd name="T67" fmla="*/ 16 h 251"/>
                <a:gd name="T68" fmla="*/ 1891 w 2761"/>
                <a:gd name="T69" fmla="*/ 9 h 251"/>
                <a:gd name="T70" fmla="*/ 1708 w 2761"/>
                <a:gd name="T71" fmla="*/ 3 h 251"/>
                <a:gd name="T72" fmla="*/ 1515 w 2761"/>
                <a:gd name="T73" fmla="*/ 0 h 251"/>
                <a:gd name="T74" fmla="*/ 1327 w 2761"/>
                <a:gd name="T75" fmla="*/ 0 h 251"/>
                <a:gd name="T76" fmla="*/ 1165 w 2761"/>
                <a:gd name="T77" fmla="*/ 2 h 251"/>
                <a:gd name="T78" fmla="*/ 1010 w 2761"/>
                <a:gd name="T79" fmla="*/ 4 h 251"/>
                <a:gd name="T80" fmla="*/ 862 w 2761"/>
                <a:gd name="T81" fmla="*/ 9 h 251"/>
                <a:gd name="T82" fmla="*/ 723 w 2761"/>
                <a:gd name="T83" fmla="*/ 16 h 251"/>
                <a:gd name="T84" fmla="*/ 591 w 2761"/>
                <a:gd name="T85" fmla="*/ 23 h 251"/>
                <a:gd name="T86" fmla="*/ 470 w 2761"/>
                <a:gd name="T87" fmla="*/ 32 h 251"/>
                <a:gd name="T88" fmla="*/ 360 w 2761"/>
                <a:gd name="T89" fmla="*/ 40 h 251"/>
                <a:gd name="T90" fmla="*/ 264 w 2761"/>
                <a:gd name="T91" fmla="*/ 52 h 251"/>
                <a:gd name="T92" fmla="*/ 180 w 2761"/>
                <a:gd name="T93" fmla="*/ 63 h 251"/>
                <a:gd name="T94" fmla="*/ 112 w 2761"/>
                <a:gd name="T95" fmla="*/ 76 h 251"/>
                <a:gd name="T96" fmla="*/ 53 w 2761"/>
                <a:gd name="T97" fmla="*/ 91 h 251"/>
                <a:gd name="T98" fmla="*/ 13 w 2761"/>
                <a:gd name="T99" fmla="*/ 108 h 251"/>
                <a:gd name="T100" fmla="*/ 0 w 2761"/>
                <a:gd name="T101" fmla="*/ 125 h 251"/>
                <a:gd name="T102" fmla="*/ 11 w 2761"/>
                <a:gd name="T103" fmla="*/ 141 h 251"/>
                <a:gd name="T104" fmla="*/ 46 w 2761"/>
                <a:gd name="T105" fmla="*/ 157 h 25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761" h="251">
                  <a:moveTo>
                    <a:pt x="79" y="167"/>
                  </a:moveTo>
                  <a:lnTo>
                    <a:pt x="109" y="174"/>
                  </a:lnTo>
                  <a:lnTo>
                    <a:pt x="144" y="181"/>
                  </a:lnTo>
                  <a:lnTo>
                    <a:pt x="183" y="187"/>
                  </a:lnTo>
                  <a:lnTo>
                    <a:pt x="225" y="194"/>
                  </a:lnTo>
                  <a:lnTo>
                    <a:pt x="272" y="200"/>
                  </a:lnTo>
                  <a:lnTo>
                    <a:pt x="323" y="206"/>
                  </a:lnTo>
                  <a:lnTo>
                    <a:pt x="376" y="211"/>
                  </a:lnTo>
                  <a:lnTo>
                    <a:pt x="434" y="217"/>
                  </a:lnTo>
                  <a:lnTo>
                    <a:pt x="496" y="221"/>
                  </a:lnTo>
                  <a:lnTo>
                    <a:pt x="560" y="226"/>
                  </a:lnTo>
                  <a:lnTo>
                    <a:pt x="626" y="230"/>
                  </a:lnTo>
                  <a:lnTo>
                    <a:pt x="697" y="234"/>
                  </a:lnTo>
                  <a:lnTo>
                    <a:pt x="769" y="237"/>
                  </a:lnTo>
                  <a:lnTo>
                    <a:pt x="844" y="240"/>
                  </a:lnTo>
                  <a:lnTo>
                    <a:pt x="922" y="243"/>
                  </a:lnTo>
                  <a:lnTo>
                    <a:pt x="1001" y="246"/>
                  </a:lnTo>
                  <a:lnTo>
                    <a:pt x="1024" y="246"/>
                  </a:lnTo>
                  <a:lnTo>
                    <a:pt x="1047" y="247"/>
                  </a:lnTo>
                  <a:lnTo>
                    <a:pt x="1070" y="247"/>
                  </a:lnTo>
                  <a:lnTo>
                    <a:pt x="1093" y="247"/>
                  </a:lnTo>
                  <a:lnTo>
                    <a:pt x="1116" y="249"/>
                  </a:lnTo>
                  <a:lnTo>
                    <a:pt x="1139" y="249"/>
                  </a:lnTo>
                  <a:lnTo>
                    <a:pt x="1164" y="249"/>
                  </a:lnTo>
                  <a:lnTo>
                    <a:pt x="1187" y="250"/>
                  </a:lnTo>
                  <a:lnTo>
                    <a:pt x="1212" y="250"/>
                  </a:lnTo>
                  <a:lnTo>
                    <a:pt x="1235" y="250"/>
                  </a:lnTo>
                  <a:lnTo>
                    <a:pt x="1259" y="250"/>
                  </a:lnTo>
                  <a:lnTo>
                    <a:pt x="1284" y="251"/>
                  </a:lnTo>
                  <a:lnTo>
                    <a:pt x="1308" y="251"/>
                  </a:lnTo>
                  <a:lnTo>
                    <a:pt x="1333" y="251"/>
                  </a:lnTo>
                  <a:lnTo>
                    <a:pt x="1357" y="251"/>
                  </a:lnTo>
                  <a:lnTo>
                    <a:pt x="1382" y="251"/>
                  </a:lnTo>
                  <a:lnTo>
                    <a:pt x="1416" y="251"/>
                  </a:lnTo>
                  <a:lnTo>
                    <a:pt x="1451" y="251"/>
                  </a:lnTo>
                  <a:lnTo>
                    <a:pt x="1486" y="251"/>
                  </a:lnTo>
                  <a:lnTo>
                    <a:pt x="1520" y="250"/>
                  </a:lnTo>
                  <a:lnTo>
                    <a:pt x="1555" y="250"/>
                  </a:lnTo>
                  <a:lnTo>
                    <a:pt x="1590" y="250"/>
                  </a:lnTo>
                  <a:lnTo>
                    <a:pt x="1623" y="249"/>
                  </a:lnTo>
                  <a:lnTo>
                    <a:pt x="1656" y="249"/>
                  </a:lnTo>
                  <a:lnTo>
                    <a:pt x="1689" y="249"/>
                  </a:lnTo>
                  <a:lnTo>
                    <a:pt x="1722" y="247"/>
                  </a:lnTo>
                  <a:lnTo>
                    <a:pt x="1754" y="246"/>
                  </a:lnTo>
                  <a:lnTo>
                    <a:pt x="1787" y="246"/>
                  </a:lnTo>
                  <a:lnTo>
                    <a:pt x="1819" y="244"/>
                  </a:lnTo>
                  <a:lnTo>
                    <a:pt x="1851" y="243"/>
                  </a:lnTo>
                  <a:lnTo>
                    <a:pt x="1882" y="243"/>
                  </a:lnTo>
                  <a:lnTo>
                    <a:pt x="1913" y="241"/>
                  </a:lnTo>
                  <a:lnTo>
                    <a:pt x="1955" y="240"/>
                  </a:lnTo>
                  <a:lnTo>
                    <a:pt x="1995" y="239"/>
                  </a:lnTo>
                  <a:lnTo>
                    <a:pt x="2035" y="236"/>
                  </a:lnTo>
                  <a:lnTo>
                    <a:pt x="2074" y="234"/>
                  </a:lnTo>
                  <a:lnTo>
                    <a:pt x="2113" y="231"/>
                  </a:lnTo>
                  <a:lnTo>
                    <a:pt x="2151" y="230"/>
                  </a:lnTo>
                  <a:lnTo>
                    <a:pt x="2188" y="227"/>
                  </a:lnTo>
                  <a:lnTo>
                    <a:pt x="2224" y="224"/>
                  </a:lnTo>
                  <a:lnTo>
                    <a:pt x="2259" y="221"/>
                  </a:lnTo>
                  <a:lnTo>
                    <a:pt x="2294" y="220"/>
                  </a:lnTo>
                  <a:lnTo>
                    <a:pt x="2327" y="217"/>
                  </a:lnTo>
                  <a:lnTo>
                    <a:pt x="2358" y="214"/>
                  </a:lnTo>
                  <a:lnTo>
                    <a:pt x="2390" y="211"/>
                  </a:lnTo>
                  <a:lnTo>
                    <a:pt x="2420" y="207"/>
                  </a:lnTo>
                  <a:lnTo>
                    <a:pt x="2449" y="204"/>
                  </a:lnTo>
                  <a:lnTo>
                    <a:pt x="2477" y="201"/>
                  </a:lnTo>
                  <a:lnTo>
                    <a:pt x="2493" y="200"/>
                  </a:lnTo>
                  <a:lnTo>
                    <a:pt x="2510" y="198"/>
                  </a:lnTo>
                  <a:lnTo>
                    <a:pt x="2526" y="195"/>
                  </a:lnTo>
                  <a:lnTo>
                    <a:pt x="2540" y="194"/>
                  </a:lnTo>
                  <a:lnTo>
                    <a:pt x="2555" y="191"/>
                  </a:lnTo>
                  <a:lnTo>
                    <a:pt x="2569" y="190"/>
                  </a:lnTo>
                  <a:lnTo>
                    <a:pt x="2584" y="187"/>
                  </a:lnTo>
                  <a:lnTo>
                    <a:pt x="2596" y="185"/>
                  </a:lnTo>
                  <a:lnTo>
                    <a:pt x="2634" y="178"/>
                  </a:lnTo>
                  <a:lnTo>
                    <a:pt x="2667" y="171"/>
                  </a:lnTo>
                  <a:lnTo>
                    <a:pt x="2695" y="164"/>
                  </a:lnTo>
                  <a:lnTo>
                    <a:pt x="2718" y="157"/>
                  </a:lnTo>
                  <a:lnTo>
                    <a:pt x="2736" y="148"/>
                  </a:lnTo>
                  <a:lnTo>
                    <a:pt x="2749" y="141"/>
                  </a:lnTo>
                  <a:lnTo>
                    <a:pt x="2758" y="134"/>
                  </a:lnTo>
                  <a:lnTo>
                    <a:pt x="2761" y="125"/>
                  </a:lnTo>
                  <a:lnTo>
                    <a:pt x="2760" y="118"/>
                  </a:lnTo>
                  <a:lnTo>
                    <a:pt x="2754" y="112"/>
                  </a:lnTo>
                  <a:lnTo>
                    <a:pt x="2744" y="105"/>
                  </a:lnTo>
                  <a:lnTo>
                    <a:pt x="2729" y="99"/>
                  </a:lnTo>
                  <a:lnTo>
                    <a:pt x="2713" y="92"/>
                  </a:lnTo>
                  <a:lnTo>
                    <a:pt x="2692" y="86"/>
                  </a:lnTo>
                  <a:lnTo>
                    <a:pt x="2669" y="81"/>
                  </a:lnTo>
                  <a:lnTo>
                    <a:pt x="2641" y="75"/>
                  </a:lnTo>
                  <a:lnTo>
                    <a:pt x="2611" y="69"/>
                  </a:lnTo>
                  <a:lnTo>
                    <a:pt x="2576" y="63"/>
                  </a:lnTo>
                  <a:lnTo>
                    <a:pt x="2540" y="58"/>
                  </a:lnTo>
                  <a:lnTo>
                    <a:pt x="2500" y="52"/>
                  </a:lnTo>
                  <a:lnTo>
                    <a:pt x="2458" y="48"/>
                  </a:lnTo>
                  <a:lnTo>
                    <a:pt x="2413" y="42"/>
                  </a:lnTo>
                  <a:lnTo>
                    <a:pt x="2366" y="38"/>
                  </a:lnTo>
                  <a:lnTo>
                    <a:pt x="2315" y="33"/>
                  </a:lnTo>
                  <a:lnTo>
                    <a:pt x="2268" y="29"/>
                  </a:lnTo>
                  <a:lnTo>
                    <a:pt x="2219" y="26"/>
                  </a:lnTo>
                  <a:lnTo>
                    <a:pt x="2168" y="22"/>
                  </a:lnTo>
                  <a:lnTo>
                    <a:pt x="2116" y="19"/>
                  </a:lnTo>
                  <a:lnTo>
                    <a:pt x="2061" y="16"/>
                  </a:lnTo>
                  <a:lnTo>
                    <a:pt x="2006" y="13"/>
                  </a:lnTo>
                  <a:lnTo>
                    <a:pt x="1949" y="10"/>
                  </a:lnTo>
                  <a:lnTo>
                    <a:pt x="1891" y="9"/>
                  </a:lnTo>
                  <a:lnTo>
                    <a:pt x="1830" y="7"/>
                  </a:lnTo>
                  <a:lnTo>
                    <a:pt x="1770" y="4"/>
                  </a:lnTo>
                  <a:lnTo>
                    <a:pt x="1708" y="3"/>
                  </a:lnTo>
                  <a:lnTo>
                    <a:pt x="1644" y="2"/>
                  </a:lnTo>
                  <a:lnTo>
                    <a:pt x="1581" y="2"/>
                  </a:lnTo>
                  <a:lnTo>
                    <a:pt x="1515" y="0"/>
                  </a:lnTo>
                  <a:lnTo>
                    <a:pt x="1448" y="0"/>
                  </a:lnTo>
                  <a:lnTo>
                    <a:pt x="1382" y="0"/>
                  </a:lnTo>
                  <a:lnTo>
                    <a:pt x="1327" y="0"/>
                  </a:lnTo>
                  <a:lnTo>
                    <a:pt x="1272" y="0"/>
                  </a:lnTo>
                  <a:lnTo>
                    <a:pt x="1219" y="2"/>
                  </a:lnTo>
                  <a:lnTo>
                    <a:pt x="1165" y="2"/>
                  </a:lnTo>
                  <a:lnTo>
                    <a:pt x="1114" y="3"/>
                  </a:lnTo>
                  <a:lnTo>
                    <a:pt x="1062" y="3"/>
                  </a:lnTo>
                  <a:lnTo>
                    <a:pt x="1010" y="4"/>
                  </a:lnTo>
                  <a:lnTo>
                    <a:pt x="961" y="6"/>
                  </a:lnTo>
                  <a:lnTo>
                    <a:pt x="910" y="7"/>
                  </a:lnTo>
                  <a:lnTo>
                    <a:pt x="862" y="9"/>
                  </a:lnTo>
                  <a:lnTo>
                    <a:pt x="815" y="12"/>
                  </a:lnTo>
                  <a:lnTo>
                    <a:pt x="767" y="13"/>
                  </a:lnTo>
                  <a:lnTo>
                    <a:pt x="723" y="16"/>
                  </a:lnTo>
                  <a:lnTo>
                    <a:pt x="678" y="17"/>
                  </a:lnTo>
                  <a:lnTo>
                    <a:pt x="633" y="20"/>
                  </a:lnTo>
                  <a:lnTo>
                    <a:pt x="591" y="23"/>
                  </a:lnTo>
                  <a:lnTo>
                    <a:pt x="549" y="26"/>
                  </a:lnTo>
                  <a:lnTo>
                    <a:pt x="509" y="29"/>
                  </a:lnTo>
                  <a:lnTo>
                    <a:pt x="470" y="32"/>
                  </a:lnTo>
                  <a:lnTo>
                    <a:pt x="433" y="35"/>
                  </a:lnTo>
                  <a:lnTo>
                    <a:pt x="397" y="38"/>
                  </a:lnTo>
                  <a:lnTo>
                    <a:pt x="360" y="40"/>
                  </a:lnTo>
                  <a:lnTo>
                    <a:pt x="327" y="45"/>
                  </a:lnTo>
                  <a:lnTo>
                    <a:pt x="296" y="48"/>
                  </a:lnTo>
                  <a:lnTo>
                    <a:pt x="264" y="52"/>
                  </a:lnTo>
                  <a:lnTo>
                    <a:pt x="235" y="56"/>
                  </a:lnTo>
                  <a:lnTo>
                    <a:pt x="206" y="59"/>
                  </a:lnTo>
                  <a:lnTo>
                    <a:pt x="180" y="63"/>
                  </a:lnTo>
                  <a:lnTo>
                    <a:pt x="156" y="68"/>
                  </a:lnTo>
                  <a:lnTo>
                    <a:pt x="133" y="72"/>
                  </a:lnTo>
                  <a:lnTo>
                    <a:pt x="112" y="76"/>
                  </a:lnTo>
                  <a:lnTo>
                    <a:pt x="92" y="81"/>
                  </a:lnTo>
                  <a:lnTo>
                    <a:pt x="71" y="85"/>
                  </a:lnTo>
                  <a:lnTo>
                    <a:pt x="53" y="91"/>
                  </a:lnTo>
                  <a:lnTo>
                    <a:pt x="37" y="96"/>
                  </a:lnTo>
                  <a:lnTo>
                    <a:pt x="24" y="102"/>
                  </a:lnTo>
                  <a:lnTo>
                    <a:pt x="13" y="108"/>
                  </a:lnTo>
                  <a:lnTo>
                    <a:pt x="6" y="114"/>
                  </a:lnTo>
                  <a:lnTo>
                    <a:pt x="1" y="119"/>
                  </a:lnTo>
                  <a:lnTo>
                    <a:pt x="0" y="125"/>
                  </a:lnTo>
                  <a:lnTo>
                    <a:pt x="1" y="131"/>
                  </a:lnTo>
                  <a:lnTo>
                    <a:pt x="6" y="135"/>
                  </a:lnTo>
                  <a:lnTo>
                    <a:pt x="11" y="141"/>
                  </a:lnTo>
                  <a:lnTo>
                    <a:pt x="20" y="147"/>
                  </a:lnTo>
                  <a:lnTo>
                    <a:pt x="32" y="152"/>
                  </a:lnTo>
                  <a:lnTo>
                    <a:pt x="46" y="157"/>
                  </a:lnTo>
                  <a:lnTo>
                    <a:pt x="62" y="162"/>
                  </a:lnTo>
                  <a:lnTo>
                    <a:pt x="79" y="16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84" name="Freeform 98"/>
            <p:cNvSpPr>
              <a:spLocks/>
            </p:cNvSpPr>
            <p:nvPr/>
          </p:nvSpPr>
          <p:spPr bwMode="auto">
            <a:xfrm>
              <a:off x="38" y="1984"/>
              <a:ext cx="2799" cy="197"/>
            </a:xfrm>
            <a:custGeom>
              <a:avLst/>
              <a:gdLst>
                <a:gd name="T0" fmla="*/ 34 w 2800"/>
                <a:gd name="T1" fmla="*/ 91 h 197"/>
                <a:gd name="T2" fmla="*/ 119 w 2800"/>
                <a:gd name="T3" fmla="*/ 118 h 197"/>
                <a:gd name="T4" fmla="*/ 214 w 2800"/>
                <a:gd name="T5" fmla="*/ 138 h 197"/>
                <a:gd name="T6" fmla="*/ 327 w 2800"/>
                <a:gd name="T7" fmla="*/ 154 h 197"/>
                <a:gd name="T8" fmla="*/ 458 w 2800"/>
                <a:gd name="T9" fmla="*/ 167 h 197"/>
                <a:gd name="T10" fmla="*/ 605 w 2800"/>
                <a:gd name="T11" fmla="*/ 177 h 197"/>
                <a:gd name="T12" fmla="*/ 770 w 2800"/>
                <a:gd name="T13" fmla="*/ 184 h 197"/>
                <a:gd name="T14" fmla="*/ 947 w 2800"/>
                <a:gd name="T15" fmla="*/ 191 h 197"/>
                <a:gd name="T16" fmla="*/ 1057 w 2800"/>
                <a:gd name="T17" fmla="*/ 194 h 197"/>
                <a:gd name="T18" fmla="*/ 1126 w 2800"/>
                <a:gd name="T19" fmla="*/ 195 h 197"/>
                <a:gd name="T20" fmla="*/ 1198 w 2800"/>
                <a:gd name="T21" fmla="*/ 195 h 197"/>
                <a:gd name="T22" fmla="*/ 1270 w 2800"/>
                <a:gd name="T23" fmla="*/ 197 h 197"/>
                <a:gd name="T24" fmla="*/ 1345 w 2800"/>
                <a:gd name="T25" fmla="*/ 197 h 197"/>
                <a:gd name="T26" fmla="*/ 1431 w 2800"/>
                <a:gd name="T27" fmla="*/ 197 h 197"/>
                <a:gd name="T28" fmla="*/ 1534 w 2800"/>
                <a:gd name="T29" fmla="*/ 197 h 197"/>
                <a:gd name="T30" fmla="*/ 1637 w 2800"/>
                <a:gd name="T31" fmla="*/ 195 h 197"/>
                <a:gd name="T32" fmla="*/ 1738 w 2800"/>
                <a:gd name="T33" fmla="*/ 194 h 197"/>
                <a:gd name="T34" fmla="*/ 1836 w 2800"/>
                <a:gd name="T35" fmla="*/ 191 h 197"/>
                <a:gd name="T36" fmla="*/ 1930 w 2800"/>
                <a:gd name="T37" fmla="*/ 188 h 197"/>
                <a:gd name="T38" fmla="*/ 2054 w 2800"/>
                <a:gd name="T39" fmla="*/ 182 h 197"/>
                <a:gd name="T40" fmla="*/ 2171 w 2800"/>
                <a:gd name="T41" fmla="*/ 177 h 197"/>
                <a:gd name="T42" fmla="*/ 2280 w 2800"/>
                <a:gd name="T43" fmla="*/ 168 h 197"/>
                <a:gd name="T44" fmla="*/ 2380 w 2800"/>
                <a:gd name="T45" fmla="*/ 161 h 197"/>
                <a:gd name="T46" fmla="*/ 2471 w 2800"/>
                <a:gd name="T47" fmla="*/ 151 h 197"/>
                <a:gd name="T48" fmla="*/ 2533 w 2800"/>
                <a:gd name="T49" fmla="*/ 144 h 197"/>
                <a:gd name="T50" fmla="*/ 2579 w 2800"/>
                <a:gd name="T51" fmla="*/ 136 h 197"/>
                <a:gd name="T52" fmla="*/ 2621 w 2800"/>
                <a:gd name="T53" fmla="*/ 131 h 197"/>
                <a:gd name="T54" fmla="*/ 2727 w 2800"/>
                <a:gd name="T55" fmla="*/ 106 h 197"/>
                <a:gd name="T56" fmla="*/ 2785 w 2800"/>
                <a:gd name="T57" fmla="*/ 79 h 197"/>
                <a:gd name="T58" fmla="*/ 2800 w 2800"/>
                <a:gd name="T59" fmla="*/ 53 h 197"/>
                <a:gd name="T60" fmla="*/ 2798 w 2800"/>
                <a:gd name="T61" fmla="*/ 2 h 197"/>
                <a:gd name="T62" fmla="*/ 2759 w 2800"/>
                <a:gd name="T63" fmla="*/ 23 h 197"/>
                <a:gd name="T64" fmla="*/ 2691 w 2800"/>
                <a:gd name="T65" fmla="*/ 45 h 197"/>
                <a:gd name="T66" fmla="*/ 2619 w 2800"/>
                <a:gd name="T67" fmla="*/ 58 h 197"/>
                <a:gd name="T68" fmla="*/ 2576 w 2800"/>
                <a:gd name="T69" fmla="*/ 65 h 197"/>
                <a:gd name="T70" fmla="*/ 2528 w 2800"/>
                <a:gd name="T71" fmla="*/ 70 h 197"/>
                <a:gd name="T72" fmla="*/ 2453 w 2800"/>
                <a:gd name="T73" fmla="*/ 80 h 197"/>
                <a:gd name="T74" fmla="*/ 2358 w 2800"/>
                <a:gd name="T75" fmla="*/ 89 h 197"/>
                <a:gd name="T76" fmla="*/ 2254 w 2800"/>
                <a:gd name="T77" fmla="*/ 98 h 197"/>
                <a:gd name="T78" fmla="*/ 2140 w 2800"/>
                <a:gd name="T79" fmla="*/ 105 h 197"/>
                <a:gd name="T80" fmla="*/ 2021 w 2800"/>
                <a:gd name="T81" fmla="*/ 111 h 197"/>
                <a:gd name="T82" fmla="*/ 1904 w 2800"/>
                <a:gd name="T83" fmla="*/ 116 h 197"/>
                <a:gd name="T84" fmla="*/ 1807 w 2800"/>
                <a:gd name="T85" fmla="*/ 119 h 197"/>
                <a:gd name="T86" fmla="*/ 1708 w 2800"/>
                <a:gd name="T87" fmla="*/ 121 h 197"/>
                <a:gd name="T88" fmla="*/ 1605 w 2800"/>
                <a:gd name="T89" fmla="*/ 122 h 197"/>
                <a:gd name="T90" fmla="*/ 1501 w 2800"/>
                <a:gd name="T91" fmla="*/ 124 h 197"/>
                <a:gd name="T92" fmla="*/ 1395 w 2800"/>
                <a:gd name="T93" fmla="*/ 124 h 197"/>
                <a:gd name="T94" fmla="*/ 1319 w 2800"/>
                <a:gd name="T95" fmla="*/ 124 h 197"/>
                <a:gd name="T96" fmla="*/ 1244 w 2800"/>
                <a:gd name="T97" fmla="*/ 124 h 197"/>
                <a:gd name="T98" fmla="*/ 1172 w 2800"/>
                <a:gd name="T99" fmla="*/ 122 h 197"/>
                <a:gd name="T100" fmla="*/ 1100 w 2800"/>
                <a:gd name="T101" fmla="*/ 121 h 197"/>
                <a:gd name="T102" fmla="*/ 1030 w 2800"/>
                <a:gd name="T103" fmla="*/ 119 h 197"/>
                <a:gd name="T104" fmla="*/ 848 w 2800"/>
                <a:gd name="T105" fmla="*/ 114 h 197"/>
                <a:gd name="T106" fmla="*/ 628 w 2800"/>
                <a:gd name="T107" fmla="*/ 103 h 197"/>
                <a:gd name="T108" fmla="*/ 438 w 2800"/>
                <a:gd name="T109" fmla="*/ 89 h 197"/>
                <a:gd name="T110" fmla="*/ 278 w 2800"/>
                <a:gd name="T111" fmla="*/ 72 h 197"/>
                <a:gd name="T112" fmla="*/ 152 w 2800"/>
                <a:gd name="T113" fmla="*/ 50 h 197"/>
                <a:gd name="T114" fmla="*/ 79 w 2800"/>
                <a:gd name="T115" fmla="*/ 32 h 197"/>
                <a:gd name="T116" fmla="*/ 40 w 2800"/>
                <a:gd name="T117" fmla="*/ 17 h 197"/>
                <a:gd name="T118" fmla="*/ 7 w 2800"/>
                <a:gd name="T119" fmla="*/ 4 h 19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800" h="197">
                  <a:moveTo>
                    <a:pt x="1" y="69"/>
                  </a:moveTo>
                  <a:lnTo>
                    <a:pt x="15" y="80"/>
                  </a:lnTo>
                  <a:lnTo>
                    <a:pt x="34" y="91"/>
                  </a:lnTo>
                  <a:lnTo>
                    <a:pt x="60" y="101"/>
                  </a:lnTo>
                  <a:lnTo>
                    <a:pt x="89" y="109"/>
                  </a:lnTo>
                  <a:lnTo>
                    <a:pt x="119" y="118"/>
                  </a:lnTo>
                  <a:lnTo>
                    <a:pt x="151" y="126"/>
                  </a:lnTo>
                  <a:lnTo>
                    <a:pt x="184" y="132"/>
                  </a:lnTo>
                  <a:lnTo>
                    <a:pt x="214" y="138"/>
                  </a:lnTo>
                  <a:lnTo>
                    <a:pt x="251" y="144"/>
                  </a:lnTo>
                  <a:lnTo>
                    <a:pt x="288" y="148"/>
                  </a:lnTo>
                  <a:lnTo>
                    <a:pt x="327" y="154"/>
                  </a:lnTo>
                  <a:lnTo>
                    <a:pt x="369" y="158"/>
                  </a:lnTo>
                  <a:lnTo>
                    <a:pt x="412" y="162"/>
                  </a:lnTo>
                  <a:lnTo>
                    <a:pt x="458" y="167"/>
                  </a:lnTo>
                  <a:lnTo>
                    <a:pt x="506" y="170"/>
                  </a:lnTo>
                  <a:lnTo>
                    <a:pt x="555" y="174"/>
                  </a:lnTo>
                  <a:lnTo>
                    <a:pt x="605" y="177"/>
                  </a:lnTo>
                  <a:lnTo>
                    <a:pt x="659" y="180"/>
                  </a:lnTo>
                  <a:lnTo>
                    <a:pt x="714" y="182"/>
                  </a:lnTo>
                  <a:lnTo>
                    <a:pt x="770" y="184"/>
                  </a:lnTo>
                  <a:lnTo>
                    <a:pt x="828" y="187"/>
                  </a:lnTo>
                  <a:lnTo>
                    <a:pt x="887" y="190"/>
                  </a:lnTo>
                  <a:lnTo>
                    <a:pt x="947" y="191"/>
                  </a:lnTo>
                  <a:lnTo>
                    <a:pt x="1011" y="192"/>
                  </a:lnTo>
                  <a:lnTo>
                    <a:pt x="1034" y="192"/>
                  </a:lnTo>
                  <a:lnTo>
                    <a:pt x="1057" y="194"/>
                  </a:lnTo>
                  <a:lnTo>
                    <a:pt x="1080" y="194"/>
                  </a:lnTo>
                  <a:lnTo>
                    <a:pt x="1103" y="194"/>
                  </a:lnTo>
                  <a:lnTo>
                    <a:pt x="1126" y="195"/>
                  </a:lnTo>
                  <a:lnTo>
                    <a:pt x="1151" y="195"/>
                  </a:lnTo>
                  <a:lnTo>
                    <a:pt x="1174" y="195"/>
                  </a:lnTo>
                  <a:lnTo>
                    <a:pt x="1198" y="195"/>
                  </a:lnTo>
                  <a:lnTo>
                    <a:pt x="1223" y="195"/>
                  </a:lnTo>
                  <a:lnTo>
                    <a:pt x="1247" y="197"/>
                  </a:lnTo>
                  <a:lnTo>
                    <a:pt x="1270" y="197"/>
                  </a:lnTo>
                  <a:lnTo>
                    <a:pt x="1295" y="197"/>
                  </a:lnTo>
                  <a:lnTo>
                    <a:pt x="1319" y="197"/>
                  </a:lnTo>
                  <a:lnTo>
                    <a:pt x="1345" y="197"/>
                  </a:lnTo>
                  <a:lnTo>
                    <a:pt x="1370" y="197"/>
                  </a:lnTo>
                  <a:lnTo>
                    <a:pt x="1395" y="197"/>
                  </a:lnTo>
                  <a:lnTo>
                    <a:pt x="1431" y="197"/>
                  </a:lnTo>
                  <a:lnTo>
                    <a:pt x="1465" y="197"/>
                  </a:lnTo>
                  <a:lnTo>
                    <a:pt x="1500" y="197"/>
                  </a:lnTo>
                  <a:lnTo>
                    <a:pt x="1534" y="197"/>
                  </a:lnTo>
                  <a:lnTo>
                    <a:pt x="1569" y="195"/>
                  </a:lnTo>
                  <a:lnTo>
                    <a:pt x="1604" y="195"/>
                  </a:lnTo>
                  <a:lnTo>
                    <a:pt x="1637" y="195"/>
                  </a:lnTo>
                  <a:lnTo>
                    <a:pt x="1671" y="194"/>
                  </a:lnTo>
                  <a:lnTo>
                    <a:pt x="1705" y="194"/>
                  </a:lnTo>
                  <a:lnTo>
                    <a:pt x="1738" y="194"/>
                  </a:lnTo>
                  <a:lnTo>
                    <a:pt x="1771" y="192"/>
                  </a:lnTo>
                  <a:lnTo>
                    <a:pt x="1803" y="192"/>
                  </a:lnTo>
                  <a:lnTo>
                    <a:pt x="1836" y="191"/>
                  </a:lnTo>
                  <a:lnTo>
                    <a:pt x="1868" y="190"/>
                  </a:lnTo>
                  <a:lnTo>
                    <a:pt x="1898" y="190"/>
                  </a:lnTo>
                  <a:lnTo>
                    <a:pt x="1930" y="188"/>
                  </a:lnTo>
                  <a:lnTo>
                    <a:pt x="1972" y="187"/>
                  </a:lnTo>
                  <a:lnTo>
                    <a:pt x="2013" y="185"/>
                  </a:lnTo>
                  <a:lnTo>
                    <a:pt x="2054" y="182"/>
                  </a:lnTo>
                  <a:lnTo>
                    <a:pt x="2094" y="181"/>
                  </a:lnTo>
                  <a:lnTo>
                    <a:pt x="2133" y="178"/>
                  </a:lnTo>
                  <a:lnTo>
                    <a:pt x="2171" y="177"/>
                  </a:lnTo>
                  <a:lnTo>
                    <a:pt x="2208" y="174"/>
                  </a:lnTo>
                  <a:lnTo>
                    <a:pt x="2244" y="171"/>
                  </a:lnTo>
                  <a:lnTo>
                    <a:pt x="2280" y="168"/>
                  </a:lnTo>
                  <a:lnTo>
                    <a:pt x="2315" y="167"/>
                  </a:lnTo>
                  <a:lnTo>
                    <a:pt x="2348" y="164"/>
                  </a:lnTo>
                  <a:lnTo>
                    <a:pt x="2380" y="161"/>
                  </a:lnTo>
                  <a:lnTo>
                    <a:pt x="2412" y="158"/>
                  </a:lnTo>
                  <a:lnTo>
                    <a:pt x="2442" y="154"/>
                  </a:lnTo>
                  <a:lnTo>
                    <a:pt x="2471" y="151"/>
                  </a:lnTo>
                  <a:lnTo>
                    <a:pt x="2500" y="148"/>
                  </a:lnTo>
                  <a:lnTo>
                    <a:pt x="2515" y="145"/>
                  </a:lnTo>
                  <a:lnTo>
                    <a:pt x="2533" y="144"/>
                  </a:lnTo>
                  <a:lnTo>
                    <a:pt x="2549" y="141"/>
                  </a:lnTo>
                  <a:lnTo>
                    <a:pt x="2563" y="139"/>
                  </a:lnTo>
                  <a:lnTo>
                    <a:pt x="2579" y="136"/>
                  </a:lnTo>
                  <a:lnTo>
                    <a:pt x="2593" y="135"/>
                  </a:lnTo>
                  <a:lnTo>
                    <a:pt x="2606" y="132"/>
                  </a:lnTo>
                  <a:lnTo>
                    <a:pt x="2621" y="131"/>
                  </a:lnTo>
                  <a:lnTo>
                    <a:pt x="2661" y="124"/>
                  </a:lnTo>
                  <a:lnTo>
                    <a:pt x="2697" y="115"/>
                  </a:lnTo>
                  <a:lnTo>
                    <a:pt x="2727" y="106"/>
                  </a:lnTo>
                  <a:lnTo>
                    <a:pt x="2752" y="96"/>
                  </a:lnTo>
                  <a:lnTo>
                    <a:pt x="2771" y="88"/>
                  </a:lnTo>
                  <a:lnTo>
                    <a:pt x="2785" y="79"/>
                  </a:lnTo>
                  <a:lnTo>
                    <a:pt x="2795" y="70"/>
                  </a:lnTo>
                  <a:lnTo>
                    <a:pt x="2800" y="63"/>
                  </a:lnTo>
                  <a:lnTo>
                    <a:pt x="2800" y="53"/>
                  </a:lnTo>
                  <a:lnTo>
                    <a:pt x="2800" y="32"/>
                  </a:lnTo>
                  <a:lnTo>
                    <a:pt x="2798" y="12"/>
                  </a:lnTo>
                  <a:lnTo>
                    <a:pt x="2798" y="2"/>
                  </a:lnTo>
                  <a:lnTo>
                    <a:pt x="2788" y="9"/>
                  </a:lnTo>
                  <a:lnTo>
                    <a:pt x="2775" y="16"/>
                  </a:lnTo>
                  <a:lnTo>
                    <a:pt x="2759" y="23"/>
                  </a:lnTo>
                  <a:lnTo>
                    <a:pt x="2740" y="30"/>
                  </a:lnTo>
                  <a:lnTo>
                    <a:pt x="2717" y="37"/>
                  </a:lnTo>
                  <a:lnTo>
                    <a:pt x="2691" y="45"/>
                  </a:lnTo>
                  <a:lnTo>
                    <a:pt x="2664" y="50"/>
                  </a:lnTo>
                  <a:lnTo>
                    <a:pt x="2634" y="56"/>
                  </a:lnTo>
                  <a:lnTo>
                    <a:pt x="2619" y="58"/>
                  </a:lnTo>
                  <a:lnTo>
                    <a:pt x="2606" y="60"/>
                  </a:lnTo>
                  <a:lnTo>
                    <a:pt x="2590" y="62"/>
                  </a:lnTo>
                  <a:lnTo>
                    <a:pt x="2576" y="65"/>
                  </a:lnTo>
                  <a:lnTo>
                    <a:pt x="2560" y="66"/>
                  </a:lnTo>
                  <a:lnTo>
                    <a:pt x="2544" y="69"/>
                  </a:lnTo>
                  <a:lnTo>
                    <a:pt x="2528" y="70"/>
                  </a:lnTo>
                  <a:lnTo>
                    <a:pt x="2511" y="73"/>
                  </a:lnTo>
                  <a:lnTo>
                    <a:pt x="2482" y="76"/>
                  </a:lnTo>
                  <a:lnTo>
                    <a:pt x="2453" y="80"/>
                  </a:lnTo>
                  <a:lnTo>
                    <a:pt x="2423" y="83"/>
                  </a:lnTo>
                  <a:lnTo>
                    <a:pt x="2391" y="86"/>
                  </a:lnTo>
                  <a:lnTo>
                    <a:pt x="2358" y="89"/>
                  </a:lnTo>
                  <a:lnTo>
                    <a:pt x="2324" y="92"/>
                  </a:lnTo>
                  <a:lnTo>
                    <a:pt x="2289" y="95"/>
                  </a:lnTo>
                  <a:lnTo>
                    <a:pt x="2254" y="98"/>
                  </a:lnTo>
                  <a:lnTo>
                    <a:pt x="2217" y="99"/>
                  </a:lnTo>
                  <a:lnTo>
                    <a:pt x="2179" y="102"/>
                  </a:lnTo>
                  <a:lnTo>
                    <a:pt x="2140" y="105"/>
                  </a:lnTo>
                  <a:lnTo>
                    <a:pt x="2101" y="106"/>
                  </a:lnTo>
                  <a:lnTo>
                    <a:pt x="2061" y="109"/>
                  </a:lnTo>
                  <a:lnTo>
                    <a:pt x="2021" y="111"/>
                  </a:lnTo>
                  <a:lnTo>
                    <a:pt x="1979" y="114"/>
                  </a:lnTo>
                  <a:lnTo>
                    <a:pt x="1935" y="115"/>
                  </a:lnTo>
                  <a:lnTo>
                    <a:pt x="1904" y="116"/>
                  </a:lnTo>
                  <a:lnTo>
                    <a:pt x="1872" y="116"/>
                  </a:lnTo>
                  <a:lnTo>
                    <a:pt x="1840" y="118"/>
                  </a:lnTo>
                  <a:lnTo>
                    <a:pt x="1807" y="119"/>
                  </a:lnTo>
                  <a:lnTo>
                    <a:pt x="1774" y="119"/>
                  </a:lnTo>
                  <a:lnTo>
                    <a:pt x="1741" y="121"/>
                  </a:lnTo>
                  <a:lnTo>
                    <a:pt x="1708" y="121"/>
                  </a:lnTo>
                  <a:lnTo>
                    <a:pt x="1674" y="121"/>
                  </a:lnTo>
                  <a:lnTo>
                    <a:pt x="1640" y="122"/>
                  </a:lnTo>
                  <a:lnTo>
                    <a:pt x="1605" y="122"/>
                  </a:lnTo>
                  <a:lnTo>
                    <a:pt x="1570" y="122"/>
                  </a:lnTo>
                  <a:lnTo>
                    <a:pt x="1536" y="124"/>
                  </a:lnTo>
                  <a:lnTo>
                    <a:pt x="1501" y="124"/>
                  </a:lnTo>
                  <a:lnTo>
                    <a:pt x="1465" y="124"/>
                  </a:lnTo>
                  <a:lnTo>
                    <a:pt x="1431" y="124"/>
                  </a:lnTo>
                  <a:lnTo>
                    <a:pt x="1395" y="124"/>
                  </a:lnTo>
                  <a:lnTo>
                    <a:pt x="1370" y="124"/>
                  </a:lnTo>
                  <a:lnTo>
                    <a:pt x="1344" y="124"/>
                  </a:lnTo>
                  <a:lnTo>
                    <a:pt x="1319" y="124"/>
                  </a:lnTo>
                  <a:lnTo>
                    <a:pt x="1295" y="124"/>
                  </a:lnTo>
                  <a:lnTo>
                    <a:pt x="1270" y="124"/>
                  </a:lnTo>
                  <a:lnTo>
                    <a:pt x="1244" y="124"/>
                  </a:lnTo>
                  <a:lnTo>
                    <a:pt x="1220" y="122"/>
                  </a:lnTo>
                  <a:lnTo>
                    <a:pt x="1197" y="122"/>
                  </a:lnTo>
                  <a:lnTo>
                    <a:pt x="1172" y="122"/>
                  </a:lnTo>
                  <a:lnTo>
                    <a:pt x="1148" y="122"/>
                  </a:lnTo>
                  <a:lnTo>
                    <a:pt x="1123" y="122"/>
                  </a:lnTo>
                  <a:lnTo>
                    <a:pt x="1100" y="121"/>
                  </a:lnTo>
                  <a:lnTo>
                    <a:pt x="1076" y="121"/>
                  </a:lnTo>
                  <a:lnTo>
                    <a:pt x="1053" y="121"/>
                  </a:lnTo>
                  <a:lnTo>
                    <a:pt x="1030" y="119"/>
                  </a:lnTo>
                  <a:lnTo>
                    <a:pt x="1006" y="119"/>
                  </a:lnTo>
                  <a:lnTo>
                    <a:pt x="926" y="116"/>
                  </a:lnTo>
                  <a:lnTo>
                    <a:pt x="848" y="114"/>
                  </a:lnTo>
                  <a:lnTo>
                    <a:pt x="771" y="111"/>
                  </a:lnTo>
                  <a:lnTo>
                    <a:pt x="699" y="108"/>
                  </a:lnTo>
                  <a:lnTo>
                    <a:pt x="628" y="103"/>
                  </a:lnTo>
                  <a:lnTo>
                    <a:pt x="562" y="99"/>
                  </a:lnTo>
                  <a:lnTo>
                    <a:pt x="499" y="93"/>
                  </a:lnTo>
                  <a:lnTo>
                    <a:pt x="438" y="89"/>
                  </a:lnTo>
                  <a:lnTo>
                    <a:pt x="382" y="83"/>
                  </a:lnTo>
                  <a:lnTo>
                    <a:pt x="328" y="78"/>
                  </a:lnTo>
                  <a:lnTo>
                    <a:pt x="278" y="72"/>
                  </a:lnTo>
                  <a:lnTo>
                    <a:pt x="232" y="65"/>
                  </a:lnTo>
                  <a:lnTo>
                    <a:pt x="190" y="58"/>
                  </a:lnTo>
                  <a:lnTo>
                    <a:pt x="152" y="50"/>
                  </a:lnTo>
                  <a:lnTo>
                    <a:pt x="119" y="43"/>
                  </a:lnTo>
                  <a:lnTo>
                    <a:pt x="90" y="36"/>
                  </a:lnTo>
                  <a:lnTo>
                    <a:pt x="79" y="32"/>
                  </a:lnTo>
                  <a:lnTo>
                    <a:pt x="67" y="27"/>
                  </a:lnTo>
                  <a:lnTo>
                    <a:pt x="53" y="23"/>
                  </a:lnTo>
                  <a:lnTo>
                    <a:pt x="40" y="17"/>
                  </a:lnTo>
                  <a:lnTo>
                    <a:pt x="27" y="13"/>
                  </a:lnTo>
                  <a:lnTo>
                    <a:pt x="15" y="9"/>
                  </a:lnTo>
                  <a:lnTo>
                    <a:pt x="7" y="4"/>
                  </a:lnTo>
                  <a:lnTo>
                    <a:pt x="0" y="0"/>
                  </a:lnTo>
                  <a:lnTo>
                    <a:pt x="1" y="6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85" name="Freeform 99"/>
            <p:cNvSpPr>
              <a:spLocks/>
            </p:cNvSpPr>
            <p:nvPr/>
          </p:nvSpPr>
          <p:spPr bwMode="auto">
            <a:xfrm>
              <a:off x="2474" y="1072"/>
              <a:ext cx="69" cy="127"/>
            </a:xfrm>
            <a:custGeom>
              <a:avLst/>
              <a:gdLst>
                <a:gd name="T0" fmla="*/ 53 w 69"/>
                <a:gd name="T1" fmla="*/ 126 h 126"/>
                <a:gd name="T2" fmla="*/ 64 w 69"/>
                <a:gd name="T3" fmla="*/ 117 h 126"/>
                <a:gd name="T4" fmla="*/ 69 w 69"/>
                <a:gd name="T5" fmla="*/ 102 h 126"/>
                <a:gd name="T6" fmla="*/ 69 w 69"/>
                <a:gd name="T7" fmla="*/ 80 h 126"/>
                <a:gd name="T8" fmla="*/ 65 w 69"/>
                <a:gd name="T9" fmla="*/ 54 h 126"/>
                <a:gd name="T10" fmla="*/ 61 w 69"/>
                <a:gd name="T11" fmla="*/ 41 h 126"/>
                <a:gd name="T12" fmla="*/ 55 w 69"/>
                <a:gd name="T13" fmla="*/ 31 h 126"/>
                <a:gd name="T14" fmla="*/ 49 w 69"/>
                <a:gd name="T15" fmla="*/ 21 h 126"/>
                <a:gd name="T16" fmla="*/ 43 w 69"/>
                <a:gd name="T17" fmla="*/ 13 h 126"/>
                <a:gd name="T18" fmla="*/ 36 w 69"/>
                <a:gd name="T19" fmla="*/ 5 h 126"/>
                <a:gd name="T20" fmla="*/ 29 w 69"/>
                <a:gd name="T21" fmla="*/ 1 h 126"/>
                <a:gd name="T22" fmla="*/ 22 w 69"/>
                <a:gd name="T23" fmla="*/ 0 h 126"/>
                <a:gd name="T24" fmla="*/ 16 w 69"/>
                <a:gd name="T25" fmla="*/ 0 h 126"/>
                <a:gd name="T26" fmla="*/ 6 w 69"/>
                <a:gd name="T27" fmla="*/ 8 h 126"/>
                <a:gd name="T28" fmla="*/ 0 w 69"/>
                <a:gd name="T29" fmla="*/ 24 h 126"/>
                <a:gd name="T30" fmla="*/ 0 w 69"/>
                <a:gd name="T31" fmla="*/ 47 h 126"/>
                <a:gd name="T32" fmla="*/ 4 w 69"/>
                <a:gd name="T33" fmla="*/ 71 h 126"/>
                <a:gd name="T34" fmla="*/ 9 w 69"/>
                <a:gd name="T35" fmla="*/ 84 h 126"/>
                <a:gd name="T36" fmla="*/ 14 w 69"/>
                <a:gd name="T37" fmla="*/ 96 h 126"/>
                <a:gd name="T38" fmla="*/ 20 w 69"/>
                <a:gd name="T39" fmla="*/ 106 h 126"/>
                <a:gd name="T40" fmla="*/ 27 w 69"/>
                <a:gd name="T41" fmla="*/ 113 h 126"/>
                <a:gd name="T42" fmla="*/ 35 w 69"/>
                <a:gd name="T43" fmla="*/ 120 h 126"/>
                <a:gd name="T44" fmla="*/ 40 w 69"/>
                <a:gd name="T45" fmla="*/ 125 h 126"/>
                <a:gd name="T46" fmla="*/ 48 w 69"/>
                <a:gd name="T47" fmla="*/ 126 h 126"/>
                <a:gd name="T48" fmla="*/ 53 w 69"/>
                <a:gd name="T49" fmla="*/ 126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9" h="126">
                  <a:moveTo>
                    <a:pt x="53" y="126"/>
                  </a:moveTo>
                  <a:lnTo>
                    <a:pt x="64" y="117"/>
                  </a:lnTo>
                  <a:lnTo>
                    <a:pt x="69" y="102"/>
                  </a:lnTo>
                  <a:lnTo>
                    <a:pt x="69" y="80"/>
                  </a:lnTo>
                  <a:lnTo>
                    <a:pt x="65" y="54"/>
                  </a:lnTo>
                  <a:lnTo>
                    <a:pt x="61" y="41"/>
                  </a:lnTo>
                  <a:lnTo>
                    <a:pt x="55" y="31"/>
                  </a:lnTo>
                  <a:lnTo>
                    <a:pt x="49" y="21"/>
                  </a:lnTo>
                  <a:lnTo>
                    <a:pt x="43" y="13"/>
                  </a:lnTo>
                  <a:lnTo>
                    <a:pt x="36" y="5"/>
                  </a:lnTo>
                  <a:lnTo>
                    <a:pt x="29" y="1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6" y="8"/>
                  </a:lnTo>
                  <a:lnTo>
                    <a:pt x="0" y="24"/>
                  </a:lnTo>
                  <a:lnTo>
                    <a:pt x="0" y="47"/>
                  </a:lnTo>
                  <a:lnTo>
                    <a:pt x="4" y="71"/>
                  </a:lnTo>
                  <a:lnTo>
                    <a:pt x="9" y="84"/>
                  </a:lnTo>
                  <a:lnTo>
                    <a:pt x="14" y="96"/>
                  </a:lnTo>
                  <a:lnTo>
                    <a:pt x="20" y="106"/>
                  </a:lnTo>
                  <a:lnTo>
                    <a:pt x="27" y="113"/>
                  </a:lnTo>
                  <a:lnTo>
                    <a:pt x="35" y="120"/>
                  </a:lnTo>
                  <a:lnTo>
                    <a:pt x="40" y="125"/>
                  </a:lnTo>
                  <a:lnTo>
                    <a:pt x="48" y="126"/>
                  </a:lnTo>
                  <a:lnTo>
                    <a:pt x="53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86" name="Freeform 100"/>
            <p:cNvSpPr>
              <a:spLocks/>
            </p:cNvSpPr>
            <p:nvPr/>
          </p:nvSpPr>
          <p:spPr bwMode="auto">
            <a:xfrm>
              <a:off x="2259" y="1334"/>
              <a:ext cx="226" cy="205"/>
            </a:xfrm>
            <a:custGeom>
              <a:avLst/>
              <a:gdLst>
                <a:gd name="T0" fmla="*/ 227 w 227"/>
                <a:gd name="T1" fmla="*/ 199 h 204"/>
                <a:gd name="T2" fmla="*/ 227 w 227"/>
                <a:gd name="T3" fmla="*/ 0 h 204"/>
                <a:gd name="T4" fmla="*/ 0 w 227"/>
                <a:gd name="T5" fmla="*/ 51 h 204"/>
                <a:gd name="T6" fmla="*/ 0 w 227"/>
                <a:gd name="T7" fmla="*/ 204 h 204"/>
                <a:gd name="T8" fmla="*/ 227 w 227"/>
                <a:gd name="T9" fmla="*/ 199 h 2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7" h="204">
                  <a:moveTo>
                    <a:pt x="227" y="199"/>
                  </a:moveTo>
                  <a:lnTo>
                    <a:pt x="227" y="0"/>
                  </a:lnTo>
                  <a:lnTo>
                    <a:pt x="0" y="51"/>
                  </a:lnTo>
                  <a:lnTo>
                    <a:pt x="0" y="204"/>
                  </a:lnTo>
                  <a:lnTo>
                    <a:pt x="227" y="1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87" name="Rectangle 101"/>
            <p:cNvSpPr>
              <a:spLocks noChangeArrowheads="1"/>
            </p:cNvSpPr>
            <p:nvPr/>
          </p:nvSpPr>
          <p:spPr bwMode="auto">
            <a:xfrm>
              <a:off x="2281" y="1370"/>
              <a:ext cx="173" cy="89"/>
            </a:xfrm>
            <a:prstGeom prst="rect">
              <a:avLst/>
            </a:prstGeom>
            <a:solidFill>
              <a:srgbClr val="AFAA7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BE" b="1">
                <a:latin typeface="+mn-lt"/>
              </a:endParaRPr>
            </a:p>
          </p:txBody>
        </p:sp>
        <p:sp>
          <p:nvSpPr>
            <p:cNvPr id="88" name="Freeform 102"/>
            <p:cNvSpPr>
              <a:spLocks/>
            </p:cNvSpPr>
            <p:nvPr/>
          </p:nvSpPr>
          <p:spPr bwMode="auto">
            <a:xfrm>
              <a:off x="2115" y="1031"/>
              <a:ext cx="461" cy="409"/>
            </a:xfrm>
            <a:custGeom>
              <a:avLst/>
              <a:gdLst>
                <a:gd name="T0" fmla="*/ 395 w 461"/>
                <a:gd name="T1" fmla="*/ 124 h 408"/>
                <a:gd name="T2" fmla="*/ 395 w 461"/>
                <a:gd name="T3" fmla="*/ 124 h 408"/>
                <a:gd name="T4" fmla="*/ 395 w 461"/>
                <a:gd name="T5" fmla="*/ 124 h 408"/>
                <a:gd name="T6" fmla="*/ 394 w 461"/>
                <a:gd name="T7" fmla="*/ 124 h 408"/>
                <a:gd name="T8" fmla="*/ 394 w 461"/>
                <a:gd name="T9" fmla="*/ 124 h 408"/>
                <a:gd name="T10" fmla="*/ 379 w 461"/>
                <a:gd name="T11" fmla="*/ 98 h 408"/>
                <a:gd name="T12" fmla="*/ 363 w 461"/>
                <a:gd name="T13" fmla="*/ 73 h 408"/>
                <a:gd name="T14" fmla="*/ 342 w 461"/>
                <a:gd name="T15" fmla="*/ 53 h 408"/>
                <a:gd name="T16" fmla="*/ 319 w 461"/>
                <a:gd name="T17" fmla="*/ 34 h 408"/>
                <a:gd name="T18" fmla="*/ 294 w 461"/>
                <a:gd name="T19" fmla="*/ 20 h 408"/>
                <a:gd name="T20" fmla="*/ 265 w 461"/>
                <a:gd name="T21" fmla="*/ 9 h 408"/>
                <a:gd name="T22" fmla="*/ 236 w 461"/>
                <a:gd name="T23" fmla="*/ 3 h 408"/>
                <a:gd name="T24" fmla="*/ 205 w 461"/>
                <a:gd name="T25" fmla="*/ 0 h 408"/>
                <a:gd name="T26" fmla="*/ 164 w 461"/>
                <a:gd name="T27" fmla="*/ 4 h 408"/>
                <a:gd name="T28" fmla="*/ 125 w 461"/>
                <a:gd name="T29" fmla="*/ 16 h 408"/>
                <a:gd name="T30" fmla="*/ 91 w 461"/>
                <a:gd name="T31" fmla="*/ 34 h 408"/>
                <a:gd name="T32" fmla="*/ 60 w 461"/>
                <a:gd name="T33" fmla="*/ 60 h 408"/>
                <a:gd name="T34" fmla="*/ 34 w 461"/>
                <a:gd name="T35" fmla="*/ 90 h 408"/>
                <a:gd name="T36" fmla="*/ 16 w 461"/>
                <a:gd name="T37" fmla="*/ 125 h 408"/>
                <a:gd name="T38" fmla="*/ 4 w 461"/>
                <a:gd name="T39" fmla="*/ 164 h 408"/>
                <a:gd name="T40" fmla="*/ 0 w 461"/>
                <a:gd name="T41" fmla="*/ 205 h 408"/>
                <a:gd name="T42" fmla="*/ 4 w 461"/>
                <a:gd name="T43" fmla="*/ 246 h 408"/>
                <a:gd name="T44" fmla="*/ 16 w 461"/>
                <a:gd name="T45" fmla="*/ 284 h 408"/>
                <a:gd name="T46" fmla="*/ 34 w 461"/>
                <a:gd name="T47" fmla="*/ 317 h 408"/>
                <a:gd name="T48" fmla="*/ 60 w 461"/>
                <a:gd name="T49" fmla="*/ 348 h 408"/>
                <a:gd name="T50" fmla="*/ 91 w 461"/>
                <a:gd name="T51" fmla="*/ 373 h 408"/>
                <a:gd name="T52" fmla="*/ 125 w 461"/>
                <a:gd name="T53" fmla="*/ 392 h 408"/>
                <a:gd name="T54" fmla="*/ 164 w 461"/>
                <a:gd name="T55" fmla="*/ 404 h 408"/>
                <a:gd name="T56" fmla="*/ 205 w 461"/>
                <a:gd name="T57" fmla="*/ 408 h 408"/>
                <a:gd name="T58" fmla="*/ 235 w 461"/>
                <a:gd name="T59" fmla="*/ 406 h 408"/>
                <a:gd name="T60" fmla="*/ 262 w 461"/>
                <a:gd name="T61" fmla="*/ 399 h 408"/>
                <a:gd name="T62" fmla="*/ 290 w 461"/>
                <a:gd name="T63" fmla="*/ 389 h 408"/>
                <a:gd name="T64" fmla="*/ 314 w 461"/>
                <a:gd name="T65" fmla="*/ 376 h 408"/>
                <a:gd name="T66" fmla="*/ 337 w 461"/>
                <a:gd name="T67" fmla="*/ 360 h 408"/>
                <a:gd name="T68" fmla="*/ 358 w 461"/>
                <a:gd name="T69" fmla="*/ 340 h 408"/>
                <a:gd name="T70" fmla="*/ 375 w 461"/>
                <a:gd name="T71" fmla="*/ 319 h 408"/>
                <a:gd name="T72" fmla="*/ 389 w 461"/>
                <a:gd name="T73" fmla="*/ 294 h 408"/>
                <a:gd name="T74" fmla="*/ 391 w 461"/>
                <a:gd name="T75" fmla="*/ 294 h 408"/>
                <a:gd name="T76" fmla="*/ 392 w 461"/>
                <a:gd name="T77" fmla="*/ 294 h 408"/>
                <a:gd name="T78" fmla="*/ 394 w 461"/>
                <a:gd name="T79" fmla="*/ 294 h 408"/>
                <a:gd name="T80" fmla="*/ 395 w 461"/>
                <a:gd name="T81" fmla="*/ 294 h 408"/>
                <a:gd name="T82" fmla="*/ 408 w 461"/>
                <a:gd name="T83" fmla="*/ 293 h 408"/>
                <a:gd name="T84" fmla="*/ 421 w 461"/>
                <a:gd name="T85" fmla="*/ 287 h 408"/>
                <a:gd name="T86" fmla="*/ 433 w 461"/>
                <a:gd name="T87" fmla="*/ 280 h 408"/>
                <a:gd name="T88" fmla="*/ 443 w 461"/>
                <a:gd name="T89" fmla="*/ 270 h 408"/>
                <a:gd name="T90" fmla="*/ 450 w 461"/>
                <a:gd name="T91" fmla="*/ 257 h 408"/>
                <a:gd name="T92" fmla="*/ 456 w 461"/>
                <a:gd name="T93" fmla="*/ 243 h 408"/>
                <a:gd name="T94" fmla="*/ 460 w 461"/>
                <a:gd name="T95" fmla="*/ 227 h 408"/>
                <a:gd name="T96" fmla="*/ 461 w 461"/>
                <a:gd name="T97" fmla="*/ 210 h 408"/>
                <a:gd name="T98" fmla="*/ 460 w 461"/>
                <a:gd name="T99" fmla="*/ 192 h 408"/>
                <a:gd name="T100" fmla="*/ 456 w 461"/>
                <a:gd name="T101" fmla="*/ 177 h 408"/>
                <a:gd name="T102" fmla="*/ 450 w 461"/>
                <a:gd name="T103" fmla="*/ 162 h 408"/>
                <a:gd name="T104" fmla="*/ 443 w 461"/>
                <a:gd name="T105" fmla="*/ 149 h 408"/>
                <a:gd name="T106" fmla="*/ 433 w 461"/>
                <a:gd name="T107" fmla="*/ 138 h 408"/>
                <a:gd name="T108" fmla="*/ 421 w 461"/>
                <a:gd name="T109" fmla="*/ 131 h 408"/>
                <a:gd name="T110" fmla="*/ 408 w 461"/>
                <a:gd name="T111" fmla="*/ 125 h 408"/>
                <a:gd name="T112" fmla="*/ 395 w 461"/>
                <a:gd name="T113" fmla="*/ 124 h 40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61" h="408">
                  <a:moveTo>
                    <a:pt x="395" y="124"/>
                  </a:moveTo>
                  <a:lnTo>
                    <a:pt x="395" y="124"/>
                  </a:lnTo>
                  <a:lnTo>
                    <a:pt x="394" y="124"/>
                  </a:lnTo>
                  <a:lnTo>
                    <a:pt x="379" y="98"/>
                  </a:lnTo>
                  <a:lnTo>
                    <a:pt x="363" y="73"/>
                  </a:lnTo>
                  <a:lnTo>
                    <a:pt x="342" y="53"/>
                  </a:lnTo>
                  <a:lnTo>
                    <a:pt x="319" y="34"/>
                  </a:lnTo>
                  <a:lnTo>
                    <a:pt x="294" y="20"/>
                  </a:lnTo>
                  <a:lnTo>
                    <a:pt x="265" y="9"/>
                  </a:lnTo>
                  <a:lnTo>
                    <a:pt x="236" y="3"/>
                  </a:lnTo>
                  <a:lnTo>
                    <a:pt x="205" y="0"/>
                  </a:lnTo>
                  <a:lnTo>
                    <a:pt x="164" y="4"/>
                  </a:lnTo>
                  <a:lnTo>
                    <a:pt x="125" y="16"/>
                  </a:lnTo>
                  <a:lnTo>
                    <a:pt x="91" y="34"/>
                  </a:lnTo>
                  <a:lnTo>
                    <a:pt x="60" y="60"/>
                  </a:lnTo>
                  <a:lnTo>
                    <a:pt x="34" y="90"/>
                  </a:lnTo>
                  <a:lnTo>
                    <a:pt x="16" y="125"/>
                  </a:lnTo>
                  <a:lnTo>
                    <a:pt x="4" y="164"/>
                  </a:lnTo>
                  <a:lnTo>
                    <a:pt x="0" y="205"/>
                  </a:lnTo>
                  <a:lnTo>
                    <a:pt x="4" y="246"/>
                  </a:lnTo>
                  <a:lnTo>
                    <a:pt x="16" y="284"/>
                  </a:lnTo>
                  <a:lnTo>
                    <a:pt x="34" y="317"/>
                  </a:lnTo>
                  <a:lnTo>
                    <a:pt x="60" y="348"/>
                  </a:lnTo>
                  <a:lnTo>
                    <a:pt x="91" y="373"/>
                  </a:lnTo>
                  <a:lnTo>
                    <a:pt x="125" y="392"/>
                  </a:lnTo>
                  <a:lnTo>
                    <a:pt x="164" y="404"/>
                  </a:lnTo>
                  <a:lnTo>
                    <a:pt x="205" y="408"/>
                  </a:lnTo>
                  <a:lnTo>
                    <a:pt x="235" y="406"/>
                  </a:lnTo>
                  <a:lnTo>
                    <a:pt x="262" y="399"/>
                  </a:lnTo>
                  <a:lnTo>
                    <a:pt x="290" y="389"/>
                  </a:lnTo>
                  <a:lnTo>
                    <a:pt x="314" y="376"/>
                  </a:lnTo>
                  <a:lnTo>
                    <a:pt x="337" y="360"/>
                  </a:lnTo>
                  <a:lnTo>
                    <a:pt x="358" y="340"/>
                  </a:lnTo>
                  <a:lnTo>
                    <a:pt x="375" y="319"/>
                  </a:lnTo>
                  <a:lnTo>
                    <a:pt x="389" y="294"/>
                  </a:lnTo>
                  <a:lnTo>
                    <a:pt x="391" y="294"/>
                  </a:lnTo>
                  <a:lnTo>
                    <a:pt x="392" y="294"/>
                  </a:lnTo>
                  <a:lnTo>
                    <a:pt x="394" y="294"/>
                  </a:lnTo>
                  <a:lnTo>
                    <a:pt x="395" y="294"/>
                  </a:lnTo>
                  <a:lnTo>
                    <a:pt x="408" y="293"/>
                  </a:lnTo>
                  <a:lnTo>
                    <a:pt x="421" y="287"/>
                  </a:lnTo>
                  <a:lnTo>
                    <a:pt x="433" y="280"/>
                  </a:lnTo>
                  <a:lnTo>
                    <a:pt x="443" y="270"/>
                  </a:lnTo>
                  <a:lnTo>
                    <a:pt x="450" y="257"/>
                  </a:lnTo>
                  <a:lnTo>
                    <a:pt x="456" y="243"/>
                  </a:lnTo>
                  <a:lnTo>
                    <a:pt x="460" y="227"/>
                  </a:lnTo>
                  <a:lnTo>
                    <a:pt x="461" y="210"/>
                  </a:lnTo>
                  <a:lnTo>
                    <a:pt x="460" y="192"/>
                  </a:lnTo>
                  <a:lnTo>
                    <a:pt x="456" y="177"/>
                  </a:lnTo>
                  <a:lnTo>
                    <a:pt x="450" y="162"/>
                  </a:lnTo>
                  <a:lnTo>
                    <a:pt x="443" y="149"/>
                  </a:lnTo>
                  <a:lnTo>
                    <a:pt x="433" y="138"/>
                  </a:lnTo>
                  <a:lnTo>
                    <a:pt x="421" y="131"/>
                  </a:lnTo>
                  <a:lnTo>
                    <a:pt x="408" y="125"/>
                  </a:lnTo>
                  <a:lnTo>
                    <a:pt x="395" y="1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89" name="Freeform 103"/>
            <p:cNvSpPr>
              <a:spLocks/>
            </p:cNvSpPr>
            <p:nvPr/>
          </p:nvSpPr>
          <p:spPr bwMode="auto">
            <a:xfrm>
              <a:off x="2146" y="1064"/>
              <a:ext cx="405" cy="344"/>
            </a:xfrm>
            <a:custGeom>
              <a:avLst/>
              <a:gdLst>
                <a:gd name="T0" fmla="*/ 366 w 405"/>
                <a:gd name="T1" fmla="*/ 131 h 343"/>
                <a:gd name="T2" fmla="*/ 360 w 405"/>
                <a:gd name="T3" fmla="*/ 132 h 343"/>
                <a:gd name="T4" fmla="*/ 353 w 405"/>
                <a:gd name="T5" fmla="*/ 134 h 343"/>
                <a:gd name="T6" fmla="*/ 347 w 405"/>
                <a:gd name="T7" fmla="*/ 136 h 343"/>
                <a:gd name="T8" fmla="*/ 343 w 405"/>
                <a:gd name="T9" fmla="*/ 141 h 343"/>
                <a:gd name="T10" fmla="*/ 334 w 405"/>
                <a:gd name="T11" fmla="*/ 112 h 343"/>
                <a:gd name="T12" fmla="*/ 321 w 405"/>
                <a:gd name="T13" fmla="*/ 85 h 343"/>
                <a:gd name="T14" fmla="*/ 304 w 405"/>
                <a:gd name="T15" fmla="*/ 60 h 343"/>
                <a:gd name="T16" fmla="*/ 284 w 405"/>
                <a:gd name="T17" fmla="*/ 40 h 343"/>
                <a:gd name="T18" fmla="*/ 259 w 405"/>
                <a:gd name="T19" fmla="*/ 23 h 343"/>
                <a:gd name="T20" fmla="*/ 233 w 405"/>
                <a:gd name="T21" fmla="*/ 10 h 343"/>
                <a:gd name="T22" fmla="*/ 204 w 405"/>
                <a:gd name="T23" fmla="*/ 3 h 343"/>
                <a:gd name="T24" fmla="*/ 173 w 405"/>
                <a:gd name="T25" fmla="*/ 0 h 343"/>
                <a:gd name="T26" fmla="*/ 138 w 405"/>
                <a:gd name="T27" fmla="*/ 3 h 343"/>
                <a:gd name="T28" fmla="*/ 105 w 405"/>
                <a:gd name="T29" fmla="*/ 13 h 343"/>
                <a:gd name="T30" fmla="*/ 76 w 405"/>
                <a:gd name="T31" fmla="*/ 29 h 343"/>
                <a:gd name="T32" fmla="*/ 50 w 405"/>
                <a:gd name="T33" fmla="*/ 50 h 343"/>
                <a:gd name="T34" fmla="*/ 28 w 405"/>
                <a:gd name="T35" fmla="*/ 76 h 343"/>
                <a:gd name="T36" fmla="*/ 13 w 405"/>
                <a:gd name="T37" fmla="*/ 105 h 343"/>
                <a:gd name="T38" fmla="*/ 2 w 405"/>
                <a:gd name="T39" fmla="*/ 138 h 343"/>
                <a:gd name="T40" fmla="*/ 0 w 405"/>
                <a:gd name="T41" fmla="*/ 172 h 343"/>
                <a:gd name="T42" fmla="*/ 2 w 405"/>
                <a:gd name="T43" fmla="*/ 207 h 343"/>
                <a:gd name="T44" fmla="*/ 13 w 405"/>
                <a:gd name="T45" fmla="*/ 238 h 343"/>
                <a:gd name="T46" fmla="*/ 28 w 405"/>
                <a:gd name="T47" fmla="*/ 267 h 343"/>
                <a:gd name="T48" fmla="*/ 50 w 405"/>
                <a:gd name="T49" fmla="*/ 293 h 343"/>
                <a:gd name="T50" fmla="*/ 76 w 405"/>
                <a:gd name="T51" fmla="*/ 313 h 343"/>
                <a:gd name="T52" fmla="*/ 105 w 405"/>
                <a:gd name="T53" fmla="*/ 330 h 343"/>
                <a:gd name="T54" fmla="*/ 138 w 405"/>
                <a:gd name="T55" fmla="*/ 340 h 343"/>
                <a:gd name="T56" fmla="*/ 173 w 405"/>
                <a:gd name="T57" fmla="*/ 343 h 343"/>
                <a:gd name="T58" fmla="*/ 202 w 405"/>
                <a:gd name="T59" fmla="*/ 340 h 343"/>
                <a:gd name="T60" fmla="*/ 229 w 405"/>
                <a:gd name="T61" fmla="*/ 333 h 343"/>
                <a:gd name="T62" fmla="*/ 255 w 405"/>
                <a:gd name="T63" fmla="*/ 322 h 343"/>
                <a:gd name="T64" fmla="*/ 278 w 405"/>
                <a:gd name="T65" fmla="*/ 307 h 343"/>
                <a:gd name="T66" fmla="*/ 298 w 405"/>
                <a:gd name="T67" fmla="*/ 289 h 343"/>
                <a:gd name="T68" fmla="*/ 316 w 405"/>
                <a:gd name="T69" fmla="*/ 267 h 343"/>
                <a:gd name="T70" fmla="*/ 330 w 405"/>
                <a:gd name="T71" fmla="*/ 243 h 343"/>
                <a:gd name="T72" fmla="*/ 339 w 405"/>
                <a:gd name="T73" fmla="*/ 217 h 343"/>
                <a:gd name="T74" fmla="*/ 344 w 405"/>
                <a:gd name="T75" fmla="*/ 223 h 343"/>
                <a:gd name="T76" fmla="*/ 352 w 405"/>
                <a:gd name="T77" fmla="*/ 227 h 343"/>
                <a:gd name="T78" fmla="*/ 359 w 405"/>
                <a:gd name="T79" fmla="*/ 228 h 343"/>
                <a:gd name="T80" fmla="*/ 366 w 405"/>
                <a:gd name="T81" fmla="*/ 230 h 343"/>
                <a:gd name="T82" fmla="*/ 382 w 405"/>
                <a:gd name="T83" fmla="*/ 225 h 343"/>
                <a:gd name="T84" fmla="*/ 393 w 405"/>
                <a:gd name="T85" fmla="*/ 215 h 343"/>
                <a:gd name="T86" fmla="*/ 402 w 405"/>
                <a:gd name="T87" fmla="*/ 200 h 343"/>
                <a:gd name="T88" fmla="*/ 405 w 405"/>
                <a:gd name="T89" fmla="*/ 181 h 343"/>
                <a:gd name="T90" fmla="*/ 402 w 405"/>
                <a:gd name="T91" fmla="*/ 162 h 343"/>
                <a:gd name="T92" fmla="*/ 393 w 405"/>
                <a:gd name="T93" fmla="*/ 145 h 343"/>
                <a:gd name="T94" fmla="*/ 382 w 405"/>
                <a:gd name="T95" fmla="*/ 135 h 343"/>
                <a:gd name="T96" fmla="*/ 366 w 405"/>
                <a:gd name="T97" fmla="*/ 131 h 34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405" h="343">
                  <a:moveTo>
                    <a:pt x="366" y="131"/>
                  </a:moveTo>
                  <a:lnTo>
                    <a:pt x="360" y="132"/>
                  </a:lnTo>
                  <a:lnTo>
                    <a:pt x="353" y="134"/>
                  </a:lnTo>
                  <a:lnTo>
                    <a:pt x="347" y="136"/>
                  </a:lnTo>
                  <a:lnTo>
                    <a:pt x="343" y="141"/>
                  </a:lnTo>
                  <a:lnTo>
                    <a:pt x="334" y="112"/>
                  </a:lnTo>
                  <a:lnTo>
                    <a:pt x="321" y="85"/>
                  </a:lnTo>
                  <a:lnTo>
                    <a:pt x="304" y="60"/>
                  </a:lnTo>
                  <a:lnTo>
                    <a:pt x="284" y="40"/>
                  </a:lnTo>
                  <a:lnTo>
                    <a:pt x="259" y="23"/>
                  </a:lnTo>
                  <a:lnTo>
                    <a:pt x="233" y="10"/>
                  </a:lnTo>
                  <a:lnTo>
                    <a:pt x="204" y="3"/>
                  </a:lnTo>
                  <a:lnTo>
                    <a:pt x="173" y="0"/>
                  </a:lnTo>
                  <a:lnTo>
                    <a:pt x="138" y="3"/>
                  </a:lnTo>
                  <a:lnTo>
                    <a:pt x="105" y="13"/>
                  </a:lnTo>
                  <a:lnTo>
                    <a:pt x="76" y="29"/>
                  </a:lnTo>
                  <a:lnTo>
                    <a:pt x="50" y="50"/>
                  </a:lnTo>
                  <a:lnTo>
                    <a:pt x="28" y="76"/>
                  </a:lnTo>
                  <a:lnTo>
                    <a:pt x="13" y="105"/>
                  </a:lnTo>
                  <a:lnTo>
                    <a:pt x="2" y="138"/>
                  </a:lnTo>
                  <a:lnTo>
                    <a:pt x="0" y="172"/>
                  </a:lnTo>
                  <a:lnTo>
                    <a:pt x="2" y="207"/>
                  </a:lnTo>
                  <a:lnTo>
                    <a:pt x="13" y="238"/>
                  </a:lnTo>
                  <a:lnTo>
                    <a:pt x="28" y="267"/>
                  </a:lnTo>
                  <a:lnTo>
                    <a:pt x="50" y="293"/>
                  </a:lnTo>
                  <a:lnTo>
                    <a:pt x="76" y="313"/>
                  </a:lnTo>
                  <a:lnTo>
                    <a:pt x="105" y="330"/>
                  </a:lnTo>
                  <a:lnTo>
                    <a:pt x="138" y="340"/>
                  </a:lnTo>
                  <a:lnTo>
                    <a:pt x="173" y="343"/>
                  </a:lnTo>
                  <a:lnTo>
                    <a:pt x="202" y="340"/>
                  </a:lnTo>
                  <a:lnTo>
                    <a:pt x="229" y="333"/>
                  </a:lnTo>
                  <a:lnTo>
                    <a:pt x="255" y="322"/>
                  </a:lnTo>
                  <a:lnTo>
                    <a:pt x="278" y="307"/>
                  </a:lnTo>
                  <a:lnTo>
                    <a:pt x="298" y="289"/>
                  </a:lnTo>
                  <a:lnTo>
                    <a:pt x="316" y="267"/>
                  </a:lnTo>
                  <a:lnTo>
                    <a:pt x="330" y="243"/>
                  </a:lnTo>
                  <a:lnTo>
                    <a:pt x="339" y="217"/>
                  </a:lnTo>
                  <a:lnTo>
                    <a:pt x="344" y="223"/>
                  </a:lnTo>
                  <a:lnTo>
                    <a:pt x="352" y="227"/>
                  </a:lnTo>
                  <a:lnTo>
                    <a:pt x="359" y="228"/>
                  </a:lnTo>
                  <a:lnTo>
                    <a:pt x="366" y="230"/>
                  </a:lnTo>
                  <a:lnTo>
                    <a:pt x="382" y="225"/>
                  </a:lnTo>
                  <a:lnTo>
                    <a:pt x="393" y="215"/>
                  </a:lnTo>
                  <a:lnTo>
                    <a:pt x="402" y="200"/>
                  </a:lnTo>
                  <a:lnTo>
                    <a:pt x="405" y="181"/>
                  </a:lnTo>
                  <a:lnTo>
                    <a:pt x="402" y="162"/>
                  </a:lnTo>
                  <a:lnTo>
                    <a:pt x="393" y="145"/>
                  </a:lnTo>
                  <a:lnTo>
                    <a:pt x="382" y="135"/>
                  </a:lnTo>
                  <a:lnTo>
                    <a:pt x="366" y="131"/>
                  </a:lnTo>
                  <a:close/>
                </a:path>
              </a:pathLst>
            </a:custGeom>
            <a:solidFill>
              <a:srgbClr val="AFAA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90" name="Freeform 104"/>
            <p:cNvSpPr>
              <a:spLocks/>
            </p:cNvSpPr>
            <p:nvPr/>
          </p:nvSpPr>
          <p:spPr bwMode="auto">
            <a:xfrm>
              <a:off x="2240" y="1305"/>
              <a:ext cx="165" cy="56"/>
            </a:xfrm>
            <a:custGeom>
              <a:avLst/>
              <a:gdLst>
                <a:gd name="T0" fmla="*/ 0 w 165"/>
                <a:gd name="T1" fmla="*/ 0 h 57"/>
                <a:gd name="T2" fmla="*/ 3 w 165"/>
                <a:gd name="T3" fmla="*/ 11 h 57"/>
                <a:gd name="T4" fmla="*/ 8 w 165"/>
                <a:gd name="T5" fmla="*/ 23 h 57"/>
                <a:gd name="T6" fmla="*/ 16 w 165"/>
                <a:gd name="T7" fmla="*/ 34 h 57"/>
                <a:gd name="T8" fmla="*/ 29 w 165"/>
                <a:gd name="T9" fmla="*/ 46 h 57"/>
                <a:gd name="T10" fmla="*/ 39 w 165"/>
                <a:gd name="T11" fmla="*/ 50 h 57"/>
                <a:gd name="T12" fmla="*/ 51 w 165"/>
                <a:gd name="T13" fmla="*/ 54 h 57"/>
                <a:gd name="T14" fmla="*/ 61 w 165"/>
                <a:gd name="T15" fmla="*/ 56 h 57"/>
                <a:gd name="T16" fmla="*/ 71 w 165"/>
                <a:gd name="T17" fmla="*/ 57 h 57"/>
                <a:gd name="T18" fmla="*/ 81 w 165"/>
                <a:gd name="T19" fmla="*/ 57 h 57"/>
                <a:gd name="T20" fmla="*/ 88 w 165"/>
                <a:gd name="T21" fmla="*/ 56 h 57"/>
                <a:gd name="T22" fmla="*/ 93 w 165"/>
                <a:gd name="T23" fmla="*/ 56 h 57"/>
                <a:gd name="T24" fmla="*/ 94 w 165"/>
                <a:gd name="T25" fmla="*/ 56 h 57"/>
                <a:gd name="T26" fmla="*/ 165 w 165"/>
                <a:gd name="T27" fmla="*/ 0 h 57"/>
                <a:gd name="T28" fmla="*/ 0 w 165"/>
                <a:gd name="T29" fmla="*/ 0 h 5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65" h="57">
                  <a:moveTo>
                    <a:pt x="0" y="0"/>
                  </a:moveTo>
                  <a:lnTo>
                    <a:pt x="3" y="11"/>
                  </a:lnTo>
                  <a:lnTo>
                    <a:pt x="8" y="23"/>
                  </a:lnTo>
                  <a:lnTo>
                    <a:pt x="16" y="34"/>
                  </a:lnTo>
                  <a:lnTo>
                    <a:pt x="29" y="46"/>
                  </a:lnTo>
                  <a:lnTo>
                    <a:pt x="39" y="50"/>
                  </a:lnTo>
                  <a:lnTo>
                    <a:pt x="51" y="54"/>
                  </a:lnTo>
                  <a:lnTo>
                    <a:pt x="61" y="56"/>
                  </a:lnTo>
                  <a:lnTo>
                    <a:pt x="71" y="57"/>
                  </a:lnTo>
                  <a:lnTo>
                    <a:pt x="81" y="57"/>
                  </a:lnTo>
                  <a:lnTo>
                    <a:pt x="88" y="56"/>
                  </a:lnTo>
                  <a:lnTo>
                    <a:pt x="93" y="56"/>
                  </a:lnTo>
                  <a:lnTo>
                    <a:pt x="94" y="56"/>
                  </a:lnTo>
                  <a:lnTo>
                    <a:pt x="1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91" name="Freeform 105"/>
            <p:cNvSpPr>
              <a:spLocks/>
            </p:cNvSpPr>
            <p:nvPr/>
          </p:nvSpPr>
          <p:spPr bwMode="auto">
            <a:xfrm>
              <a:off x="2261" y="1317"/>
              <a:ext cx="97" cy="16"/>
            </a:xfrm>
            <a:custGeom>
              <a:avLst/>
              <a:gdLst>
                <a:gd name="T0" fmla="*/ 0 w 97"/>
                <a:gd name="T1" fmla="*/ 0 h 16"/>
                <a:gd name="T2" fmla="*/ 7 w 97"/>
                <a:gd name="T3" fmla="*/ 16 h 16"/>
                <a:gd name="T4" fmla="*/ 74 w 97"/>
                <a:gd name="T5" fmla="*/ 16 h 16"/>
                <a:gd name="T6" fmla="*/ 97 w 97"/>
                <a:gd name="T7" fmla="*/ 0 h 16"/>
                <a:gd name="T8" fmla="*/ 0 w 97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7" h="16">
                  <a:moveTo>
                    <a:pt x="0" y="0"/>
                  </a:moveTo>
                  <a:lnTo>
                    <a:pt x="7" y="16"/>
                  </a:lnTo>
                  <a:lnTo>
                    <a:pt x="74" y="16"/>
                  </a:lnTo>
                  <a:lnTo>
                    <a:pt x="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92" name="Freeform 106"/>
            <p:cNvSpPr>
              <a:spLocks/>
            </p:cNvSpPr>
            <p:nvPr/>
          </p:nvSpPr>
          <p:spPr bwMode="auto">
            <a:xfrm>
              <a:off x="2214" y="1134"/>
              <a:ext cx="42" cy="44"/>
            </a:xfrm>
            <a:custGeom>
              <a:avLst/>
              <a:gdLst>
                <a:gd name="T0" fmla="*/ 22 w 43"/>
                <a:gd name="T1" fmla="*/ 43 h 43"/>
                <a:gd name="T2" fmla="*/ 30 w 43"/>
                <a:gd name="T3" fmla="*/ 42 h 43"/>
                <a:gd name="T4" fmla="*/ 37 w 43"/>
                <a:gd name="T5" fmla="*/ 36 h 43"/>
                <a:gd name="T6" fmla="*/ 42 w 43"/>
                <a:gd name="T7" fmla="*/ 31 h 43"/>
                <a:gd name="T8" fmla="*/ 43 w 43"/>
                <a:gd name="T9" fmla="*/ 22 h 43"/>
                <a:gd name="T10" fmla="*/ 42 w 43"/>
                <a:gd name="T11" fmla="*/ 13 h 43"/>
                <a:gd name="T12" fmla="*/ 37 w 43"/>
                <a:gd name="T13" fmla="*/ 6 h 43"/>
                <a:gd name="T14" fmla="*/ 30 w 43"/>
                <a:gd name="T15" fmla="*/ 2 h 43"/>
                <a:gd name="T16" fmla="*/ 22 w 43"/>
                <a:gd name="T17" fmla="*/ 0 h 43"/>
                <a:gd name="T18" fmla="*/ 13 w 43"/>
                <a:gd name="T19" fmla="*/ 2 h 43"/>
                <a:gd name="T20" fmla="*/ 7 w 43"/>
                <a:gd name="T21" fmla="*/ 6 h 43"/>
                <a:gd name="T22" fmla="*/ 1 w 43"/>
                <a:gd name="T23" fmla="*/ 13 h 43"/>
                <a:gd name="T24" fmla="*/ 0 w 43"/>
                <a:gd name="T25" fmla="*/ 22 h 43"/>
                <a:gd name="T26" fmla="*/ 1 w 43"/>
                <a:gd name="T27" fmla="*/ 31 h 43"/>
                <a:gd name="T28" fmla="*/ 7 w 43"/>
                <a:gd name="T29" fmla="*/ 36 h 43"/>
                <a:gd name="T30" fmla="*/ 13 w 43"/>
                <a:gd name="T31" fmla="*/ 42 h 43"/>
                <a:gd name="T32" fmla="*/ 22 w 43"/>
                <a:gd name="T33" fmla="*/ 43 h 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3" h="43">
                  <a:moveTo>
                    <a:pt x="22" y="43"/>
                  </a:moveTo>
                  <a:lnTo>
                    <a:pt x="30" y="42"/>
                  </a:lnTo>
                  <a:lnTo>
                    <a:pt x="37" y="36"/>
                  </a:lnTo>
                  <a:lnTo>
                    <a:pt x="42" y="31"/>
                  </a:lnTo>
                  <a:lnTo>
                    <a:pt x="43" y="22"/>
                  </a:lnTo>
                  <a:lnTo>
                    <a:pt x="42" y="13"/>
                  </a:lnTo>
                  <a:lnTo>
                    <a:pt x="37" y="6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13" y="2"/>
                  </a:lnTo>
                  <a:lnTo>
                    <a:pt x="7" y="6"/>
                  </a:lnTo>
                  <a:lnTo>
                    <a:pt x="1" y="13"/>
                  </a:lnTo>
                  <a:lnTo>
                    <a:pt x="0" y="22"/>
                  </a:lnTo>
                  <a:lnTo>
                    <a:pt x="1" y="31"/>
                  </a:lnTo>
                  <a:lnTo>
                    <a:pt x="7" y="36"/>
                  </a:lnTo>
                  <a:lnTo>
                    <a:pt x="13" y="42"/>
                  </a:lnTo>
                  <a:lnTo>
                    <a:pt x="22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93" name="Freeform 107"/>
            <p:cNvSpPr>
              <a:spLocks/>
            </p:cNvSpPr>
            <p:nvPr/>
          </p:nvSpPr>
          <p:spPr bwMode="auto">
            <a:xfrm>
              <a:off x="2349" y="1136"/>
              <a:ext cx="50" cy="50"/>
            </a:xfrm>
            <a:custGeom>
              <a:avLst/>
              <a:gdLst>
                <a:gd name="T0" fmla="*/ 24 w 49"/>
                <a:gd name="T1" fmla="*/ 49 h 49"/>
                <a:gd name="T2" fmla="*/ 33 w 49"/>
                <a:gd name="T3" fmla="*/ 47 h 49"/>
                <a:gd name="T4" fmla="*/ 41 w 49"/>
                <a:gd name="T5" fmla="*/ 41 h 49"/>
                <a:gd name="T6" fmla="*/ 47 w 49"/>
                <a:gd name="T7" fmla="*/ 34 h 49"/>
                <a:gd name="T8" fmla="*/ 49 w 49"/>
                <a:gd name="T9" fmla="*/ 24 h 49"/>
                <a:gd name="T10" fmla="*/ 47 w 49"/>
                <a:gd name="T11" fmla="*/ 16 h 49"/>
                <a:gd name="T12" fmla="*/ 41 w 49"/>
                <a:gd name="T13" fmla="*/ 7 h 49"/>
                <a:gd name="T14" fmla="*/ 33 w 49"/>
                <a:gd name="T15" fmla="*/ 1 h 49"/>
                <a:gd name="T16" fmla="*/ 24 w 49"/>
                <a:gd name="T17" fmla="*/ 0 h 49"/>
                <a:gd name="T18" fmla="*/ 14 w 49"/>
                <a:gd name="T19" fmla="*/ 1 h 49"/>
                <a:gd name="T20" fmla="*/ 7 w 49"/>
                <a:gd name="T21" fmla="*/ 7 h 49"/>
                <a:gd name="T22" fmla="*/ 1 w 49"/>
                <a:gd name="T23" fmla="*/ 16 h 49"/>
                <a:gd name="T24" fmla="*/ 0 w 49"/>
                <a:gd name="T25" fmla="*/ 24 h 49"/>
                <a:gd name="T26" fmla="*/ 1 w 49"/>
                <a:gd name="T27" fmla="*/ 34 h 49"/>
                <a:gd name="T28" fmla="*/ 7 w 49"/>
                <a:gd name="T29" fmla="*/ 41 h 49"/>
                <a:gd name="T30" fmla="*/ 14 w 49"/>
                <a:gd name="T31" fmla="*/ 47 h 49"/>
                <a:gd name="T32" fmla="*/ 24 w 49"/>
                <a:gd name="T33" fmla="*/ 49 h 4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9" h="49">
                  <a:moveTo>
                    <a:pt x="24" y="49"/>
                  </a:moveTo>
                  <a:lnTo>
                    <a:pt x="33" y="47"/>
                  </a:lnTo>
                  <a:lnTo>
                    <a:pt x="41" y="41"/>
                  </a:lnTo>
                  <a:lnTo>
                    <a:pt x="47" y="34"/>
                  </a:lnTo>
                  <a:lnTo>
                    <a:pt x="49" y="24"/>
                  </a:lnTo>
                  <a:lnTo>
                    <a:pt x="47" y="16"/>
                  </a:lnTo>
                  <a:lnTo>
                    <a:pt x="41" y="7"/>
                  </a:lnTo>
                  <a:lnTo>
                    <a:pt x="33" y="1"/>
                  </a:lnTo>
                  <a:lnTo>
                    <a:pt x="24" y="0"/>
                  </a:lnTo>
                  <a:lnTo>
                    <a:pt x="14" y="1"/>
                  </a:lnTo>
                  <a:lnTo>
                    <a:pt x="7" y="7"/>
                  </a:lnTo>
                  <a:lnTo>
                    <a:pt x="1" y="16"/>
                  </a:lnTo>
                  <a:lnTo>
                    <a:pt x="0" y="24"/>
                  </a:lnTo>
                  <a:lnTo>
                    <a:pt x="1" y="34"/>
                  </a:lnTo>
                  <a:lnTo>
                    <a:pt x="7" y="41"/>
                  </a:lnTo>
                  <a:lnTo>
                    <a:pt x="14" y="47"/>
                  </a:lnTo>
                  <a:lnTo>
                    <a:pt x="24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94" name="Freeform 108"/>
            <p:cNvSpPr>
              <a:spLocks/>
            </p:cNvSpPr>
            <p:nvPr/>
          </p:nvSpPr>
          <p:spPr bwMode="auto">
            <a:xfrm>
              <a:off x="2230" y="1140"/>
              <a:ext cx="97" cy="121"/>
            </a:xfrm>
            <a:custGeom>
              <a:avLst/>
              <a:gdLst>
                <a:gd name="T0" fmla="*/ 26 w 98"/>
                <a:gd name="T1" fmla="*/ 106 h 122"/>
                <a:gd name="T2" fmla="*/ 69 w 98"/>
                <a:gd name="T3" fmla="*/ 28 h 122"/>
                <a:gd name="T4" fmla="*/ 69 w 98"/>
                <a:gd name="T5" fmla="*/ 0 h 122"/>
                <a:gd name="T6" fmla="*/ 0 w 98"/>
                <a:gd name="T7" fmla="*/ 122 h 122"/>
                <a:gd name="T8" fmla="*/ 98 w 98"/>
                <a:gd name="T9" fmla="*/ 122 h 122"/>
                <a:gd name="T10" fmla="*/ 98 w 98"/>
                <a:gd name="T11" fmla="*/ 106 h 122"/>
                <a:gd name="T12" fmla="*/ 26 w 98"/>
                <a:gd name="T13" fmla="*/ 106 h 1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8" h="122">
                  <a:moveTo>
                    <a:pt x="26" y="106"/>
                  </a:moveTo>
                  <a:lnTo>
                    <a:pt x="69" y="28"/>
                  </a:lnTo>
                  <a:lnTo>
                    <a:pt x="69" y="0"/>
                  </a:lnTo>
                  <a:lnTo>
                    <a:pt x="0" y="122"/>
                  </a:lnTo>
                  <a:lnTo>
                    <a:pt x="98" y="122"/>
                  </a:lnTo>
                  <a:lnTo>
                    <a:pt x="98" y="106"/>
                  </a:lnTo>
                  <a:lnTo>
                    <a:pt x="26" y="1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95" name="Freeform 109"/>
            <p:cNvSpPr>
              <a:spLocks/>
            </p:cNvSpPr>
            <p:nvPr/>
          </p:nvSpPr>
          <p:spPr bwMode="auto">
            <a:xfrm>
              <a:off x="643" y="1600"/>
              <a:ext cx="16" cy="222"/>
            </a:xfrm>
            <a:custGeom>
              <a:avLst/>
              <a:gdLst>
                <a:gd name="T0" fmla="*/ 16 w 16"/>
                <a:gd name="T1" fmla="*/ 221 h 221"/>
                <a:gd name="T2" fmla="*/ 16 w 16"/>
                <a:gd name="T3" fmla="*/ 32 h 221"/>
                <a:gd name="T4" fmla="*/ 0 w 16"/>
                <a:gd name="T5" fmla="*/ 0 h 221"/>
                <a:gd name="T6" fmla="*/ 0 w 16"/>
                <a:gd name="T7" fmla="*/ 218 h 221"/>
                <a:gd name="T8" fmla="*/ 16 w 16"/>
                <a:gd name="T9" fmla="*/ 221 h 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221">
                  <a:moveTo>
                    <a:pt x="16" y="221"/>
                  </a:moveTo>
                  <a:lnTo>
                    <a:pt x="16" y="32"/>
                  </a:lnTo>
                  <a:lnTo>
                    <a:pt x="0" y="0"/>
                  </a:lnTo>
                  <a:lnTo>
                    <a:pt x="0" y="218"/>
                  </a:lnTo>
                  <a:lnTo>
                    <a:pt x="16" y="2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96" name="Freeform 110"/>
            <p:cNvSpPr>
              <a:spLocks/>
            </p:cNvSpPr>
            <p:nvPr/>
          </p:nvSpPr>
          <p:spPr bwMode="auto">
            <a:xfrm>
              <a:off x="844" y="1593"/>
              <a:ext cx="16" cy="222"/>
            </a:xfrm>
            <a:custGeom>
              <a:avLst/>
              <a:gdLst>
                <a:gd name="T0" fmla="*/ 0 w 16"/>
                <a:gd name="T1" fmla="*/ 223 h 223"/>
                <a:gd name="T2" fmla="*/ 0 w 16"/>
                <a:gd name="T3" fmla="*/ 34 h 223"/>
                <a:gd name="T4" fmla="*/ 16 w 16"/>
                <a:gd name="T5" fmla="*/ 0 h 223"/>
                <a:gd name="T6" fmla="*/ 16 w 16"/>
                <a:gd name="T7" fmla="*/ 220 h 223"/>
                <a:gd name="T8" fmla="*/ 0 w 16"/>
                <a:gd name="T9" fmla="*/ 223 h 2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223">
                  <a:moveTo>
                    <a:pt x="0" y="223"/>
                  </a:moveTo>
                  <a:lnTo>
                    <a:pt x="0" y="34"/>
                  </a:lnTo>
                  <a:lnTo>
                    <a:pt x="16" y="0"/>
                  </a:lnTo>
                  <a:lnTo>
                    <a:pt x="16" y="220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97" name="Freeform 111"/>
            <p:cNvSpPr>
              <a:spLocks/>
            </p:cNvSpPr>
            <p:nvPr/>
          </p:nvSpPr>
          <p:spPr bwMode="auto">
            <a:xfrm>
              <a:off x="2146" y="977"/>
              <a:ext cx="371" cy="123"/>
            </a:xfrm>
            <a:custGeom>
              <a:avLst/>
              <a:gdLst>
                <a:gd name="T0" fmla="*/ 324 w 370"/>
                <a:gd name="T1" fmla="*/ 42 h 124"/>
                <a:gd name="T2" fmla="*/ 305 w 370"/>
                <a:gd name="T3" fmla="*/ 36 h 124"/>
                <a:gd name="T4" fmla="*/ 292 w 370"/>
                <a:gd name="T5" fmla="*/ 31 h 124"/>
                <a:gd name="T6" fmla="*/ 281 w 370"/>
                <a:gd name="T7" fmla="*/ 23 h 124"/>
                <a:gd name="T8" fmla="*/ 268 w 370"/>
                <a:gd name="T9" fmla="*/ 16 h 124"/>
                <a:gd name="T10" fmla="*/ 251 w 370"/>
                <a:gd name="T11" fmla="*/ 13 h 124"/>
                <a:gd name="T12" fmla="*/ 238 w 370"/>
                <a:gd name="T13" fmla="*/ 13 h 124"/>
                <a:gd name="T14" fmla="*/ 229 w 370"/>
                <a:gd name="T15" fmla="*/ 13 h 124"/>
                <a:gd name="T16" fmla="*/ 220 w 370"/>
                <a:gd name="T17" fmla="*/ 12 h 124"/>
                <a:gd name="T18" fmla="*/ 209 w 370"/>
                <a:gd name="T19" fmla="*/ 6 h 124"/>
                <a:gd name="T20" fmla="*/ 196 w 370"/>
                <a:gd name="T21" fmla="*/ 3 h 124"/>
                <a:gd name="T22" fmla="*/ 180 w 370"/>
                <a:gd name="T23" fmla="*/ 0 h 124"/>
                <a:gd name="T24" fmla="*/ 163 w 370"/>
                <a:gd name="T25" fmla="*/ 0 h 124"/>
                <a:gd name="T26" fmla="*/ 142 w 370"/>
                <a:gd name="T27" fmla="*/ 5 h 124"/>
                <a:gd name="T28" fmla="*/ 125 w 370"/>
                <a:gd name="T29" fmla="*/ 12 h 124"/>
                <a:gd name="T30" fmla="*/ 112 w 370"/>
                <a:gd name="T31" fmla="*/ 21 h 124"/>
                <a:gd name="T32" fmla="*/ 101 w 370"/>
                <a:gd name="T33" fmla="*/ 25 h 124"/>
                <a:gd name="T34" fmla="*/ 85 w 370"/>
                <a:gd name="T35" fmla="*/ 23 h 124"/>
                <a:gd name="T36" fmla="*/ 62 w 370"/>
                <a:gd name="T37" fmla="*/ 25 h 124"/>
                <a:gd name="T38" fmla="*/ 34 w 370"/>
                <a:gd name="T39" fmla="*/ 31 h 124"/>
                <a:gd name="T40" fmla="*/ 13 w 370"/>
                <a:gd name="T41" fmla="*/ 44 h 124"/>
                <a:gd name="T42" fmla="*/ 1 w 370"/>
                <a:gd name="T43" fmla="*/ 59 h 124"/>
                <a:gd name="T44" fmla="*/ 1 w 370"/>
                <a:gd name="T45" fmla="*/ 77 h 124"/>
                <a:gd name="T46" fmla="*/ 13 w 370"/>
                <a:gd name="T47" fmla="*/ 92 h 124"/>
                <a:gd name="T48" fmla="*/ 34 w 370"/>
                <a:gd name="T49" fmla="*/ 105 h 124"/>
                <a:gd name="T50" fmla="*/ 62 w 370"/>
                <a:gd name="T51" fmla="*/ 111 h 124"/>
                <a:gd name="T52" fmla="*/ 85 w 370"/>
                <a:gd name="T53" fmla="*/ 112 h 124"/>
                <a:gd name="T54" fmla="*/ 99 w 370"/>
                <a:gd name="T55" fmla="*/ 110 h 124"/>
                <a:gd name="T56" fmla="*/ 114 w 370"/>
                <a:gd name="T57" fmla="*/ 107 h 124"/>
                <a:gd name="T58" fmla="*/ 125 w 370"/>
                <a:gd name="T59" fmla="*/ 102 h 124"/>
                <a:gd name="T60" fmla="*/ 135 w 370"/>
                <a:gd name="T61" fmla="*/ 101 h 124"/>
                <a:gd name="T62" fmla="*/ 145 w 370"/>
                <a:gd name="T63" fmla="*/ 105 h 124"/>
                <a:gd name="T64" fmla="*/ 157 w 370"/>
                <a:gd name="T65" fmla="*/ 107 h 124"/>
                <a:gd name="T66" fmla="*/ 170 w 370"/>
                <a:gd name="T67" fmla="*/ 108 h 124"/>
                <a:gd name="T68" fmla="*/ 184 w 370"/>
                <a:gd name="T69" fmla="*/ 108 h 124"/>
                <a:gd name="T70" fmla="*/ 200 w 370"/>
                <a:gd name="T71" fmla="*/ 107 h 124"/>
                <a:gd name="T72" fmla="*/ 213 w 370"/>
                <a:gd name="T73" fmla="*/ 104 h 124"/>
                <a:gd name="T74" fmla="*/ 223 w 370"/>
                <a:gd name="T75" fmla="*/ 100 h 124"/>
                <a:gd name="T76" fmla="*/ 230 w 370"/>
                <a:gd name="T77" fmla="*/ 98 h 124"/>
                <a:gd name="T78" fmla="*/ 238 w 370"/>
                <a:gd name="T79" fmla="*/ 98 h 124"/>
                <a:gd name="T80" fmla="*/ 251 w 370"/>
                <a:gd name="T81" fmla="*/ 98 h 124"/>
                <a:gd name="T82" fmla="*/ 265 w 370"/>
                <a:gd name="T83" fmla="*/ 95 h 124"/>
                <a:gd name="T84" fmla="*/ 277 w 370"/>
                <a:gd name="T85" fmla="*/ 98 h 124"/>
                <a:gd name="T86" fmla="*/ 290 w 370"/>
                <a:gd name="T87" fmla="*/ 110 h 124"/>
                <a:gd name="T88" fmla="*/ 308 w 370"/>
                <a:gd name="T89" fmla="*/ 120 h 124"/>
                <a:gd name="T90" fmla="*/ 330 w 370"/>
                <a:gd name="T91" fmla="*/ 124 h 124"/>
                <a:gd name="T92" fmla="*/ 349 w 370"/>
                <a:gd name="T93" fmla="*/ 123 h 124"/>
                <a:gd name="T94" fmla="*/ 363 w 370"/>
                <a:gd name="T95" fmla="*/ 114 h 124"/>
                <a:gd name="T96" fmla="*/ 370 w 370"/>
                <a:gd name="T97" fmla="*/ 101 h 124"/>
                <a:gd name="T98" fmla="*/ 369 w 370"/>
                <a:gd name="T99" fmla="*/ 84 h 124"/>
                <a:gd name="T100" fmla="*/ 360 w 370"/>
                <a:gd name="T101" fmla="*/ 67 h 124"/>
                <a:gd name="T102" fmla="*/ 344 w 370"/>
                <a:gd name="T103" fmla="*/ 52 h 12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370" h="124">
                  <a:moveTo>
                    <a:pt x="334" y="46"/>
                  </a:moveTo>
                  <a:lnTo>
                    <a:pt x="324" y="42"/>
                  </a:lnTo>
                  <a:lnTo>
                    <a:pt x="316" y="39"/>
                  </a:lnTo>
                  <a:lnTo>
                    <a:pt x="305" y="36"/>
                  </a:lnTo>
                  <a:lnTo>
                    <a:pt x="297" y="36"/>
                  </a:lnTo>
                  <a:lnTo>
                    <a:pt x="292" y="31"/>
                  </a:lnTo>
                  <a:lnTo>
                    <a:pt x="288" y="26"/>
                  </a:lnTo>
                  <a:lnTo>
                    <a:pt x="281" y="23"/>
                  </a:lnTo>
                  <a:lnTo>
                    <a:pt x="275" y="19"/>
                  </a:lnTo>
                  <a:lnTo>
                    <a:pt x="268" y="16"/>
                  </a:lnTo>
                  <a:lnTo>
                    <a:pt x="259" y="15"/>
                  </a:lnTo>
                  <a:lnTo>
                    <a:pt x="251" y="13"/>
                  </a:lnTo>
                  <a:lnTo>
                    <a:pt x="242" y="13"/>
                  </a:lnTo>
                  <a:lnTo>
                    <a:pt x="238" y="13"/>
                  </a:lnTo>
                  <a:lnTo>
                    <a:pt x="233" y="13"/>
                  </a:lnTo>
                  <a:lnTo>
                    <a:pt x="229" y="13"/>
                  </a:lnTo>
                  <a:lnTo>
                    <a:pt x="226" y="15"/>
                  </a:lnTo>
                  <a:lnTo>
                    <a:pt x="220" y="12"/>
                  </a:lnTo>
                  <a:lnTo>
                    <a:pt x="215" y="9"/>
                  </a:lnTo>
                  <a:lnTo>
                    <a:pt x="209" y="6"/>
                  </a:lnTo>
                  <a:lnTo>
                    <a:pt x="202" y="5"/>
                  </a:lnTo>
                  <a:lnTo>
                    <a:pt x="196" y="3"/>
                  </a:lnTo>
                  <a:lnTo>
                    <a:pt x="189" y="2"/>
                  </a:lnTo>
                  <a:lnTo>
                    <a:pt x="180" y="0"/>
                  </a:lnTo>
                  <a:lnTo>
                    <a:pt x="173" y="0"/>
                  </a:lnTo>
                  <a:lnTo>
                    <a:pt x="163" y="0"/>
                  </a:lnTo>
                  <a:lnTo>
                    <a:pt x="153" y="2"/>
                  </a:lnTo>
                  <a:lnTo>
                    <a:pt x="142" y="5"/>
                  </a:lnTo>
                  <a:lnTo>
                    <a:pt x="134" y="8"/>
                  </a:lnTo>
                  <a:lnTo>
                    <a:pt x="125" y="12"/>
                  </a:lnTo>
                  <a:lnTo>
                    <a:pt x="119" y="16"/>
                  </a:lnTo>
                  <a:lnTo>
                    <a:pt x="112" y="21"/>
                  </a:lnTo>
                  <a:lnTo>
                    <a:pt x="108" y="26"/>
                  </a:lnTo>
                  <a:lnTo>
                    <a:pt x="101" y="25"/>
                  </a:lnTo>
                  <a:lnTo>
                    <a:pt x="93" y="25"/>
                  </a:lnTo>
                  <a:lnTo>
                    <a:pt x="85" y="23"/>
                  </a:lnTo>
                  <a:lnTo>
                    <a:pt x="77" y="23"/>
                  </a:lnTo>
                  <a:lnTo>
                    <a:pt x="62" y="25"/>
                  </a:lnTo>
                  <a:lnTo>
                    <a:pt x="47" y="26"/>
                  </a:lnTo>
                  <a:lnTo>
                    <a:pt x="34" y="31"/>
                  </a:lnTo>
                  <a:lnTo>
                    <a:pt x="23" y="36"/>
                  </a:lnTo>
                  <a:lnTo>
                    <a:pt x="13" y="44"/>
                  </a:lnTo>
                  <a:lnTo>
                    <a:pt x="5" y="51"/>
                  </a:lnTo>
                  <a:lnTo>
                    <a:pt x="1" y="59"/>
                  </a:lnTo>
                  <a:lnTo>
                    <a:pt x="0" y="68"/>
                  </a:lnTo>
                  <a:lnTo>
                    <a:pt x="1" y="77"/>
                  </a:lnTo>
                  <a:lnTo>
                    <a:pt x="5" y="85"/>
                  </a:lnTo>
                  <a:lnTo>
                    <a:pt x="13" y="92"/>
                  </a:lnTo>
                  <a:lnTo>
                    <a:pt x="23" y="100"/>
                  </a:lnTo>
                  <a:lnTo>
                    <a:pt x="34" y="105"/>
                  </a:lnTo>
                  <a:lnTo>
                    <a:pt x="47" y="110"/>
                  </a:lnTo>
                  <a:lnTo>
                    <a:pt x="62" y="111"/>
                  </a:lnTo>
                  <a:lnTo>
                    <a:pt x="77" y="112"/>
                  </a:lnTo>
                  <a:lnTo>
                    <a:pt x="85" y="112"/>
                  </a:lnTo>
                  <a:lnTo>
                    <a:pt x="92" y="111"/>
                  </a:lnTo>
                  <a:lnTo>
                    <a:pt x="99" y="110"/>
                  </a:lnTo>
                  <a:lnTo>
                    <a:pt x="106" y="108"/>
                  </a:lnTo>
                  <a:lnTo>
                    <a:pt x="114" y="107"/>
                  </a:lnTo>
                  <a:lnTo>
                    <a:pt x="119" y="105"/>
                  </a:lnTo>
                  <a:lnTo>
                    <a:pt x="125" y="102"/>
                  </a:lnTo>
                  <a:lnTo>
                    <a:pt x="131" y="100"/>
                  </a:lnTo>
                  <a:lnTo>
                    <a:pt x="135" y="101"/>
                  </a:lnTo>
                  <a:lnTo>
                    <a:pt x="140" y="104"/>
                  </a:lnTo>
                  <a:lnTo>
                    <a:pt x="145" y="105"/>
                  </a:lnTo>
                  <a:lnTo>
                    <a:pt x="151" y="105"/>
                  </a:lnTo>
                  <a:lnTo>
                    <a:pt x="157" y="107"/>
                  </a:lnTo>
                  <a:lnTo>
                    <a:pt x="163" y="108"/>
                  </a:lnTo>
                  <a:lnTo>
                    <a:pt x="170" y="108"/>
                  </a:lnTo>
                  <a:lnTo>
                    <a:pt x="176" y="108"/>
                  </a:lnTo>
                  <a:lnTo>
                    <a:pt x="184" y="108"/>
                  </a:lnTo>
                  <a:lnTo>
                    <a:pt x="191" y="107"/>
                  </a:lnTo>
                  <a:lnTo>
                    <a:pt x="200" y="107"/>
                  </a:lnTo>
                  <a:lnTo>
                    <a:pt x="206" y="105"/>
                  </a:lnTo>
                  <a:lnTo>
                    <a:pt x="213" y="104"/>
                  </a:lnTo>
                  <a:lnTo>
                    <a:pt x="219" y="101"/>
                  </a:lnTo>
                  <a:lnTo>
                    <a:pt x="223" y="100"/>
                  </a:lnTo>
                  <a:lnTo>
                    <a:pt x="228" y="97"/>
                  </a:lnTo>
                  <a:lnTo>
                    <a:pt x="230" y="98"/>
                  </a:lnTo>
                  <a:lnTo>
                    <a:pt x="235" y="98"/>
                  </a:lnTo>
                  <a:lnTo>
                    <a:pt x="238" y="98"/>
                  </a:lnTo>
                  <a:lnTo>
                    <a:pt x="242" y="98"/>
                  </a:lnTo>
                  <a:lnTo>
                    <a:pt x="251" y="98"/>
                  </a:lnTo>
                  <a:lnTo>
                    <a:pt x="258" y="97"/>
                  </a:lnTo>
                  <a:lnTo>
                    <a:pt x="265" y="95"/>
                  </a:lnTo>
                  <a:lnTo>
                    <a:pt x="272" y="92"/>
                  </a:lnTo>
                  <a:lnTo>
                    <a:pt x="277" y="98"/>
                  </a:lnTo>
                  <a:lnTo>
                    <a:pt x="284" y="104"/>
                  </a:lnTo>
                  <a:lnTo>
                    <a:pt x="290" y="110"/>
                  </a:lnTo>
                  <a:lnTo>
                    <a:pt x="298" y="114"/>
                  </a:lnTo>
                  <a:lnTo>
                    <a:pt x="308" y="120"/>
                  </a:lnTo>
                  <a:lnTo>
                    <a:pt x="320" y="123"/>
                  </a:lnTo>
                  <a:lnTo>
                    <a:pt x="330" y="124"/>
                  </a:lnTo>
                  <a:lnTo>
                    <a:pt x="340" y="124"/>
                  </a:lnTo>
                  <a:lnTo>
                    <a:pt x="349" y="123"/>
                  </a:lnTo>
                  <a:lnTo>
                    <a:pt x="356" y="120"/>
                  </a:lnTo>
                  <a:lnTo>
                    <a:pt x="363" y="114"/>
                  </a:lnTo>
                  <a:lnTo>
                    <a:pt x="367" y="108"/>
                  </a:lnTo>
                  <a:lnTo>
                    <a:pt x="370" y="101"/>
                  </a:lnTo>
                  <a:lnTo>
                    <a:pt x="370" y="92"/>
                  </a:lnTo>
                  <a:lnTo>
                    <a:pt x="369" y="84"/>
                  </a:lnTo>
                  <a:lnTo>
                    <a:pt x="366" y="75"/>
                  </a:lnTo>
                  <a:lnTo>
                    <a:pt x="360" y="67"/>
                  </a:lnTo>
                  <a:lnTo>
                    <a:pt x="353" y="59"/>
                  </a:lnTo>
                  <a:lnTo>
                    <a:pt x="344" y="52"/>
                  </a:lnTo>
                  <a:lnTo>
                    <a:pt x="334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98" name="Freeform 112"/>
            <p:cNvSpPr>
              <a:spLocks/>
            </p:cNvSpPr>
            <p:nvPr/>
          </p:nvSpPr>
          <p:spPr bwMode="auto">
            <a:xfrm>
              <a:off x="568" y="381"/>
              <a:ext cx="332" cy="264"/>
            </a:xfrm>
            <a:custGeom>
              <a:avLst/>
              <a:gdLst>
                <a:gd name="T0" fmla="*/ 108 w 333"/>
                <a:gd name="T1" fmla="*/ 121 h 263"/>
                <a:gd name="T2" fmla="*/ 0 w 333"/>
                <a:gd name="T3" fmla="*/ 263 h 263"/>
                <a:gd name="T4" fmla="*/ 98 w 333"/>
                <a:gd name="T5" fmla="*/ 185 h 263"/>
                <a:gd name="T6" fmla="*/ 115 w 333"/>
                <a:gd name="T7" fmla="*/ 233 h 263"/>
                <a:gd name="T8" fmla="*/ 205 w 333"/>
                <a:gd name="T9" fmla="*/ 112 h 263"/>
                <a:gd name="T10" fmla="*/ 219 w 333"/>
                <a:gd name="T11" fmla="*/ 161 h 263"/>
                <a:gd name="T12" fmla="*/ 333 w 333"/>
                <a:gd name="T13" fmla="*/ 0 h 263"/>
                <a:gd name="T14" fmla="*/ 231 w 333"/>
                <a:gd name="T15" fmla="*/ 89 h 263"/>
                <a:gd name="T16" fmla="*/ 216 w 333"/>
                <a:gd name="T17" fmla="*/ 36 h 263"/>
                <a:gd name="T18" fmla="*/ 130 w 333"/>
                <a:gd name="T19" fmla="*/ 159 h 263"/>
                <a:gd name="T20" fmla="*/ 108 w 333"/>
                <a:gd name="T21" fmla="*/ 121 h 2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33" h="263">
                  <a:moveTo>
                    <a:pt x="108" y="121"/>
                  </a:moveTo>
                  <a:lnTo>
                    <a:pt x="0" y="263"/>
                  </a:lnTo>
                  <a:lnTo>
                    <a:pt x="98" y="185"/>
                  </a:lnTo>
                  <a:lnTo>
                    <a:pt x="115" y="233"/>
                  </a:lnTo>
                  <a:lnTo>
                    <a:pt x="205" y="112"/>
                  </a:lnTo>
                  <a:lnTo>
                    <a:pt x="219" y="161"/>
                  </a:lnTo>
                  <a:lnTo>
                    <a:pt x="333" y="0"/>
                  </a:lnTo>
                  <a:lnTo>
                    <a:pt x="231" y="89"/>
                  </a:lnTo>
                  <a:lnTo>
                    <a:pt x="216" y="36"/>
                  </a:lnTo>
                  <a:lnTo>
                    <a:pt x="130" y="159"/>
                  </a:lnTo>
                  <a:lnTo>
                    <a:pt x="108" y="1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99" name="Freeform 113"/>
            <p:cNvSpPr>
              <a:spLocks/>
            </p:cNvSpPr>
            <p:nvPr/>
          </p:nvSpPr>
          <p:spPr bwMode="auto">
            <a:xfrm>
              <a:off x="615" y="413"/>
              <a:ext cx="256" cy="185"/>
            </a:xfrm>
            <a:custGeom>
              <a:avLst/>
              <a:gdLst>
                <a:gd name="T0" fmla="*/ 60 w 256"/>
                <a:gd name="T1" fmla="*/ 104 h 183"/>
                <a:gd name="T2" fmla="*/ 0 w 256"/>
                <a:gd name="T3" fmla="*/ 183 h 183"/>
                <a:gd name="T4" fmla="*/ 54 w 256"/>
                <a:gd name="T5" fmla="*/ 139 h 183"/>
                <a:gd name="T6" fmla="*/ 69 w 256"/>
                <a:gd name="T7" fmla="*/ 183 h 183"/>
                <a:gd name="T8" fmla="*/ 163 w 256"/>
                <a:gd name="T9" fmla="*/ 66 h 183"/>
                <a:gd name="T10" fmla="*/ 174 w 256"/>
                <a:gd name="T11" fmla="*/ 109 h 183"/>
                <a:gd name="T12" fmla="*/ 256 w 256"/>
                <a:gd name="T13" fmla="*/ 0 h 183"/>
                <a:gd name="T14" fmla="*/ 180 w 256"/>
                <a:gd name="T15" fmla="*/ 71 h 183"/>
                <a:gd name="T16" fmla="*/ 165 w 256"/>
                <a:gd name="T17" fmla="*/ 23 h 183"/>
                <a:gd name="T18" fmla="*/ 83 w 256"/>
                <a:gd name="T19" fmla="*/ 143 h 183"/>
                <a:gd name="T20" fmla="*/ 60 w 256"/>
                <a:gd name="T21" fmla="*/ 104 h 18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6" h="183">
                  <a:moveTo>
                    <a:pt x="60" y="104"/>
                  </a:moveTo>
                  <a:lnTo>
                    <a:pt x="0" y="183"/>
                  </a:lnTo>
                  <a:lnTo>
                    <a:pt x="54" y="139"/>
                  </a:lnTo>
                  <a:lnTo>
                    <a:pt x="69" y="183"/>
                  </a:lnTo>
                  <a:lnTo>
                    <a:pt x="163" y="66"/>
                  </a:lnTo>
                  <a:lnTo>
                    <a:pt x="174" y="109"/>
                  </a:lnTo>
                  <a:lnTo>
                    <a:pt x="256" y="0"/>
                  </a:lnTo>
                  <a:lnTo>
                    <a:pt x="180" y="71"/>
                  </a:lnTo>
                  <a:lnTo>
                    <a:pt x="165" y="23"/>
                  </a:lnTo>
                  <a:lnTo>
                    <a:pt x="83" y="143"/>
                  </a:lnTo>
                  <a:lnTo>
                    <a:pt x="60" y="104"/>
                  </a:lnTo>
                  <a:close/>
                </a:path>
              </a:pathLst>
            </a:custGeom>
            <a:solidFill>
              <a:srgbClr val="FFD8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100" name="Freeform 114"/>
            <p:cNvSpPr>
              <a:spLocks/>
            </p:cNvSpPr>
            <p:nvPr/>
          </p:nvSpPr>
          <p:spPr bwMode="auto">
            <a:xfrm>
              <a:off x="1672" y="580"/>
              <a:ext cx="415" cy="473"/>
            </a:xfrm>
            <a:custGeom>
              <a:avLst/>
              <a:gdLst>
                <a:gd name="T0" fmla="*/ 295 w 416"/>
                <a:gd name="T1" fmla="*/ 237 h 473"/>
                <a:gd name="T2" fmla="*/ 416 w 416"/>
                <a:gd name="T3" fmla="*/ 473 h 473"/>
                <a:gd name="T4" fmla="*/ 294 w 416"/>
                <a:gd name="T5" fmla="*/ 335 h 473"/>
                <a:gd name="T6" fmla="*/ 256 w 416"/>
                <a:gd name="T7" fmla="*/ 399 h 473"/>
                <a:gd name="T8" fmla="*/ 157 w 416"/>
                <a:gd name="T9" fmla="*/ 200 h 473"/>
                <a:gd name="T10" fmla="*/ 124 w 416"/>
                <a:gd name="T11" fmla="*/ 266 h 473"/>
                <a:gd name="T12" fmla="*/ 0 w 416"/>
                <a:gd name="T13" fmla="*/ 0 h 473"/>
                <a:gd name="T14" fmla="*/ 126 w 416"/>
                <a:gd name="T15" fmla="*/ 160 h 473"/>
                <a:gd name="T16" fmla="*/ 163 w 416"/>
                <a:gd name="T17" fmla="*/ 85 h 473"/>
                <a:gd name="T18" fmla="*/ 253 w 416"/>
                <a:gd name="T19" fmla="*/ 289 h 473"/>
                <a:gd name="T20" fmla="*/ 295 w 416"/>
                <a:gd name="T21" fmla="*/ 237 h 47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16" h="473">
                  <a:moveTo>
                    <a:pt x="295" y="237"/>
                  </a:moveTo>
                  <a:lnTo>
                    <a:pt x="416" y="473"/>
                  </a:lnTo>
                  <a:lnTo>
                    <a:pt x="294" y="335"/>
                  </a:lnTo>
                  <a:lnTo>
                    <a:pt x="256" y="399"/>
                  </a:lnTo>
                  <a:lnTo>
                    <a:pt x="157" y="200"/>
                  </a:lnTo>
                  <a:lnTo>
                    <a:pt x="124" y="266"/>
                  </a:lnTo>
                  <a:lnTo>
                    <a:pt x="0" y="0"/>
                  </a:lnTo>
                  <a:lnTo>
                    <a:pt x="126" y="160"/>
                  </a:lnTo>
                  <a:lnTo>
                    <a:pt x="163" y="85"/>
                  </a:lnTo>
                  <a:lnTo>
                    <a:pt x="253" y="289"/>
                  </a:lnTo>
                  <a:lnTo>
                    <a:pt x="295" y="2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101" name="Freeform 115"/>
            <p:cNvSpPr>
              <a:spLocks/>
            </p:cNvSpPr>
            <p:nvPr/>
          </p:nvSpPr>
          <p:spPr bwMode="auto">
            <a:xfrm>
              <a:off x="1705" y="635"/>
              <a:ext cx="324" cy="338"/>
            </a:xfrm>
            <a:custGeom>
              <a:avLst/>
              <a:gdLst>
                <a:gd name="T0" fmla="*/ 258 w 325"/>
                <a:gd name="T1" fmla="*/ 205 h 337"/>
                <a:gd name="T2" fmla="*/ 325 w 325"/>
                <a:gd name="T3" fmla="*/ 337 h 337"/>
                <a:gd name="T4" fmla="*/ 257 w 325"/>
                <a:gd name="T5" fmla="*/ 257 h 337"/>
                <a:gd name="T6" fmla="*/ 224 w 325"/>
                <a:gd name="T7" fmla="*/ 318 h 337"/>
                <a:gd name="T8" fmla="*/ 120 w 325"/>
                <a:gd name="T9" fmla="*/ 122 h 337"/>
                <a:gd name="T10" fmla="*/ 91 w 325"/>
                <a:gd name="T11" fmla="*/ 181 h 337"/>
                <a:gd name="T12" fmla="*/ 0 w 325"/>
                <a:gd name="T13" fmla="*/ 0 h 337"/>
                <a:gd name="T14" fmla="*/ 92 w 325"/>
                <a:gd name="T15" fmla="*/ 125 h 337"/>
                <a:gd name="T16" fmla="*/ 126 w 325"/>
                <a:gd name="T17" fmla="*/ 57 h 337"/>
                <a:gd name="T18" fmla="*/ 215 w 325"/>
                <a:gd name="T19" fmla="*/ 255 h 337"/>
                <a:gd name="T20" fmla="*/ 258 w 325"/>
                <a:gd name="T21" fmla="*/ 205 h 33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5" h="337">
                  <a:moveTo>
                    <a:pt x="258" y="205"/>
                  </a:moveTo>
                  <a:lnTo>
                    <a:pt x="325" y="337"/>
                  </a:lnTo>
                  <a:lnTo>
                    <a:pt x="257" y="257"/>
                  </a:lnTo>
                  <a:lnTo>
                    <a:pt x="224" y="318"/>
                  </a:lnTo>
                  <a:lnTo>
                    <a:pt x="120" y="122"/>
                  </a:lnTo>
                  <a:lnTo>
                    <a:pt x="91" y="181"/>
                  </a:lnTo>
                  <a:lnTo>
                    <a:pt x="0" y="0"/>
                  </a:lnTo>
                  <a:lnTo>
                    <a:pt x="92" y="125"/>
                  </a:lnTo>
                  <a:lnTo>
                    <a:pt x="126" y="57"/>
                  </a:lnTo>
                  <a:lnTo>
                    <a:pt x="215" y="255"/>
                  </a:lnTo>
                  <a:lnTo>
                    <a:pt x="258" y="205"/>
                  </a:lnTo>
                  <a:close/>
                </a:path>
              </a:pathLst>
            </a:custGeom>
            <a:solidFill>
              <a:srgbClr val="FFD8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102" name="Freeform 116"/>
            <p:cNvSpPr>
              <a:spLocks/>
            </p:cNvSpPr>
            <p:nvPr/>
          </p:nvSpPr>
          <p:spPr bwMode="auto">
            <a:xfrm>
              <a:off x="731" y="554"/>
              <a:ext cx="441" cy="351"/>
            </a:xfrm>
            <a:custGeom>
              <a:avLst/>
              <a:gdLst>
                <a:gd name="T0" fmla="*/ 101 w 441"/>
                <a:gd name="T1" fmla="*/ 178 h 352"/>
                <a:gd name="T2" fmla="*/ 0 w 441"/>
                <a:gd name="T3" fmla="*/ 352 h 352"/>
                <a:gd name="T4" fmla="*/ 120 w 441"/>
                <a:gd name="T5" fmla="*/ 256 h 352"/>
                <a:gd name="T6" fmla="*/ 193 w 441"/>
                <a:gd name="T7" fmla="*/ 283 h 352"/>
                <a:gd name="T8" fmla="*/ 441 w 441"/>
                <a:gd name="T9" fmla="*/ 0 h 352"/>
                <a:gd name="T10" fmla="*/ 179 w 441"/>
                <a:gd name="T11" fmla="*/ 216 h 352"/>
                <a:gd name="T12" fmla="*/ 101 w 441"/>
                <a:gd name="T13" fmla="*/ 178 h 3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41" h="352">
                  <a:moveTo>
                    <a:pt x="101" y="178"/>
                  </a:moveTo>
                  <a:lnTo>
                    <a:pt x="0" y="352"/>
                  </a:lnTo>
                  <a:lnTo>
                    <a:pt x="120" y="256"/>
                  </a:lnTo>
                  <a:lnTo>
                    <a:pt x="193" y="283"/>
                  </a:lnTo>
                  <a:lnTo>
                    <a:pt x="441" y="0"/>
                  </a:lnTo>
                  <a:lnTo>
                    <a:pt x="179" y="216"/>
                  </a:lnTo>
                  <a:lnTo>
                    <a:pt x="101" y="1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103" name="Freeform 117"/>
            <p:cNvSpPr>
              <a:spLocks/>
            </p:cNvSpPr>
            <p:nvPr/>
          </p:nvSpPr>
          <p:spPr bwMode="auto">
            <a:xfrm>
              <a:off x="762" y="610"/>
              <a:ext cx="349" cy="260"/>
            </a:xfrm>
            <a:custGeom>
              <a:avLst/>
              <a:gdLst>
                <a:gd name="T0" fmla="*/ 75 w 349"/>
                <a:gd name="T1" fmla="*/ 137 h 260"/>
                <a:gd name="T2" fmla="*/ 0 w 349"/>
                <a:gd name="T3" fmla="*/ 260 h 260"/>
                <a:gd name="T4" fmla="*/ 85 w 349"/>
                <a:gd name="T5" fmla="*/ 186 h 260"/>
                <a:gd name="T6" fmla="*/ 156 w 349"/>
                <a:gd name="T7" fmla="*/ 214 h 260"/>
                <a:gd name="T8" fmla="*/ 349 w 349"/>
                <a:gd name="T9" fmla="*/ 0 h 260"/>
                <a:gd name="T10" fmla="*/ 150 w 349"/>
                <a:gd name="T11" fmla="*/ 174 h 260"/>
                <a:gd name="T12" fmla="*/ 75 w 349"/>
                <a:gd name="T13" fmla="*/ 137 h 2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9" h="260">
                  <a:moveTo>
                    <a:pt x="75" y="137"/>
                  </a:moveTo>
                  <a:lnTo>
                    <a:pt x="0" y="260"/>
                  </a:lnTo>
                  <a:lnTo>
                    <a:pt x="85" y="186"/>
                  </a:lnTo>
                  <a:lnTo>
                    <a:pt x="156" y="214"/>
                  </a:lnTo>
                  <a:lnTo>
                    <a:pt x="349" y="0"/>
                  </a:lnTo>
                  <a:lnTo>
                    <a:pt x="150" y="174"/>
                  </a:lnTo>
                  <a:lnTo>
                    <a:pt x="75" y="137"/>
                  </a:lnTo>
                  <a:close/>
                </a:path>
              </a:pathLst>
            </a:custGeom>
            <a:solidFill>
              <a:srgbClr val="FFD8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104" name="Freeform 118"/>
            <p:cNvSpPr>
              <a:spLocks/>
            </p:cNvSpPr>
            <p:nvPr/>
          </p:nvSpPr>
          <p:spPr bwMode="auto">
            <a:xfrm>
              <a:off x="1914" y="336"/>
              <a:ext cx="341" cy="373"/>
            </a:xfrm>
            <a:custGeom>
              <a:avLst/>
              <a:gdLst>
                <a:gd name="T0" fmla="*/ 277 w 342"/>
                <a:gd name="T1" fmla="*/ 206 h 374"/>
                <a:gd name="T2" fmla="*/ 342 w 342"/>
                <a:gd name="T3" fmla="*/ 374 h 374"/>
                <a:gd name="T4" fmla="*/ 248 w 342"/>
                <a:gd name="T5" fmla="*/ 272 h 374"/>
                <a:gd name="T6" fmla="*/ 179 w 342"/>
                <a:gd name="T7" fmla="*/ 287 h 374"/>
                <a:gd name="T8" fmla="*/ 0 w 342"/>
                <a:gd name="T9" fmla="*/ 0 h 374"/>
                <a:gd name="T10" fmla="*/ 202 w 342"/>
                <a:gd name="T11" fmla="*/ 228 h 374"/>
                <a:gd name="T12" fmla="*/ 277 w 342"/>
                <a:gd name="T13" fmla="*/ 206 h 3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2" h="374">
                  <a:moveTo>
                    <a:pt x="277" y="206"/>
                  </a:moveTo>
                  <a:lnTo>
                    <a:pt x="342" y="374"/>
                  </a:lnTo>
                  <a:lnTo>
                    <a:pt x="248" y="272"/>
                  </a:lnTo>
                  <a:lnTo>
                    <a:pt x="179" y="287"/>
                  </a:lnTo>
                  <a:lnTo>
                    <a:pt x="0" y="0"/>
                  </a:lnTo>
                  <a:lnTo>
                    <a:pt x="202" y="228"/>
                  </a:lnTo>
                  <a:lnTo>
                    <a:pt x="277" y="2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105" name="Freeform 119"/>
            <p:cNvSpPr>
              <a:spLocks/>
            </p:cNvSpPr>
            <p:nvPr/>
          </p:nvSpPr>
          <p:spPr bwMode="auto">
            <a:xfrm>
              <a:off x="1960" y="391"/>
              <a:ext cx="272" cy="282"/>
            </a:xfrm>
            <a:custGeom>
              <a:avLst/>
              <a:gdLst>
                <a:gd name="T0" fmla="*/ 222 w 273"/>
                <a:gd name="T1" fmla="*/ 161 h 281"/>
                <a:gd name="T2" fmla="*/ 273 w 273"/>
                <a:gd name="T3" fmla="*/ 281 h 281"/>
                <a:gd name="T4" fmla="*/ 208 w 273"/>
                <a:gd name="T5" fmla="*/ 202 h 281"/>
                <a:gd name="T6" fmla="*/ 140 w 273"/>
                <a:gd name="T7" fmla="*/ 218 h 281"/>
                <a:gd name="T8" fmla="*/ 0 w 273"/>
                <a:gd name="T9" fmla="*/ 0 h 281"/>
                <a:gd name="T10" fmla="*/ 152 w 273"/>
                <a:gd name="T11" fmla="*/ 184 h 281"/>
                <a:gd name="T12" fmla="*/ 222 w 273"/>
                <a:gd name="T13" fmla="*/ 161 h 2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3" h="281">
                  <a:moveTo>
                    <a:pt x="222" y="161"/>
                  </a:moveTo>
                  <a:lnTo>
                    <a:pt x="273" y="281"/>
                  </a:lnTo>
                  <a:lnTo>
                    <a:pt x="208" y="202"/>
                  </a:lnTo>
                  <a:lnTo>
                    <a:pt x="140" y="218"/>
                  </a:lnTo>
                  <a:lnTo>
                    <a:pt x="0" y="0"/>
                  </a:lnTo>
                  <a:lnTo>
                    <a:pt x="152" y="184"/>
                  </a:lnTo>
                  <a:lnTo>
                    <a:pt x="222" y="161"/>
                  </a:lnTo>
                  <a:close/>
                </a:path>
              </a:pathLst>
            </a:custGeom>
            <a:solidFill>
              <a:srgbClr val="FFD8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106" name="Freeform 120"/>
            <p:cNvSpPr>
              <a:spLocks/>
            </p:cNvSpPr>
            <p:nvPr/>
          </p:nvSpPr>
          <p:spPr bwMode="auto">
            <a:xfrm>
              <a:off x="1666" y="1853"/>
              <a:ext cx="486" cy="147"/>
            </a:xfrm>
            <a:custGeom>
              <a:avLst/>
              <a:gdLst>
                <a:gd name="T0" fmla="*/ 268 w 487"/>
                <a:gd name="T1" fmla="*/ 0 h 147"/>
                <a:gd name="T2" fmla="*/ 0 w 487"/>
                <a:gd name="T3" fmla="*/ 94 h 147"/>
                <a:gd name="T4" fmla="*/ 333 w 487"/>
                <a:gd name="T5" fmla="*/ 147 h 147"/>
                <a:gd name="T6" fmla="*/ 487 w 487"/>
                <a:gd name="T7" fmla="*/ 31 h 147"/>
                <a:gd name="T8" fmla="*/ 268 w 487"/>
                <a:gd name="T9" fmla="*/ 0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7" h="147">
                  <a:moveTo>
                    <a:pt x="268" y="0"/>
                  </a:moveTo>
                  <a:lnTo>
                    <a:pt x="0" y="94"/>
                  </a:lnTo>
                  <a:lnTo>
                    <a:pt x="333" y="147"/>
                  </a:lnTo>
                  <a:lnTo>
                    <a:pt x="487" y="31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107" name="Freeform 121"/>
            <p:cNvSpPr>
              <a:spLocks/>
            </p:cNvSpPr>
            <p:nvPr/>
          </p:nvSpPr>
          <p:spPr bwMode="auto">
            <a:xfrm>
              <a:off x="1725" y="1871"/>
              <a:ext cx="385" cy="109"/>
            </a:xfrm>
            <a:custGeom>
              <a:avLst/>
              <a:gdLst>
                <a:gd name="T0" fmla="*/ 210 w 386"/>
                <a:gd name="T1" fmla="*/ 0 h 109"/>
                <a:gd name="T2" fmla="*/ 0 w 386"/>
                <a:gd name="T3" fmla="*/ 70 h 109"/>
                <a:gd name="T4" fmla="*/ 267 w 386"/>
                <a:gd name="T5" fmla="*/ 109 h 109"/>
                <a:gd name="T6" fmla="*/ 386 w 386"/>
                <a:gd name="T7" fmla="*/ 24 h 109"/>
                <a:gd name="T8" fmla="*/ 210 w 386"/>
                <a:gd name="T9" fmla="*/ 0 h 1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6" h="109">
                  <a:moveTo>
                    <a:pt x="210" y="0"/>
                  </a:moveTo>
                  <a:lnTo>
                    <a:pt x="0" y="70"/>
                  </a:lnTo>
                  <a:lnTo>
                    <a:pt x="267" y="109"/>
                  </a:lnTo>
                  <a:lnTo>
                    <a:pt x="386" y="24"/>
                  </a:lnTo>
                  <a:lnTo>
                    <a:pt x="210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108" name="Freeform 122"/>
            <p:cNvSpPr>
              <a:spLocks/>
            </p:cNvSpPr>
            <p:nvPr/>
          </p:nvSpPr>
          <p:spPr bwMode="auto">
            <a:xfrm>
              <a:off x="643" y="1845"/>
              <a:ext cx="475" cy="141"/>
            </a:xfrm>
            <a:custGeom>
              <a:avLst/>
              <a:gdLst>
                <a:gd name="T0" fmla="*/ 223 w 475"/>
                <a:gd name="T1" fmla="*/ 0 h 140"/>
                <a:gd name="T2" fmla="*/ 475 w 475"/>
                <a:gd name="T3" fmla="*/ 115 h 140"/>
                <a:gd name="T4" fmla="*/ 149 w 475"/>
                <a:gd name="T5" fmla="*/ 140 h 140"/>
                <a:gd name="T6" fmla="*/ 0 w 475"/>
                <a:gd name="T7" fmla="*/ 13 h 140"/>
                <a:gd name="T8" fmla="*/ 223 w 475"/>
                <a:gd name="T9" fmla="*/ 0 h 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5" h="140">
                  <a:moveTo>
                    <a:pt x="223" y="0"/>
                  </a:moveTo>
                  <a:lnTo>
                    <a:pt x="475" y="115"/>
                  </a:lnTo>
                  <a:lnTo>
                    <a:pt x="149" y="140"/>
                  </a:lnTo>
                  <a:lnTo>
                    <a:pt x="0" y="13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109" name="Freeform 123"/>
            <p:cNvSpPr>
              <a:spLocks/>
            </p:cNvSpPr>
            <p:nvPr/>
          </p:nvSpPr>
          <p:spPr bwMode="auto">
            <a:xfrm>
              <a:off x="685" y="1859"/>
              <a:ext cx="379" cy="105"/>
            </a:xfrm>
            <a:custGeom>
              <a:avLst/>
              <a:gdLst>
                <a:gd name="T0" fmla="*/ 180 w 381"/>
                <a:gd name="T1" fmla="*/ 0 h 106"/>
                <a:gd name="T2" fmla="*/ 381 w 381"/>
                <a:gd name="T3" fmla="*/ 88 h 106"/>
                <a:gd name="T4" fmla="*/ 117 w 381"/>
                <a:gd name="T5" fmla="*/ 106 h 106"/>
                <a:gd name="T6" fmla="*/ 0 w 381"/>
                <a:gd name="T7" fmla="*/ 10 h 106"/>
                <a:gd name="T8" fmla="*/ 180 w 381"/>
                <a:gd name="T9" fmla="*/ 0 h 1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1" h="106">
                  <a:moveTo>
                    <a:pt x="180" y="0"/>
                  </a:moveTo>
                  <a:lnTo>
                    <a:pt x="381" y="88"/>
                  </a:lnTo>
                  <a:lnTo>
                    <a:pt x="117" y="106"/>
                  </a:lnTo>
                  <a:lnTo>
                    <a:pt x="0" y="1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110" name="Freeform 124"/>
            <p:cNvSpPr>
              <a:spLocks/>
            </p:cNvSpPr>
            <p:nvPr/>
          </p:nvSpPr>
          <p:spPr bwMode="auto">
            <a:xfrm>
              <a:off x="1896" y="1457"/>
              <a:ext cx="792" cy="473"/>
            </a:xfrm>
            <a:custGeom>
              <a:avLst/>
              <a:gdLst>
                <a:gd name="T0" fmla="*/ 734 w 793"/>
                <a:gd name="T1" fmla="*/ 73 h 473"/>
                <a:gd name="T2" fmla="*/ 712 w 793"/>
                <a:gd name="T3" fmla="*/ 50 h 473"/>
                <a:gd name="T4" fmla="*/ 688 w 793"/>
                <a:gd name="T5" fmla="*/ 31 h 473"/>
                <a:gd name="T6" fmla="*/ 662 w 793"/>
                <a:gd name="T7" fmla="*/ 18 h 473"/>
                <a:gd name="T8" fmla="*/ 647 w 793"/>
                <a:gd name="T9" fmla="*/ 14 h 473"/>
                <a:gd name="T10" fmla="*/ 630 w 793"/>
                <a:gd name="T11" fmla="*/ 10 h 473"/>
                <a:gd name="T12" fmla="*/ 607 w 793"/>
                <a:gd name="T13" fmla="*/ 5 h 473"/>
                <a:gd name="T14" fmla="*/ 587 w 793"/>
                <a:gd name="T15" fmla="*/ 1 h 473"/>
                <a:gd name="T16" fmla="*/ 572 w 793"/>
                <a:gd name="T17" fmla="*/ 0 h 473"/>
                <a:gd name="T18" fmla="*/ 512 w 793"/>
                <a:gd name="T19" fmla="*/ 0 h 473"/>
                <a:gd name="T20" fmla="*/ 429 w 793"/>
                <a:gd name="T21" fmla="*/ 0 h 473"/>
                <a:gd name="T22" fmla="*/ 369 w 793"/>
                <a:gd name="T23" fmla="*/ 0 h 473"/>
                <a:gd name="T24" fmla="*/ 353 w 793"/>
                <a:gd name="T25" fmla="*/ 0 h 473"/>
                <a:gd name="T26" fmla="*/ 333 w 793"/>
                <a:gd name="T27" fmla="*/ 2 h 473"/>
                <a:gd name="T28" fmla="*/ 305 w 793"/>
                <a:gd name="T29" fmla="*/ 8 h 473"/>
                <a:gd name="T30" fmla="*/ 279 w 793"/>
                <a:gd name="T31" fmla="*/ 17 h 473"/>
                <a:gd name="T32" fmla="*/ 259 w 793"/>
                <a:gd name="T33" fmla="*/ 28 h 473"/>
                <a:gd name="T34" fmla="*/ 240 w 793"/>
                <a:gd name="T35" fmla="*/ 41 h 473"/>
                <a:gd name="T36" fmla="*/ 226 w 793"/>
                <a:gd name="T37" fmla="*/ 56 h 473"/>
                <a:gd name="T38" fmla="*/ 217 w 793"/>
                <a:gd name="T39" fmla="*/ 64 h 473"/>
                <a:gd name="T40" fmla="*/ 202 w 793"/>
                <a:gd name="T41" fmla="*/ 86 h 473"/>
                <a:gd name="T42" fmla="*/ 164 w 793"/>
                <a:gd name="T43" fmla="*/ 145 h 473"/>
                <a:gd name="T44" fmla="*/ 122 w 793"/>
                <a:gd name="T45" fmla="*/ 221 h 473"/>
                <a:gd name="T46" fmla="*/ 88 w 793"/>
                <a:gd name="T47" fmla="*/ 297 h 473"/>
                <a:gd name="T48" fmla="*/ 0 w 793"/>
                <a:gd name="T49" fmla="*/ 425 h 473"/>
                <a:gd name="T50" fmla="*/ 103 w 793"/>
                <a:gd name="T51" fmla="*/ 435 h 473"/>
                <a:gd name="T52" fmla="*/ 106 w 793"/>
                <a:gd name="T53" fmla="*/ 453 h 473"/>
                <a:gd name="T54" fmla="*/ 121 w 793"/>
                <a:gd name="T55" fmla="*/ 473 h 473"/>
                <a:gd name="T56" fmla="*/ 132 w 793"/>
                <a:gd name="T57" fmla="*/ 473 h 473"/>
                <a:gd name="T58" fmla="*/ 140 w 793"/>
                <a:gd name="T59" fmla="*/ 466 h 473"/>
                <a:gd name="T60" fmla="*/ 145 w 793"/>
                <a:gd name="T61" fmla="*/ 435 h 473"/>
                <a:gd name="T62" fmla="*/ 160 w 793"/>
                <a:gd name="T63" fmla="*/ 363 h 473"/>
                <a:gd name="T64" fmla="*/ 176 w 793"/>
                <a:gd name="T65" fmla="*/ 361 h 473"/>
                <a:gd name="T66" fmla="*/ 190 w 793"/>
                <a:gd name="T67" fmla="*/ 327 h 473"/>
                <a:gd name="T68" fmla="*/ 220 w 793"/>
                <a:gd name="T69" fmla="*/ 274 h 473"/>
                <a:gd name="T70" fmla="*/ 268 w 793"/>
                <a:gd name="T71" fmla="*/ 219 h 473"/>
                <a:gd name="T72" fmla="*/ 279 w 793"/>
                <a:gd name="T73" fmla="*/ 358 h 473"/>
                <a:gd name="T74" fmla="*/ 663 w 793"/>
                <a:gd name="T75" fmla="*/ 213 h 473"/>
                <a:gd name="T76" fmla="*/ 676 w 793"/>
                <a:gd name="T77" fmla="*/ 261 h 473"/>
                <a:gd name="T78" fmla="*/ 679 w 793"/>
                <a:gd name="T79" fmla="*/ 392 h 473"/>
                <a:gd name="T80" fmla="*/ 787 w 793"/>
                <a:gd name="T81" fmla="*/ 399 h 473"/>
                <a:gd name="T82" fmla="*/ 793 w 793"/>
                <a:gd name="T83" fmla="*/ 341 h 473"/>
                <a:gd name="T84" fmla="*/ 790 w 793"/>
                <a:gd name="T85" fmla="*/ 246 h 473"/>
                <a:gd name="T86" fmla="*/ 767 w 793"/>
                <a:gd name="T87" fmla="*/ 139 h 47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793" h="473">
                  <a:moveTo>
                    <a:pt x="743" y="86"/>
                  </a:moveTo>
                  <a:lnTo>
                    <a:pt x="734" y="73"/>
                  </a:lnTo>
                  <a:lnTo>
                    <a:pt x="724" y="60"/>
                  </a:lnTo>
                  <a:lnTo>
                    <a:pt x="712" y="50"/>
                  </a:lnTo>
                  <a:lnTo>
                    <a:pt x="701" y="40"/>
                  </a:lnTo>
                  <a:lnTo>
                    <a:pt x="688" y="31"/>
                  </a:lnTo>
                  <a:lnTo>
                    <a:pt x="675" y="25"/>
                  </a:lnTo>
                  <a:lnTo>
                    <a:pt x="662" y="18"/>
                  </a:lnTo>
                  <a:lnTo>
                    <a:pt x="650" y="14"/>
                  </a:lnTo>
                  <a:lnTo>
                    <a:pt x="647" y="14"/>
                  </a:lnTo>
                  <a:lnTo>
                    <a:pt x="640" y="12"/>
                  </a:lnTo>
                  <a:lnTo>
                    <a:pt x="630" y="10"/>
                  </a:lnTo>
                  <a:lnTo>
                    <a:pt x="618" y="7"/>
                  </a:lnTo>
                  <a:lnTo>
                    <a:pt x="607" y="5"/>
                  </a:lnTo>
                  <a:lnTo>
                    <a:pt x="595" y="2"/>
                  </a:lnTo>
                  <a:lnTo>
                    <a:pt x="587" y="1"/>
                  </a:lnTo>
                  <a:lnTo>
                    <a:pt x="582" y="0"/>
                  </a:lnTo>
                  <a:lnTo>
                    <a:pt x="572" y="0"/>
                  </a:lnTo>
                  <a:lnTo>
                    <a:pt x="548" y="0"/>
                  </a:lnTo>
                  <a:lnTo>
                    <a:pt x="512" y="0"/>
                  </a:lnTo>
                  <a:lnTo>
                    <a:pt x="471" y="0"/>
                  </a:lnTo>
                  <a:lnTo>
                    <a:pt x="429" y="0"/>
                  </a:lnTo>
                  <a:lnTo>
                    <a:pt x="395" y="0"/>
                  </a:lnTo>
                  <a:lnTo>
                    <a:pt x="369" y="0"/>
                  </a:lnTo>
                  <a:lnTo>
                    <a:pt x="359" y="0"/>
                  </a:lnTo>
                  <a:lnTo>
                    <a:pt x="353" y="0"/>
                  </a:lnTo>
                  <a:lnTo>
                    <a:pt x="344" y="1"/>
                  </a:lnTo>
                  <a:lnTo>
                    <a:pt x="333" y="2"/>
                  </a:lnTo>
                  <a:lnTo>
                    <a:pt x="320" y="5"/>
                  </a:lnTo>
                  <a:lnTo>
                    <a:pt x="305" y="8"/>
                  </a:lnTo>
                  <a:lnTo>
                    <a:pt x="292" y="12"/>
                  </a:lnTo>
                  <a:lnTo>
                    <a:pt x="279" y="17"/>
                  </a:lnTo>
                  <a:lnTo>
                    <a:pt x="268" y="22"/>
                  </a:lnTo>
                  <a:lnTo>
                    <a:pt x="259" y="28"/>
                  </a:lnTo>
                  <a:lnTo>
                    <a:pt x="249" y="34"/>
                  </a:lnTo>
                  <a:lnTo>
                    <a:pt x="240" y="41"/>
                  </a:lnTo>
                  <a:lnTo>
                    <a:pt x="233" y="48"/>
                  </a:lnTo>
                  <a:lnTo>
                    <a:pt x="226" y="56"/>
                  </a:lnTo>
                  <a:lnTo>
                    <a:pt x="220" y="61"/>
                  </a:lnTo>
                  <a:lnTo>
                    <a:pt x="217" y="64"/>
                  </a:lnTo>
                  <a:lnTo>
                    <a:pt x="216" y="66"/>
                  </a:lnTo>
                  <a:lnTo>
                    <a:pt x="202" y="86"/>
                  </a:lnTo>
                  <a:lnTo>
                    <a:pt x="184" y="113"/>
                  </a:lnTo>
                  <a:lnTo>
                    <a:pt x="164" y="145"/>
                  </a:lnTo>
                  <a:lnTo>
                    <a:pt x="142" y="182"/>
                  </a:lnTo>
                  <a:lnTo>
                    <a:pt x="122" y="221"/>
                  </a:lnTo>
                  <a:lnTo>
                    <a:pt x="103" y="259"/>
                  </a:lnTo>
                  <a:lnTo>
                    <a:pt x="88" y="297"/>
                  </a:lnTo>
                  <a:lnTo>
                    <a:pt x="76" y="330"/>
                  </a:lnTo>
                  <a:lnTo>
                    <a:pt x="0" y="425"/>
                  </a:lnTo>
                  <a:lnTo>
                    <a:pt x="63" y="469"/>
                  </a:lnTo>
                  <a:lnTo>
                    <a:pt x="103" y="435"/>
                  </a:lnTo>
                  <a:lnTo>
                    <a:pt x="103" y="440"/>
                  </a:lnTo>
                  <a:lnTo>
                    <a:pt x="106" y="453"/>
                  </a:lnTo>
                  <a:lnTo>
                    <a:pt x="111" y="466"/>
                  </a:lnTo>
                  <a:lnTo>
                    <a:pt x="121" y="473"/>
                  </a:lnTo>
                  <a:lnTo>
                    <a:pt x="127" y="473"/>
                  </a:lnTo>
                  <a:lnTo>
                    <a:pt x="132" y="473"/>
                  </a:lnTo>
                  <a:lnTo>
                    <a:pt x="137" y="470"/>
                  </a:lnTo>
                  <a:lnTo>
                    <a:pt x="140" y="466"/>
                  </a:lnTo>
                  <a:lnTo>
                    <a:pt x="141" y="458"/>
                  </a:lnTo>
                  <a:lnTo>
                    <a:pt x="145" y="435"/>
                  </a:lnTo>
                  <a:lnTo>
                    <a:pt x="152" y="402"/>
                  </a:lnTo>
                  <a:lnTo>
                    <a:pt x="160" y="363"/>
                  </a:lnTo>
                  <a:lnTo>
                    <a:pt x="174" y="366"/>
                  </a:lnTo>
                  <a:lnTo>
                    <a:pt x="176" y="361"/>
                  </a:lnTo>
                  <a:lnTo>
                    <a:pt x="181" y="347"/>
                  </a:lnTo>
                  <a:lnTo>
                    <a:pt x="190" y="327"/>
                  </a:lnTo>
                  <a:lnTo>
                    <a:pt x="203" y="302"/>
                  </a:lnTo>
                  <a:lnTo>
                    <a:pt x="220" y="274"/>
                  </a:lnTo>
                  <a:lnTo>
                    <a:pt x="242" y="246"/>
                  </a:lnTo>
                  <a:lnTo>
                    <a:pt x="268" y="219"/>
                  </a:lnTo>
                  <a:lnTo>
                    <a:pt x="300" y="196"/>
                  </a:lnTo>
                  <a:lnTo>
                    <a:pt x="279" y="358"/>
                  </a:lnTo>
                  <a:lnTo>
                    <a:pt x="659" y="390"/>
                  </a:lnTo>
                  <a:lnTo>
                    <a:pt x="663" y="213"/>
                  </a:lnTo>
                  <a:lnTo>
                    <a:pt x="667" y="226"/>
                  </a:lnTo>
                  <a:lnTo>
                    <a:pt x="676" y="261"/>
                  </a:lnTo>
                  <a:lnTo>
                    <a:pt x="683" y="318"/>
                  </a:lnTo>
                  <a:lnTo>
                    <a:pt x="679" y="392"/>
                  </a:lnTo>
                  <a:lnTo>
                    <a:pt x="786" y="407"/>
                  </a:lnTo>
                  <a:lnTo>
                    <a:pt x="787" y="399"/>
                  </a:lnTo>
                  <a:lnTo>
                    <a:pt x="790" y="376"/>
                  </a:lnTo>
                  <a:lnTo>
                    <a:pt x="793" y="341"/>
                  </a:lnTo>
                  <a:lnTo>
                    <a:pt x="793" y="297"/>
                  </a:lnTo>
                  <a:lnTo>
                    <a:pt x="790" y="246"/>
                  </a:lnTo>
                  <a:lnTo>
                    <a:pt x="781" y="193"/>
                  </a:lnTo>
                  <a:lnTo>
                    <a:pt x="767" y="139"/>
                  </a:lnTo>
                  <a:lnTo>
                    <a:pt x="743" y="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111" name="Freeform 125"/>
            <p:cNvSpPr>
              <a:spLocks/>
            </p:cNvSpPr>
            <p:nvPr/>
          </p:nvSpPr>
          <p:spPr bwMode="auto">
            <a:xfrm>
              <a:off x="1922" y="1805"/>
              <a:ext cx="117" cy="103"/>
            </a:xfrm>
            <a:custGeom>
              <a:avLst/>
              <a:gdLst>
                <a:gd name="T0" fmla="*/ 118 w 118"/>
                <a:gd name="T1" fmla="*/ 12 h 104"/>
                <a:gd name="T2" fmla="*/ 115 w 118"/>
                <a:gd name="T3" fmla="*/ 35 h 104"/>
                <a:gd name="T4" fmla="*/ 111 w 118"/>
                <a:gd name="T5" fmla="*/ 67 h 104"/>
                <a:gd name="T6" fmla="*/ 103 w 118"/>
                <a:gd name="T7" fmla="*/ 93 h 104"/>
                <a:gd name="T8" fmla="*/ 98 w 118"/>
                <a:gd name="T9" fmla="*/ 104 h 104"/>
                <a:gd name="T10" fmla="*/ 92 w 118"/>
                <a:gd name="T11" fmla="*/ 97 h 104"/>
                <a:gd name="T12" fmla="*/ 89 w 118"/>
                <a:gd name="T13" fmla="*/ 81 h 104"/>
                <a:gd name="T14" fmla="*/ 86 w 118"/>
                <a:gd name="T15" fmla="*/ 66 h 104"/>
                <a:gd name="T16" fmla="*/ 85 w 118"/>
                <a:gd name="T17" fmla="*/ 58 h 104"/>
                <a:gd name="T18" fmla="*/ 36 w 118"/>
                <a:gd name="T19" fmla="*/ 97 h 104"/>
                <a:gd name="T20" fmla="*/ 0 w 118"/>
                <a:gd name="T21" fmla="*/ 71 h 104"/>
                <a:gd name="T22" fmla="*/ 62 w 118"/>
                <a:gd name="T23" fmla="*/ 0 h 104"/>
                <a:gd name="T24" fmla="*/ 118 w 118"/>
                <a:gd name="T25" fmla="*/ 12 h 10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8" h="104">
                  <a:moveTo>
                    <a:pt x="118" y="12"/>
                  </a:moveTo>
                  <a:lnTo>
                    <a:pt x="115" y="35"/>
                  </a:lnTo>
                  <a:lnTo>
                    <a:pt x="111" y="67"/>
                  </a:lnTo>
                  <a:lnTo>
                    <a:pt x="103" y="93"/>
                  </a:lnTo>
                  <a:lnTo>
                    <a:pt x="98" y="104"/>
                  </a:lnTo>
                  <a:lnTo>
                    <a:pt x="92" y="97"/>
                  </a:lnTo>
                  <a:lnTo>
                    <a:pt x="89" y="81"/>
                  </a:lnTo>
                  <a:lnTo>
                    <a:pt x="86" y="66"/>
                  </a:lnTo>
                  <a:lnTo>
                    <a:pt x="85" y="58"/>
                  </a:lnTo>
                  <a:lnTo>
                    <a:pt x="36" y="97"/>
                  </a:lnTo>
                  <a:lnTo>
                    <a:pt x="0" y="71"/>
                  </a:lnTo>
                  <a:lnTo>
                    <a:pt x="62" y="0"/>
                  </a:lnTo>
                  <a:lnTo>
                    <a:pt x="118" y="12"/>
                  </a:lnTo>
                  <a:close/>
                </a:path>
              </a:pathLst>
            </a:custGeom>
            <a:solidFill>
              <a:srgbClr val="AFAA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112" name="Freeform 126"/>
            <p:cNvSpPr>
              <a:spLocks/>
            </p:cNvSpPr>
            <p:nvPr/>
          </p:nvSpPr>
          <p:spPr bwMode="auto">
            <a:xfrm>
              <a:off x="1991" y="1481"/>
              <a:ext cx="675" cy="371"/>
            </a:xfrm>
            <a:custGeom>
              <a:avLst/>
              <a:gdLst>
                <a:gd name="T0" fmla="*/ 169 w 675"/>
                <a:gd name="T1" fmla="*/ 23 h 370"/>
                <a:gd name="T2" fmla="*/ 175 w 675"/>
                <a:gd name="T3" fmla="*/ 20 h 370"/>
                <a:gd name="T4" fmla="*/ 182 w 675"/>
                <a:gd name="T5" fmla="*/ 16 h 370"/>
                <a:gd name="T6" fmla="*/ 191 w 675"/>
                <a:gd name="T7" fmla="*/ 13 h 370"/>
                <a:gd name="T8" fmla="*/ 201 w 675"/>
                <a:gd name="T9" fmla="*/ 10 h 370"/>
                <a:gd name="T10" fmla="*/ 212 w 675"/>
                <a:gd name="T11" fmla="*/ 7 h 370"/>
                <a:gd name="T12" fmla="*/ 222 w 675"/>
                <a:gd name="T13" fmla="*/ 4 h 370"/>
                <a:gd name="T14" fmla="*/ 232 w 675"/>
                <a:gd name="T15" fmla="*/ 1 h 370"/>
                <a:gd name="T16" fmla="*/ 241 w 675"/>
                <a:gd name="T17" fmla="*/ 0 h 370"/>
                <a:gd name="T18" fmla="*/ 296 w 675"/>
                <a:gd name="T19" fmla="*/ 0 h 370"/>
                <a:gd name="T20" fmla="*/ 361 w 675"/>
                <a:gd name="T21" fmla="*/ 175 h 370"/>
                <a:gd name="T22" fmla="*/ 459 w 675"/>
                <a:gd name="T23" fmla="*/ 0 h 370"/>
                <a:gd name="T24" fmla="*/ 508 w 675"/>
                <a:gd name="T25" fmla="*/ 0 h 370"/>
                <a:gd name="T26" fmla="*/ 524 w 675"/>
                <a:gd name="T27" fmla="*/ 3 h 370"/>
                <a:gd name="T28" fmla="*/ 538 w 675"/>
                <a:gd name="T29" fmla="*/ 7 h 370"/>
                <a:gd name="T30" fmla="*/ 554 w 675"/>
                <a:gd name="T31" fmla="*/ 13 h 370"/>
                <a:gd name="T32" fmla="*/ 569 w 675"/>
                <a:gd name="T33" fmla="*/ 19 h 370"/>
                <a:gd name="T34" fmla="*/ 583 w 675"/>
                <a:gd name="T35" fmla="*/ 27 h 370"/>
                <a:gd name="T36" fmla="*/ 597 w 675"/>
                <a:gd name="T37" fmla="*/ 36 h 370"/>
                <a:gd name="T38" fmla="*/ 609 w 675"/>
                <a:gd name="T39" fmla="*/ 47 h 370"/>
                <a:gd name="T40" fmla="*/ 621 w 675"/>
                <a:gd name="T41" fmla="*/ 60 h 370"/>
                <a:gd name="T42" fmla="*/ 647 w 675"/>
                <a:gd name="T43" fmla="*/ 109 h 370"/>
                <a:gd name="T44" fmla="*/ 664 w 675"/>
                <a:gd name="T45" fmla="*/ 161 h 370"/>
                <a:gd name="T46" fmla="*/ 672 w 675"/>
                <a:gd name="T47" fmla="*/ 212 h 370"/>
                <a:gd name="T48" fmla="*/ 675 w 675"/>
                <a:gd name="T49" fmla="*/ 261 h 370"/>
                <a:gd name="T50" fmla="*/ 674 w 675"/>
                <a:gd name="T51" fmla="*/ 304 h 370"/>
                <a:gd name="T52" fmla="*/ 670 w 675"/>
                <a:gd name="T53" fmla="*/ 339 h 370"/>
                <a:gd name="T54" fmla="*/ 667 w 675"/>
                <a:gd name="T55" fmla="*/ 362 h 370"/>
                <a:gd name="T56" fmla="*/ 665 w 675"/>
                <a:gd name="T57" fmla="*/ 370 h 370"/>
                <a:gd name="T58" fmla="*/ 605 w 675"/>
                <a:gd name="T59" fmla="*/ 360 h 370"/>
                <a:gd name="T60" fmla="*/ 605 w 675"/>
                <a:gd name="T61" fmla="*/ 293 h 370"/>
                <a:gd name="T62" fmla="*/ 599 w 675"/>
                <a:gd name="T63" fmla="*/ 241 h 370"/>
                <a:gd name="T64" fmla="*/ 590 w 675"/>
                <a:gd name="T65" fmla="*/ 204 h 370"/>
                <a:gd name="T66" fmla="*/ 580 w 675"/>
                <a:gd name="T67" fmla="*/ 178 h 370"/>
                <a:gd name="T68" fmla="*/ 569 w 675"/>
                <a:gd name="T69" fmla="*/ 162 h 370"/>
                <a:gd name="T70" fmla="*/ 560 w 675"/>
                <a:gd name="T71" fmla="*/ 154 h 370"/>
                <a:gd name="T72" fmla="*/ 553 w 675"/>
                <a:gd name="T73" fmla="*/ 149 h 370"/>
                <a:gd name="T74" fmla="*/ 550 w 675"/>
                <a:gd name="T75" fmla="*/ 149 h 370"/>
                <a:gd name="T76" fmla="*/ 543 w 675"/>
                <a:gd name="T77" fmla="*/ 355 h 370"/>
                <a:gd name="T78" fmla="*/ 205 w 675"/>
                <a:gd name="T79" fmla="*/ 326 h 370"/>
                <a:gd name="T80" fmla="*/ 222 w 675"/>
                <a:gd name="T81" fmla="*/ 144 h 370"/>
                <a:gd name="T82" fmla="*/ 218 w 675"/>
                <a:gd name="T83" fmla="*/ 145 h 370"/>
                <a:gd name="T84" fmla="*/ 205 w 675"/>
                <a:gd name="T85" fmla="*/ 151 h 370"/>
                <a:gd name="T86" fmla="*/ 186 w 675"/>
                <a:gd name="T87" fmla="*/ 159 h 370"/>
                <a:gd name="T88" fmla="*/ 163 w 675"/>
                <a:gd name="T89" fmla="*/ 175 h 370"/>
                <a:gd name="T90" fmla="*/ 137 w 675"/>
                <a:gd name="T91" fmla="*/ 198 h 370"/>
                <a:gd name="T92" fmla="*/ 111 w 675"/>
                <a:gd name="T93" fmla="*/ 228 h 370"/>
                <a:gd name="T94" fmla="*/ 88 w 675"/>
                <a:gd name="T95" fmla="*/ 267 h 370"/>
                <a:gd name="T96" fmla="*/ 68 w 675"/>
                <a:gd name="T97" fmla="*/ 316 h 370"/>
                <a:gd name="T98" fmla="*/ 0 w 675"/>
                <a:gd name="T99" fmla="*/ 303 h 370"/>
                <a:gd name="T100" fmla="*/ 31 w 675"/>
                <a:gd name="T101" fmla="*/ 230 h 370"/>
                <a:gd name="T102" fmla="*/ 59 w 675"/>
                <a:gd name="T103" fmla="*/ 169 h 370"/>
                <a:gd name="T104" fmla="*/ 88 w 675"/>
                <a:gd name="T105" fmla="*/ 121 h 370"/>
                <a:gd name="T106" fmla="*/ 114 w 675"/>
                <a:gd name="T107" fmla="*/ 83 h 370"/>
                <a:gd name="T108" fmla="*/ 136 w 675"/>
                <a:gd name="T109" fmla="*/ 54 h 370"/>
                <a:gd name="T110" fmla="*/ 153 w 675"/>
                <a:gd name="T111" fmla="*/ 37 h 370"/>
                <a:gd name="T112" fmla="*/ 165 w 675"/>
                <a:gd name="T113" fmla="*/ 26 h 370"/>
                <a:gd name="T114" fmla="*/ 169 w 675"/>
                <a:gd name="T115" fmla="*/ 23 h 37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675" h="370">
                  <a:moveTo>
                    <a:pt x="169" y="23"/>
                  </a:moveTo>
                  <a:lnTo>
                    <a:pt x="175" y="20"/>
                  </a:lnTo>
                  <a:lnTo>
                    <a:pt x="182" y="16"/>
                  </a:lnTo>
                  <a:lnTo>
                    <a:pt x="191" y="13"/>
                  </a:lnTo>
                  <a:lnTo>
                    <a:pt x="201" y="10"/>
                  </a:lnTo>
                  <a:lnTo>
                    <a:pt x="212" y="7"/>
                  </a:lnTo>
                  <a:lnTo>
                    <a:pt x="222" y="4"/>
                  </a:lnTo>
                  <a:lnTo>
                    <a:pt x="232" y="1"/>
                  </a:lnTo>
                  <a:lnTo>
                    <a:pt x="241" y="0"/>
                  </a:lnTo>
                  <a:lnTo>
                    <a:pt x="296" y="0"/>
                  </a:lnTo>
                  <a:lnTo>
                    <a:pt x="361" y="175"/>
                  </a:lnTo>
                  <a:lnTo>
                    <a:pt x="459" y="0"/>
                  </a:lnTo>
                  <a:lnTo>
                    <a:pt x="508" y="0"/>
                  </a:lnTo>
                  <a:lnTo>
                    <a:pt x="524" y="3"/>
                  </a:lnTo>
                  <a:lnTo>
                    <a:pt x="538" y="7"/>
                  </a:lnTo>
                  <a:lnTo>
                    <a:pt x="554" y="13"/>
                  </a:lnTo>
                  <a:lnTo>
                    <a:pt x="569" y="19"/>
                  </a:lnTo>
                  <a:lnTo>
                    <a:pt x="583" y="27"/>
                  </a:lnTo>
                  <a:lnTo>
                    <a:pt x="597" y="36"/>
                  </a:lnTo>
                  <a:lnTo>
                    <a:pt x="609" y="47"/>
                  </a:lnTo>
                  <a:lnTo>
                    <a:pt x="621" y="60"/>
                  </a:lnTo>
                  <a:lnTo>
                    <a:pt x="647" y="109"/>
                  </a:lnTo>
                  <a:lnTo>
                    <a:pt x="664" y="161"/>
                  </a:lnTo>
                  <a:lnTo>
                    <a:pt x="672" y="212"/>
                  </a:lnTo>
                  <a:lnTo>
                    <a:pt x="675" y="261"/>
                  </a:lnTo>
                  <a:lnTo>
                    <a:pt x="674" y="304"/>
                  </a:lnTo>
                  <a:lnTo>
                    <a:pt x="670" y="339"/>
                  </a:lnTo>
                  <a:lnTo>
                    <a:pt x="667" y="362"/>
                  </a:lnTo>
                  <a:lnTo>
                    <a:pt x="665" y="370"/>
                  </a:lnTo>
                  <a:lnTo>
                    <a:pt x="605" y="360"/>
                  </a:lnTo>
                  <a:lnTo>
                    <a:pt x="605" y="293"/>
                  </a:lnTo>
                  <a:lnTo>
                    <a:pt x="599" y="241"/>
                  </a:lnTo>
                  <a:lnTo>
                    <a:pt x="590" y="204"/>
                  </a:lnTo>
                  <a:lnTo>
                    <a:pt x="580" y="178"/>
                  </a:lnTo>
                  <a:lnTo>
                    <a:pt x="569" y="162"/>
                  </a:lnTo>
                  <a:lnTo>
                    <a:pt x="560" y="154"/>
                  </a:lnTo>
                  <a:lnTo>
                    <a:pt x="553" y="149"/>
                  </a:lnTo>
                  <a:lnTo>
                    <a:pt x="550" y="149"/>
                  </a:lnTo>
                  <a:lnTo>
                    <a:pt x="543" y="355"/>
                  </a:lnTo>
                  <a:lnTo>
                    <a:pt x="205" y="326"/>
                  </a:lnTo>
                  <a:lnTo>
                    <a:pt x="222" y="144"/>
                  </a:lnTo>
                  <a:lnTo>
                    <a:pt x="218" y="145"/>
                  </a:lnTo>
                  <a:lnTo>
                    <a:pt x="205" y="151"/>
                  </a:lnTo>
                  <a:lnTo>
                    <a:pt x="186" y="159"/>
                  </a:lnTo>
                  <a:lnTo>
                    <a:pt x="163" y="175"/>
                  </a:lnTo>
                  <a:lnTo>
                    <a:pt x="137" y="198"/>
                  </a:lnTo>
                  <a:lnTo>
                    <a:pt x="111" y="228"/>
                  </a:lnTo>
                  <a:lnTo>
                    <a:pt x="88" y="267"/>
                  </a:lnTo>
                  <a:lnTo>
                    <a:pt x="68" y="316"/>
                  </a:lnTo>
                  <a:lnTo>
                    <a:pt x="0" y="303"/>
                  </a:lnTo>
                  <a:lnTo>
                    <a:pt x="31" y="230"/>
                  </a:lnTo>
                  <a:lnTo>
                    <a:pt x="59" y="169"/>
                  </a:lnTo>
                  <a:lnTo>
                    <a:pt x="88" y="121"/>
                  </a:lnTo>
                  <a:lnTo>
                    <a:pt x="114" y="83"/>
                  </a:lnTo>
                  <a:lnTo>
                    <a:pt x="136" y="54"/>
                  </a:lnTo>
                  <a:lnTo>
                    <a:pt x="153" y="37"/>
                  </a:lnTo>
                  <a:lnTo>
                    <a:pt x="165" y="26"/>
                  </a:lnTo>
                  <a:lnTo>
                    <a:pt x="169" y="23"/>
                  </a:lnTo>
                  <a:close/>
                </a:path>
              </a:pathLst>
            </a:custGeom>
            <a:solidFill>
              <a:srgbClr val="42E5F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113" name="Freeform 127"/>
            <p:cNvSpPr>
              <a:spLocks/>
            </p:cNvSpPr>
            <p:nvPr/>
          </p:nvSpPr>
          <p:spPr bwMode="auto">
            <a:xfrm>
              <a:off x="2238" y="1469"/>
              <a:ext cx="266" cy="185"/>
            </a:xfrm>
            <a:custGeom>
              <a:avLst/>
              <a:gdLst>
                <a:gd name="T0" fmla="*/ 231 w 267"/>
                <a:gd name="T1" fmla="*/ 62 h 185"/>
                <a:gd name="T2" fmla="*/ 267 w 267"/>
                <a:gd name="T3" fmla="*/ 37 h 185"/>
                <a:gd name="T4" fmla="*/ 238 w 267"/>
                <a:gd name="T5" fmla="*/ 3 h 185"/>
                <a:gd name="T6" fmla="*/ 221 w 267"/>
                <a:gd name="T7" fmla="*/ 4 h 185"/>
                <a:gd name="T8" fmla="*/ 244 w 267"/>
                <a:gd name="T9" fmla="*/ 34 h 185"/>
                <a:gd name="T10" fmla="*/ 211 w 267"/>
                <a:gd name="T11" fmla="*/ 59 h 185"/>
                <a:gd name="T12" fmla="*/ 214 w 267"/>
                <a:gd name="T13" fmla="*/ 63 h 185"/>
                <a:gd name="T14" fmla="*/ 223 w 267"/>
                <a:gd name="T15" fmla="*/ 72 h 185"/>
                <a:gd name="T16" fmla="*/ 230 w 267"/>
                <a:gd name="T17" fmla="*/ 80 h 185"/>
                <a:gd name="T18" fmla="*/ 233 w 267"/>
                <a:gd name="T19" fmla="*/ 85 h 185"/>
                <a:gd name="T20" fmla="*/ 119 w 267"/>
                <a:gd name="T21" fmla="*/ 167 h 185"/>
                <a:gd name="T22" fmla="*/ 32 w 267"/>
                <a:gd name="T23" fmla="*/ 82 h 185"/>
                <a:gd name="T24" fmla="*/ 51 w 267"/>
                <a:gd name="T25" fmla="*/ 57 h 185"/>
                <a:gd name="T26" fmla="*/ 19 w 267"/>
                <a:gd name="T27" fmla="*/ 34 h 185"/>
                <a:gd name="T28" fmla="*/ 38 w 267"/>
                <a:gd name="T29" fmla="*/ 0 h 185"/>
                <a:gd name="T30" fmla="*/ 22 w 267"/>
                <a:gd name="T31" fmla="*/ 1 h 185"/>
                <a:gd name="T32" fmla="*/ 0 w 267"/>
                <a:gd name="T33" fmla="*/ 37 h 185"/>
                <a:gd name="T34" fmla="*/ 31 w 267"/>
                <a:gd name="T35" fmla="*/ 60 h 185"/>
                <a:gd name="T36" fmla="*/ 8 w 267"/>
                <a:gd name="T37" fmla="*/ 86 h 185"/>
                <a:gd name="T38" fmla="*/ 116 w 267"/>
                <a:gd name="T39" fmla="*/ 185 h 185"/>
                <a:gd name="T40" fmla="*/ 259 w 267"/>
                <a:gd name="T41" fmla="*/ 90 h 185"/>
                <a:gd name="T42" fmla="*/ 231 w 267"/>
                <a:gd name="T43" fmla="*/ 62 h 18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67" h="185">
                  <a:moveTo>
                    <a:pt x="231" y="62"/>
                  </a:moveTo>
                  <a:lnTo>
                    <a:pt x="267" y="37"/>
                  </a:lnTo>
                  <a:lnTo>
                    <a:pt x="238" y="3"/>
                  </a:lnTo>
                  <a:lnTo>
                    <a:pt x="221" y="4"/>
                  </a:lnTo>
                  <a:lnTo>
                    <a:pt x="244" y="34"/>
                  </a:lnTo>
                  <a:lnTo>
                    <a:pt x="211" y="59"/>
                  </a:lnTo>
                  <a:lnTo>
                    <a:pt x="214" y="63"/>
                  </a:lnTo>
                  <a:lnTo>
                    <a:pt x="223" y="72"/>
                  </a:lnTo>
                  <a:lnTo>
                    <a:pt x="230" y="80"/>
                  </a:lnTo>
                  <a:lnTo>
                    <a:pt x="233" y="85"/>
                  </a:lnTo>
                  <a:lnTo>
                    <a:pt x="119" y="167"/>
                  </a:lnTo>
                  <a:lnTo>
                    <a:pt x="32" y="82"/>
                  </a:lnTo>
                  <a:lnTo>
                    <a:pt x="51" y="57"/>
                  </a:lnTo>
                  <a:lnTo>
                    <a:pt x="19" y="34"/>
                  </a:lnTo>
                  <a:lnTo>
                    <a:pt x="38" y="0"/>
                  </a:lnTo>
                  <a:lnTo>
                    <a:pt x="22" y="1"/>
                  </a:lnTo>
                  <a:lnTo>
                    <a:pt x="0" y="37"/>
                  </a:lnTo>
                  <a:lnTo>
                    <a:pt x="31" y="60"/>
                  </a:lnTo>
                  <a:lnTo>
                    <a:pt x="8" y="86"/>
                  </a:lnTo>
                  <a:lnTo>
                    <a:pt x="116" y="185"/>
                  </a:lnTo>
                  <a:lnTo>
                    <a:pt x="259" y="90"/>
                  </a:lnTo>
                  <a:lnTo>
                    <a:pt x="231" y="6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114" name="Freeform 128"/>
            <p:cNvSpPr>
              <a:spLocks/>
            </p:cNvSpPr>
            <p:nvPr/>
          </p:nvSpPr>
          <p:spPr bwMode="auto">
            <a:xfrm>
              <a:off x="2307" y="1479"/>
              <a:ext cx="123" cy="141"/>
            </a:xfrm>
            <a:custGeom>
              <a:avLst/>
              <a:gdLst>
                <a:gd name="T0" fmla="*/ 0 w 124"/>
                <a:gd name="T1" fmla="*/ 0 h 142"/>
                <a:gd name="T2" fmla="*/ 124 w 124"/>
                <a:gd name="T3" fmla="*/ 0 h 142"/>
                <a:gd name="T4" fmla="*/ 50 w 124"/>
                <a:gd name="T5" fmla="*/ 142 h 142"/>
                <a:gd name="T6" fmla="*/ 0 w 124"/>
                <a:gd name="T7" fmla="*/ 0 h 14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4" h="142">
                  <a:moveTo>
                    <a:pt x="0" y="0"/>
                  </a:moveTo>
                  <a:lnTo>
                    <a:pt x="124" y="0"/>
                  </a:lnTo>
                  <a:lnTo>
                    <a:pt x="50" y="1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115" name="Freeform 129"/>
            <p:cNvSpPr>
              <a:spLocks/>
            </p:cNvSpPr>
            <p:nvPr/>
          </p:nvSpPr>
          <p:spPr bwMode="auto">
            <a:xfrm>
              <a:off x="2337" y="1467"/>
              <a:ext cx="58" cy="167"/>
            </a:xfrm>
            <a:custGeom>
              <a:avLst/>
              <a:gdLst>
                <a:gd name="T0" fmla="*/ 23 w 59"/>
                <a:gd name="T1" fmla="*/ 166 h 166"/>
                <a:gd name="T2" fmla="*/ 59 w 59"/>
                <a:gd name="T3" fmla="*/ 96 h 166"/>
                <a:gd name="T4" fmla="*/ 39 w 59"/>
                <a:gd name="T5" fmla="*/ 35 h 166"/>
                <a:gd name="T6" fmla="*/ 43 w 59"/>
                <a:gd name="T7" fmla="*/ 33 h 166"/>
                <a:gd name="T8" fmla="*/ 46 w 59"/>
                <a:gd name="T9" fmla="*/ 28 h 166"/>
                <a:gd name="T10" fmla="*/ 47 w 59"/>
                <a:gd name="T11" fmla="*/ 24 h 166"/>
                <a:gd name="T12" fmla="*/ 47 w 59"/>
                <a:gd name="T13" fmla="*/ 20 h 166"/>
                <a:gd name="T14" fmla="*/ 46 w 59"/>
                <a:gd name="T15" fmla="*/ 11 h 166"/>
                <a:gd name="T16" fmla="*/ 41 w 59"/>
                <a:gd name="T17" fmla="*/ 5 h 166"/>
                <a:gd name="T18" fmla="*/ 36 w 59"/>
                <a:gd name="T19" fmla="*/ 1 h 166"/>
                <a:gd name="T20" fmla="*/ 28 w 59"/>
                <a:gd name="T21" fmla="*/ 0 h 166"/>
                <a:gd name="T22" fmla="*/ 20 w 59"/>
                <a:gd name="T23" fmla="*/ 1 h 166"/>
                <a:gd name="T24" fmla="*/ 14 w 59"/>
                <a:gd name="T25" fmla="*/ 5 h 166"/>
                <a:gd name="T26" fmla="*/ 10 w 59"/>
                <a:gd name="T27" fmla="*/ 11 h 166"/>
                <a:gd name="T28" fmla="*/ 8 w 59"/>
                <a:gd name="T29" fmla="*/ 20 h 166"/>
                <a:gd name="T30" fmla="*/ 10 w 59"/>
                <a:gd name="T31" fmla="*/ 25 h 166"/>
                <a:gd name="T32" fmla="*/ 11 w 59"/>
                <a:gd name="T33" fmla="*/ 30 h 166"/>
                <a:gd name="T34" fmla="*/ 14 w 59"/>
                <a:gd name="T35" fmla="*/ 33 h 166"/>
                <a:gd name="T36" fmla="*/ 18 w 59"/>
                <a:gd name="T37" fmla="*/ 35 h 166"/>
                <a:gd name="T38" fmla="*/ 0 w 59"/>
                <a:gd name="T39" fmla="*/ 94 h 166"/>
                <a:gd name="T40" fmla="*/ 23 w 59"/>
                <a:gd name="T41" fmla="*/ 166 h 16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9" h="166">
                  <a:moveTo>
                    <a:pt x="23" y="166"/>
                  </a:moveTo>
                  <a:lnTo>
                    <a:pt x="59" y="96"/>
                  </a:lnTo>
                  <a:lnTo>
                    <a:pt x="39" y="35"/>
                  </a:lnTo>
                  <a:lnTo>
                    <a:pt x="43" y="33"/>
                  </a:lnTo>
                  <a:lnTo>
                    <a:pt x="46" y="28"/>
                  </a:lnTo>
                  <a:lnTo>
                    <a:pt x="47" y="24"/>
                  </a:lnTo>
                  <a:lnTo>
                    <a:pt x="47" y="20"/>
                  </a:lnTo>
                  <a:lnTo>
                    <a:pt x="46" y="11"/>
                  </a:lnTo>
                  <a:lnTo>
                    <a:pt x="41" y="5"/>
                  </a:lnTo>
                  <a:lnTo>
                    <a:pt x="36" y="1"/>
                  </a:lnTo>
                  <a:lnTo>
                    <a:pt x="28" y="0"/>
                  </a:lnTo>
                  <a:lnTo>
                    <a:pt x="20" y="1"/>
                  </a:lnTo>
                  <a:lnTo>
                    <a:pt x="14" y="5"/>
                  </a:lnTo>
                  <a:lnTo>
                    <a:pt x="10" y="11"/>
                  </a:lnTo>
                  <a:lnTo>
                    <a:pt x="8" y="20"/>
                  </a:lnTo>
                  <a:lnTo>
                    <a:pt x="10" y="25"/>
                  </a:lnTo>
                  <a:lnTo>
                    <a:pt x="11" y="30"/>
                  </a:lnTo>
                  <a:lnTo>
                    <a:pt x="14" y="33"/>
                  </a:lnTo>
                  <a:lnTo>
                    <a:pt x="18" y="35"/>
                  </a:lnTo>
                  <a:lnTo>
                    <a:pt x="0" y="94"/>
                  </a:lnTo>
                  <a:lnTo>
                    <a:pt x="23" y="1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116" name="Freeform 130"/>
            <p:cNvSpPr>
              <a:spLocks/>
            </p:cNvSpPr>
            <p:nvPr/>
          </p:nvSpPr>
          <p:spPr bwMode="auto">
            <a:xfrm>
              <a:off x="2337" y="1688"/>
              <a:ext cx="32" cy="32"/>
            </a:xfrm>
            <a:custGeom>
              <a:avLst/>
              <a:gdLst>
                <a:gd name="T0" fmla="*/ 15 w 33"/>
                <a:gd name="T1" fmla="*/ 32 h 32"/>
                <a:gd name="T2" fmla="*/ 10 w 33"/>
                <a:gd name="T3" fmla="*/ 30 h 32"/>
                <a:gd name="T4" fmla="*/ 4 w 33"/>
                <a:gd name="T5" fmla="*/ 28 h 32"/>
                <a:gd name="T6" fmla="*/ 1 w 33"/>
                <a:gd name="T7" fmla="*/ 22 h 32"/>
                <a:gd name="T8" fmla="*/ 0 w 33"/>
                <a:gd name="T9" fmla="*/ 16 h 32"/>
                <a:gd name="T10" fmla="*/ 1 w 33"/>
                <a:gd name="T11" fmla="*/ 10 h 32"/>
                <a:gd name="T12" fmla="*/ 4 w 33"/>
                <a:gd name="T13" fmla="*/ 5 h 32"/>
                <a:gd name="T14" fmla="*/ 10 w 33"/>
                <a:gd name="T15" fmla="*/ 2 h 32"/>
                <a:gd name="T16" fmla="*/ 15 w 33"/>
                <a:gd name="T17" fmla="*/ 0 h 32"/>
                <a:gd name="T18" fmla="*/ 23 w 33"/>
                <a:gd name="T19" fmla="*/ 2 h 32"/>
                <a:gd name="T20" fmla="*/ 28 w 33"/>
                <a:gd name="T21" fmla="*/ 5 h 32"/>
                <a:gd name="T22" fmla="*/ 31 w 33"/>
                <a:gd name="T23" fmla="*/ 10 h 32"/>
                <a:gd name="T24" fmla="*/ 33 w 33"/>
                <a:gd name="T25" fmla="*/ 16 h 32"/>
                <a:gd name="T26" fmla="*/ 31 w 33"/>
                <a:gd name="T27" fmla="*/ 22 h 32"/>
                <a:gd name="T28" fmla="*/ 28 w 33"/>
                <a:gd name="T29" fmla="*/ 28 h 32"/>
                <a:gd name="T30" fmla="*/ 23 w 33"/>
                <a:gd name="T31" fmla="*/ 30 h 32"/>
                <a:gd name="T32" fmla="*/ 15 w 33"/>
                <a:gd name="T33" fmla="*/ 32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3" h="32">
                  <a:moveTo>
                    <a:pt x="15" y="32"/>
                  </a:moveTo>
                  <a:lnTo>
                    <a:pt x="10" y="30"/>
                  </a:lnTo>
                  <a:lnTo>
                    <a:pt x="4" y="28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1" y="10"/>
                  </a:lnTo>
                  <a:lnTo>
                    <a:pt x="4" y="5"/>
                  </a:lnTo>
                  <a:lnTo>
                    <a:pt x="10" y="2"/>
                  </a:lnTo>
                  <a:lnTo>
                    <a:pt x="15" y="0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10"/>
                  </a:lnTo>
                  <a:lnTo>
                    <a:pt x="33" y="16"/>
                  </a:lnTo>
                  <a:lnTo>
                    <a:pt x="31" y="22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15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117" name="Freeform 131"/>
            <p:cNvSpPr>
              <a:spLocks/>
            </p:cNvSpPr>
            <p:nvPr/>
          </p:nvSpPr>
          <p:spPr bwMode="auto">
            <a:xfrm>
              <a:off x="2337" y="1751"/>
              <a:ext cx="32" cy="34"/>
            </a:xfrm>
            <a:custGeom>
              <a:avLst/>
              <a:gdLst>
                <a:gd name="T0" fmla="*/ 15 w 33"/>
                <a:gd name="T1" fmla="*/ 33 h 33"/>
                <a:gd name="T2" fmla="*/ 10 w 33"/>
                <a:gd name="T3" fmla="*/ 31 h 33"/>
                <a:gd name="T4" fmla="*/ 4 w 33"/>
                <a:gd name="T5" fmla="*/ 27 h 33"/>
                <a:gd name="T6" fmla="*/ 1 w 33"/>
                <a:gd name="T7" fmla="*/ 21 h 33"/>
                <a:gd name="T8" fmla="*/ 0 w 33"/>
                <a:gd name="T9" fmla="*/ 16 h 33"/>
                <a:gd name="T10" fmla="*/ 1 w 33"/>
                <a:gd name="T11" fmla="*/ 10 h 33"/>
                <a:gd name="T12" fmla="*/ 4 w 33"/>
                <a:gd name="T13" fmla="*/ 4 h 33"/>
                <a:gd name="T14" fmla="*/ 10 w 33"/>
                <a:gd name="T15" fmla="*/ 1 h 33"/>
                <a:gd name="T16" fmla="*/ 15 w 33"/>
                <a:gd name="T17" fmla="*/ 0 h 33"/>
                <a:gd name="T18" fmla="*/ 23 w 33"/>
                <a:gd name="T19" fmla="*/ 1 h 33"/>
                <a:gd name="T20" fmla="*/ 28 w 33"/>
                <a:gd name="T21" fmla="*/ 4 h 33"/>
                <a:gd name="T22" fmla="*/ 31 w 33"/>
                <a:gd name="T23" fmla="*/ 10 h 33"/>
                <a:gd name="T24" fmla="*/ 33 w 33"/>
                <a:gd name="T25" fmla="*/ 16 h 33"/>
                <a:gd name="T26" fmla="*/ 31 w 33"/>
                <a:gd name="T27" fmla="*/ 21 h 33"/>
                <a:gd name="T28" fmla="*/ 28 w 33"/>
                <a:gd name="T29" fmla="*/ 27 h 33"/>
                <a:gd name="T30" fmla="*/ 23 w 33"/>
                <a:gd name="T31" fmla="*/ 31 h 33"/>
                <a:gd name="T32" fmla="*/ 15 w 33"/>
                <a:gd name="T33" fmla="*/ 33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3" h="33">
                  <a:moveTo>
                    <a:pt x="15" y="33"/>
                  </a:moveTo>
                  <a:lnTo>
                    <a:pt x="10" y="31"/>
                  </a:lnTo>
                  <a:lnTo>
                    <a:pt x="4" y="27"/>
                  </a:lnTo>
                  <a:lnTo>
                    <a:pt x="1" y="21"/>
                  </a:lnTo>
                  <a:lnTo>
                    <a:pt x="0" y="16"/>
                  </a:lnTo>
                  <a:lnTo>
                    <a:pt x="1" y="10"/>
                  </a:lnTo>
                  <a:lnTo>
                    <a:pt x="4" y="4"/>
                  </a:lnTo>
                  <a:lnTo>
                    <a:pt x="10" y="1"/>
                  </a:lnTo>
                  <a:lnTo>
                    <a:pt x="15" y="0"/>
                  </a:lnTo>
                  <a:lnTo>
                    <a:pt x="23" y="1"/>
                  </a:lnTo>
                  <a:lnTo>
                    <a:pt x="28" y="4"/>
                  </a:lnTo>
                  <a:lnTo>
                    <a:pt x="31" y="10"/>
                  </a:lnTo>
                  <a:lnTo>
                    <a:pt x="33" y="16"/>
                  </a:lnTo>
                  <a:lnTo>
                    <a:pt x="31" y="21"/>
                  </a:lnTo>
                  <a:lnTo>
                    <a:pt x="28" y="27"/>
                  </a:lnTo>
                  <a:lnTo>
                    <a:pt x="23" y="31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118" name="Freeform 132"/>
            <p:cNvSpPr>
              <a:spLocks/>
            </p:cNvSpPr>
            <p:nvPr/>
          </p:nvSpPr>
          <p:spPr bwMode="auto">
            <a:xfrm>
              <a:off x="842" y="1865"/>
              <a:ext cx="490" cy="141"/>
            </a:xfrm>
            <a:custGeom>
              <a:avLst/>
              <a:gdLst>
                <a:gd name="T0" fmla="*/ 228 w 492"/>
                <a:gd name="T1" fmla="*/ 0 h 142"/>
                <a:gd name="T2" fmla="*/ 492 w 492"/>
                <a:gd name="T3" fmla="*/ 113 h 142"/>
                <a:gd name="T4" fmla="*/ 154 w 492"/>
                <a:gd name="T5" fmla="*/ 142 h 142"/>
                <a:gd name="T6" fmla="*/ 0 w 492"/>
                <a:gd name="T7" fmla="*/ 16 h 142"/>
                <a:gd name="T8" fmla="*/ 228 w 492"/>
                <a:gd name="T9" fmla="*/ 0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92" h="142">
                  <a:moveTo>
                    <a:pt x="228" y="0"/>
                  </a:moveTo>
                  <a:lnTo>
                    <a:pt x="492" y="113"/>
                  </a:lnTo>
                  <a:lnTo>
                    <a:pt x="154" y="142"/>
                  </a:lnTo>
                  <a:lnTo>
                    <a:pt x="0" y="16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119" name="Freeform 133"/>
            <p:cNvSpPr>
              <a:spLocks/>
            </p:cNvSpPr>
            <p:nvPr/>
          </p:nvSpPr>
          <p:spPr bwMode="auto">
            <a:xfrm>
              <a:off x="884" y="1878"/>
              <a:ext cx="381" cy="107"/>
            </a:xfrm>
            <a:custGeom>
              <a:avLst/>
              <a:gdLst>
                <a:gd name="T0" fmla="*/ 186 w 381"/>
                <a:gd name="T1" fmla="*/ 0 h 107"/>
                <a:gd name="T2" fmla="*/ 381 w 381"/>
                <a:gd name="T3" fmla="*/ 86 h 107"/>
                <a:gd name="T4" fmla="*/ 117 w 381"/>
                <a:gd name="T5" fmla="*/ 107 h 107"/>
                <a:gd name="T6" fmla="*/ 0 w 381"/>
                <a:gd name="T7" fmla="*/ 12 h 107"/>
                <a:gd name="T8" fmla="*/ 186 w 381"/>
                <a:gd name="T9" fmla="*/ 0 h 1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1" h="107">
                  <a:moveTo>
                    <a:pt x="186" y="0"/>
                  </a:moveTo>
                  <a:lnTo>
                    <a:pt x="381" y="86"/>
                  </a:lnTo>
                  <a:lnTo>
                    <a:pt x="117" y="107"/>
                  </a:lnTo>
                  <a:lnTo>
                    <a:pt x="0" y="12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120" name="Freeform 134"/>
            <p:cNvSpPr>
              <a:spLocks/>
            </p:cNvSpPr>
            <p:nvPr/>
          </p:nvSpPr>
          <p:spPr bwMode="auto">
            <a:xfrm>
              <a:off x="1306" y="1823"/>
              <a:ext cx="443" cy="141"/>
            </a:xfrm>
            <a:custGeom>
              <a:avLst/>
              <a:gdLst>
                <a:gd name="T0" fmla="*/ 216 w 444"/>
                <a:gd name="T1" fmla="*/ 0 h 142"/>
                <a:gd name="T2" fmla="*/ 0 w 444"/>
                <a:gd name="T3" fmla="*/ 104 h 142"/>
                <a:gd name="T4" fmla="*/ 333 w 444"/>
                <a:gd name="T5" fmla="*/ 142 h 142"/>
                <a:gd name="T6" fmla="*/ 444 w 444"/>
                <a:gd name="T7" fmla="*/ 16 h 142"/>
                <a:gd name="T8" fmla="*/ 216 w 444"/>
                <a:gd name="T9" fmla="*/ 0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4" h="142">
                  <a:moveTo>
                    <a:pt x="216" y="0"/>
                  </a:moveTo>
                  <a:lnTo>
                    <a:pt x="0" y="104"/>
                  </a:lnTo>
                  <a:lnTo>
                    <a:pt x="333" y="142"/>
                  </a:lnTo>
                  <a:lnTo>
                    <a:pt x="444" y="16"/>
                  </a:lnTo>
                  <a:lnTo>
                    <a:pt x="2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  <p:sp>
          <p:nvSpPr>
            <p:cNvPr id="121" name="Freeform 135"/>
            <p:cNvSpPr>
              <a:spLocks/>
            </p:cNvSpPr>
            <p:nvPr/>
          </p:nvSpPr>
          <p:spPr bwMode="auto">
            <a:xfrm>
              <a:off x="1362" y="1835"/>
              <a:ext cx="353" cy="109"/>
            </a:xfrm>
            <a:custGeom>
              <a:avLst/>
              <a:gdLst>
                <a:gd name="T0" fmla="*/ 160 w 352"/>
                <a:gd name="T1" fmla="*/ 0 h 109"/>
                <a:gd name="T2" fmla="*/ 0 w 352"/>
                <a:gd name="T3" fmla="*/ 82 h 109"/>
                <a:gd name="T4" fmla="*/ 261 w 352"/>
                <a:gd name="T5" fmla="*/ 109 h 109"/>
                <a:gd name="T6" fmla="*/ 352 w 352"/>
                <a:gd name="T7" fmla="*/ 15 h 109"/>
                <a:gd name="T8" fmla="*/ 160 w 352"/>
                <a:gd name="T9" fmla="*/ 0 h 1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2" h="109">
                  <a:moveTo>
                    <a:pt x="160" y="0"/>
                  </a:moveTo>
                  <a:lnTo>
                    <a:pt x="0" y="82"/>
                  </a:lnTo>
                  <a:lnTo>
                    <a:pt x="261" y="109"/>
                  </a:lnTo>
                  <a:lnTo>
                    <a:pt x="352" y="15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b="1">
                <a:latin typeface="+mn-lt"/>
              </a:endParaRPr>
            </a:p>
          </p:txBody>
        </p:sp>
      </p:grpSp>
      <p:sp>
        <p:nvSpPr>
          <p:cNvPr id="122" name="AutoShape 142"/>
          <p:cNvSpPr>
            <a:spLocks noChangeArrowheads="1"/>
          </p:cNvSpPr>
          <p:nvPr/>
        </p:nvSpPr>
        <p:spPr bwMode="auto">
          <a:xfrm>
            <a:off x="3492500" y="1196975"/>
            <a:ext cx="1511300" cy="1081088"/>
          </a:xfrm>
          <a:prstGeom prst="cloudCallout">
            <a:avLst>
              <a:gd name="adj1" fmla="val -27297"/>
              <a:gd name="adj2" fmla="val 140566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fr-BE" sz="1600" b="1" dirty="0" err="1">
                <a:solidFill>
                  <a:srgbClr val="000000"/>
                </a:solidFill>
                <a:latin typeface="+mn-lt"/>
                <a:cs typeface="Times New Roman" pitchFamily="18" charset="0"/>
              </a:rPr>
              <a:t>Act</a:t>
            </a:r>
            <a:r>
              <a:rPr lang="fr-BE" sz="16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on </a:t>
            </a:r>
            <a:r>
              <a:rPr lang="fr-BE" sz="1600" b="1" dirty="0" err="1">
                <a:solidFill>
                  <a:srgbClr val="000000"/>
                </a:solidFill>
                <a:latin typeface="+mn-lt"/>
                <a:cs typeface="Times New Roman" pitchFamily="18" charset="0"/>
              </a:rPr>
              <a:t>behalf</a:t>
            </a:r>
            <a:r>
              <a:rPr lang="fr-BE" sz="16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of …</a:t>
            </a:r>
            <a:endParaRPr lang="fr-BE" sz="1600" b="1" dirty="0">
              <a:latin typeface="+mn-lt"/>
            </a:endParaRPr>
          </a:p>
        </p:txBody>
      </p:sp>
      <p:sp>
        <p:nvSpPr>
          <p:cNvPr id="123" name="AutoShape 137"/>
          <p:cNvSpPr>
            <a:spLocks noChangeArrowheads="1"/>
          </p:cNvSpPr>
          <p:nvPr/>
        </p:nvSpPr>
        <p:spPr bwMode="auto">
          <a:xfrm>
            <a:off x="179388" y="2565400"/>
            <a:ext cx="2051050" cy="865188"/>
          </a:xfrm>
          <a:prstGeom prst="cloudCallout">
            <a:avLst>
              <a:gd name="adj1" fmla="val 72661"/>
              <a:gd name="adj2" fmla="val 112996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fr-BE" sz="1600" b="1" dirty="0" err="1">
                <a:latin typeface="+mn-lt"/>
                <a:cs typeface="Times New Roman" pitchFamily="18" charset="0"/>
              </a:rPr>
              <a:t>Campaign</a:t>
            </a:r>
            <a:r>
              <a:rPr lang="fr-BE" sz="1600" b="1" dirty="0">
                <a:latin typeface="+mn-lt"/>
                <a:cs typeface="Times New Roman" pitchFamily="18" charset="0"/>
              </a:rPr>
              <a:t> and lobby</a:t>
            </a:r>
            <a:endParaRPr lang="en-GB" sz="1600" b="1" dirty="0">
              <a:latin typeface="+mn-lt"/>
            </a:endParaRPr>
          </a:p>
        </p:txBody>
      </p:sp>
      <p:sp>
        <p:nvSpPr>
          <p:cNvPr id="124" name="AutoShape 141"/>
          <p:cNvSpPr>
            <a:spLocks noChangeArrowheads="1"/>
          </p:cNvSpPr>
          <p:nvPr/>
        </p:nvSpPr>
        <p:spPr bwMode="auto">
          <a:xfrm>
            <a:off x="5435600" y="3141663"/>
            <a:ext cx="1846263" cy="803275"/>
          </a:xfrm>
          <a:prstGeom prst="cloudCallout">
            <a:avLst>
              <a:gd name="adj1" fmla="val -81135"/>
              <a:gd name="adj2" fmla="val 63114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fr-BE" sz="1600" b="1" dirty="0" err="1">
                <a:solidFill>
                  <a:srgbClr val="000000"/>
                </a:solidFill>
                <a:latin typeface="+mn-lt"/>
                <a:cs typeface="Times New Roman" pitchFamily="18" charset="0"/>
              </a:rPr>
              <a:t>Take</a:t>
            </a:r>
            <a:r>
              <a:rPr lang="fr-BE" sz="16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action</a:t>
            </a:r>
            <a:endParaRPr lang="fr-BE" sz="1600" b="1" dirty="0">
              <a:latin typeface="+mn-lt"/>
            </a:endParaRPr>
          </a:p>
        </p:txBody>
      </p:sp>
      <p:sp>
        <p:nvSpPr>
          <p:cNvPr id="125" name="AutoShape 139"/>
          <p:cNvSpPr>
            <a:spLocks noChangeArrowheads="1"/>
          </p:cNvSpPr>
          <p:nvPr/>
        </p:nvSpPr>
        <p:spPr bwMode="auto">
          <a:xfrm>
            <a:off x="250825" y="5589588"/>
            <a:ext cx="2376488" cy="960437"/>
          </a:xfrm>
          <a:prstGeom prst="cloudCallout">
            <a:avLst>
              <a:gd name="adj1" fmla="val 43980"/>
              <a:gd name="adj2" fmla="val -102859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fr-BE" sz="1600" b="1" dirty="0" err="1">
                <a:solidFill>
                  <a:srgbClr val="000000"/>
                </a:solidFill>
                <a:latin typeface="+mn-lt"/>
                <a:cs typeface="Times New Roman" pitchFamily="18" charset="0"/>
              </a:rPr>
              <a:t>Raise</a:t>
            </a:r>
            <a:r>
              <a:rPr lang="fr-BE" sz="16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</a:t>
            </a:r>
            <a:r>
              <a:rPr lang="fr-BE" sz="1600" b="1" dirty="0" err="1">
                <a:solidFill>
                  <a:srgbClr val="000000"/>
                </a:solidFill>
                <a:latin typeface="+mn-lt"/>
                <a:cs typeface="Times New Roman" pitchFamily="18" charset="0"/>
              </a:rPr>
              <a:t>awareness</a:t>
            </a:r>
            <a:endParaRPr lang="fr-BE" sz="1600" b="1" dirty="0">
              <a:latin typeface="+mn-lt"/>
            </a:endParaRPr>
          </a:p>
        </p:txBody>
      </p:sp>
      <p:sp>
        <p:nvSpPr>
          <p:cNvPr id="126" name="AutoShape 138"/>
          <p:cNvSpPr>
            <a:spLocks noChangeArrowheads="1"/>
          </p:cNvSpPr>
          <p:nvPr/>
        </p:nvSpPr>
        <p:spPr bwMode="auto">
          <a:xfrm>
            <a:off x="179388" y="4076700"/>
            <a:ext cx="1944687" cy="1176338"/>
          </a:xfrm>
          <a:prstGeom prst="cloudCallout">
            <a:avLst>
              <a:gd name="adj1" fmla="val 72520"/>
              <a:gd name="adj2" fmla="val -35783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fr-BE" sz="1600" b="1" dirty="0" err="1">
                <a:solidFill>
                  <a:srgbClr val="000000"/>
                </a:solidFill>
                <a:latin typeface="+mn-lt"/>
                <a:cs typeface="Times New Roman" pitchFamily="18" charset="0"/>
              </a:rPr>
              <a:t>Educate</a:t>
            </a:r>
            <a:r>
              <a:rPr lang="fr-BE" sz="16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on a </a:t>
            </a:r>
            <a:r>
              <a:rPr lang="fr-BE" sz="1600" b="1" dirty="0" err="1">
                <a:solidFill>
                  <a:srgbClr val="000000"/>
                </a:solidFill>
                <a:latin typeface="+mn-lt"/>
                <a:cs typeface="Times New Roman" pitchFamily="18" charset="0"/>
              </a:rPr>
              <a:t>topic</a:t>
            </a:r>
            <a:endParaRPr lang="fr-BE" sz="1600" b="1" dirty="0">
              <a:latin typeface="+mn-lt"/>
            </a:endParaRPr>
          </a:p>
        </p:txBody>
      </p:sp>
      <p:sp>
        <p:nvSpPr>
          <p:cNvPr id="127" name="AutoShape 136"/>
          <p:cNvSpPr>
            <a:spLocks noChangeArrowheads="1"/>
          </p:cNvSpPr>
          <p:nvPr/>
        </p:nvSpPr>
        <p:spPr bwMode="auto">
          <a:xfrm>
            <a:off x="5076825" y="1628775"/>
            <a:ext cx="2374900" cy="1152525"/>
          </a:xfrm>
          <a:prstGeom prst="cloudCallout">
            <a:avLst>
              <a:gd name="adj1" fmla="val -70110"/>
              <a:gd name="adj2" fmla="val 109710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fr-BE" sz="1600" b="1" dirty="0" err="1" smtClean="0">
                <a:latin typeface="+mn-lt"/>
              </a:rPr>
              <a:t>Build</a:t>
            </a:r>
            <a:r>
              <a:rPr lang="fr-BE" sz="1600" b="1" dirty="0" smtClean="0">
                <a:latin typeface="+mn-lt"/>
              </a:rPr>
              <a:t> </a:t>
            </a:r>
            <a:r>
              <a:rPr lang="fr-BE" sz="1600" b="1" dirty="0" err="1" smtClean="0">
                <a:latin typeface="+mn-lt"/>
              </a:rPr>
              <a:t>partnerships</a:t>
            </a:r>
            <a:endParaRPr lang="fr-BE" sz="1600" b="1" dirty="0">
              <a:latin typeface="+mn-lt"/>
            </a:endParaRPr>
          </a:p>
        </p:txBody>
      </p:sp>
      <p:sp>
        <p:nvSpPr>
          <p:cNvPr id="128" name="Rectangle 143"/>
          <p:cNvSpPr>
            <a:spLocks noChangeArrowheads="1"/>
          </p:cNvSpPr>
          <p:nvPr/>
        </p:nvSpPr>
        <p:spPr bwMode="auto">
          <a:xfrm>
            <a:off x="171450" y="2541588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endParaRPr lang="fr-FR" sz="2400" b="1">
              <a:latin typeface="+mn-lt"/>
            </a:endParaRPr>
          </a:p>
        </p:txBody>
      </p:sp>
      <p:sp>
        <p:nvSpPr>
          <p:cNvPr id="129" name="Rectangle 149"/>
          <p:cNvSpPr>
            <a:spLocks noChangeArrowheads="1"/>
          </p:cNvSpPr>
          <p:nvPr/>
        </p:nvSpPr>
        <p:spPr bwMode="auto">
          <a:xfrm>
            <a:off x="-468313" y="24082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endParaRPr lang="fr-FR" sz="2400" b="1">
              <a:latin typeface="+mn-lt"/>
            </a:endParaRPr>
          </a:p>
        </p:txBody>
      </p:sp>
      <p:sp>
        <p:nvSpPr>
          <p:cNvPr id="130" name="Rectangle 152"/>
          <p:cNvSpPr>
            <a:spLocks noChangeArrowheads="1"/>
          </p:cNvSpPr>
          <p:nvPr/>
        </p:nvSpPr>
        <p:spPr bwMode="auto">
          <a:xfrm>
            <a:off x="-828675" y="37163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endParaRPr lang="fr-FR" sz="2400" b="1">
              <a:latin typeface="+mn-lt"/>
            </a:endParaRPr>
          </a:p>
        </p:txBody>
      </p:sp>
      <p:sp>
        <p:nvSpPr>
          <p:cNvPr id="131" name="Rectangle 156"/>
          <p:cNvSpPr>
            <a:spLocks noChangeArrowheads="1"/>
          </p:cNvSpPr>
          <p:nvPr/>
        </p:nvSpPr>
        <p:spPr bwMode="auto">
          <a:xfrm>
            <a:off x="-323850" y="2957513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fr-BE" b="1">
              <a:latin typeface="+mn-lt"/>
            </a:endParaRPr>
          </a:p>
        </p:txBody>
      </p:sp>
      <p:sp>
        <p:nvSpPr>
          <p:cNvPr id="132" name="AutoShape 155"/>
          <p:cNvSpPr>
            <a:spLocks noChangeArrowheads="1"/>
          </p:cNvSpPr>
          <p:nvPr/>
        </p:nvSpPr>
        <p:spPr bwMode="auto">
          <a:xfrm>
            <a:off x="684213" y="1125538"/>
            <a:ext cx="2519362" cy="1295400"/>
          </a:xfrm>
          <a:prstGeom prst="cloudCallout">
            <a:avLst>
              <a:gd name="adj1" fmla="val 39416"/>
              <a:gd name="adj2" fmla="val 140791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fr-BE" sz="1600" b="1" dirty="0" err="1">
                <a:latin typeface="+mn-lt"/>
              </a:rPr>
              <a:t>Hold</a:t>
            </a:r>
            <a:r>
              <a:rPr lang="fr-BE" sz="1600" b="1" dirty="0">
                <a:latin typeface="+mn-lt"/>
              </a:rPr>
              <a:t> </a:t>
            </a:r>
            <a:r>
              <a:rPr lang="fr-BE" sz="1600" b="1" dirty="0" err="1">
                <a:latin typeface="+mn-lt"/>
              </a:rPr>
              <a:t>accountable</a:t>
            </a:r>
            <a:endParaRPr lang="fr-BE" sz="1600" b="1" dirty="0">
              <a:latin typeface="+mn-lt"/>
            </a:endParaRPr>
          </a:p>
        </p:txBody>
      </p:sp>
      <p:sp>
        <p:nvSpPr>
          <p:cNvPr id="133" name="Rectangle 158"/>
          <p:cNvSpPr>
            <a:spLocks noChangeArrowheads="1"/>
          </p:cNvSpPr>
          <p:nvPr/>
        </p:nvSpPr>
        <p:spPr bwMode="auto">
          <a:xfrm>
            <a:off x="0" y="28400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endParaRPr lang="fr-FR" sz="2400" b="1">
              <a:latin typeface="+mn-lt"/>
            </a:endParaRPr>
          </a:p>
        </p:txBody>
      </p:sp>
      <p:sp>
        <p:nvSpPr>
          <p:cNvPr id="134" name="AutoShape 159"/>
          <p:cNvSpPr>
            <a:spLocks noChangeArrowheads="1"/>
          </p:cNvSpPr>
          <p:nvPr/>
        </p:nvSpPr>
        <p:spPr bwMode="auto">
          <a:xfrm>
            <a:off x="4140200" y="5589588"/>
            <a:ext cx="2422525" cy="887412"/>
          </a:xfrm>
          <a:prstGeom prst="cloudCallout">
            <a:avLst>
              <a:gd name="adj1" fmla="val -42742"/>
              <a:gd name="adj2" fmla="val -94875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fr-BE" sz="1600" b="1" dirty="0" err="1">
                <a:solidFill>
                  <a:srgbClr val="000000"/>
                </a:solidFill>
                <a:latin typeface="+mn-lt"/>
              </a:rPr>
              <a:t>Speak</a:t>
            </a:r>
            <a:r>
              <a:rPr lang="fr-BE" sz="1600" b="1" dirty="0">
                <a:solidFill>
                  <a:srgbClr val="000000"/>
                </a:solidFill>
                <a:latin typeface="+mn-lt"/>
              </a:rPr>
              <a:t> out in public</a:t>
            </a:r>
            <a:endParaRPr lang="en-US" sz="1600" b="1" dirty="0">
              <a:latin typeface="+mn-lt"/>
            </a:endParaRPr>
          </a:p>
        </p:txBody>
      </p:sp>
      <p:sp>
        <p:nvSpPr>
          <p:cNvPr id="135" name="AutoShape 161"/>
          <p:cNvSpPr>
            <a:spLocks noChangeArrowheads="1"/>
          </p:cNvSpPr>
          <p:nvPr/>
        </p:nvSpPr>
        <p:spPr bwMode="auto">
          <a:xfrm>
            <a:off x="5364163" y="4221163"/>
            <a:ext cx="1846262" cy="803275"/>
          </a:xfrm>
          <a:prstGeom prst="cloudCallout">
            <a:avLst>
              <a:gd name="adj1" fmla="val -75852"/>
              <a:gd name="adj2" fmla="val -46166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fr-BE" sz="1600" b="1" dirty="0">
                <a:latin typeface="+mn-lt"/>
              </a:rPr>
              <a:t>Support, argue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684213" y="274638"/>
            <a:ext cx="7560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How Guides and Scouts </a:t>
            </a:r>
            <a:r>
              <a:rPr lang="fr-BE" dirty="0" err="1" smtClean="0"/>
              <a:t>get</a:t>
            </a:r>
            <a:r>
              <a:rPr lang="fr-BE" dirty="0" smtClean="0"/>
              <a:t> </a:t>
            </a:r>
            <a:r>
              <a:rPr lang="fr-BE" dirty="0" err="1" smtClean="0"/>
              <a:t>involved</a:t>
            </a:r>
            <a:r>
              <a:rPr lang="fr-BE" dirty="0" smtClean="0"/>
              <a:t> in </a:t>
            </a:r>
            <a:r>
              <a:rPr lang="fr-BE" dirty="0" err="1" smtClean="0"/>
              <a:t>youth</a:t>
            </a:r>
            <a:r>
              <a:rPr lang="fr-BE" dirty="0" smtClean="0"/>
              <a:t> </a:t>
            </a:r>
            <a:r>
              <a:rPr lang="fr-BE" dirty="0" err="1" smtClean="0"/>
              <a:t>policy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59610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Any questions?</a:t>
            </a:r>
          </a:p>
          <a:p>
            <a:endParaRPr lang="en-US" dirty="0" smtClean="0"/>
          </a:p>
          <a:p>
            <a:r>
              <a:rPr lang="en-US" dirty="0" smtClean="0"/>
              <a:t>If you have any further questions please let me know or write me an email at </a:t>
            </a:r>
            <a:r>
              <a:rPr lang="en-US" dirty="0" err="1" smtClean="0"/>
              <a:t>Natascha.skjaldgaard@scout.org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768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427111"/>
            <a:ext cx="7408333" cy="3699052"/>
          </a:xfrm>
        </p:spPr>
        <p:txBody>
          <a:bodyPr>
            <a:normAutofit fontScale="92500"/>
          </a:bodyPr>
          <a:lstStyle/>
          <a:p>
            <a:r>
              <a:rPr lang="en-US" sz="2200" dirty="0" smtClean="0"/>
              <a:t>Denmark:</a:t>
            </a:r>
          </a:p>
          <a:p>
            <a:pPr lvl="1"/>
            <a:r>
              <a:rPr lang="en-US" sz="2000" dirty="0" smtClean="0"/>
              <a:t>DUF -  Dansk </a:t>
            </a:r>
            <a:r>
              <a:rPr lang="en-US" sz="2000" dirty="0" err="1" smtClean="0"/>
              <a:t>Ungdoms</a:t>
            </a:r>
            <a:r>
              <a:rPr lang="en-US" sz="2000" dirty="0" smtClean="0"/>
              <a:t> </a:t>
            </a:r>
            <a:r>
              <a:rPr lang="en-US" sz="2000" dirty="0" err="1" smtClean="0"/>
              <a:t>Fællesråd</a:t>
            </a:r>
            <a:r>
              <a:rPr lang="en-US" sz="2000" dirty="0" smtClean="0"/>
              <a:t> </a:t>
            </a:r>
          </a:p>
          <a:p>
            <a:r>
              <a:rPr lang="en-US" sz="2200" dirty="0" smtClean="0"/>
              <a:t>Finland:</a:t>
            </a:r>
          </a:p>
          <a:p>
            <a:pPr lvl="1"/>
            <a:r>
              <a:rPr lang="en-US" sz="2000" dirty="0" err="1" smtClean="0"/>
              <a:t>Suomen</a:t>
            </a:r>
            <a:r>
              <a:rPr lang="en-US" sz="2000" dirty="0" smtClean="0"/>
              <a:t> </a:t>
            </a:r>
            <a:r>
              <a:rPr lang="en-US" sz="2000" dirty="0" err="1" smtClean="0"/>
              <a:t>Nuorisoyhteistyö</a:t>
            </a:r>
            <a:r>
              <a:rPr lang="en-US" sz="2000" dirty="0" smtClean="0"/>
              <a:t> - </a:t>
            </a:r>
            <a:r>
              <a:rPr lang="en-US" sz="2000" dirty="0" err="1" smtClean="0"/>
              <a:t>Allianssi</a:t>
            </a:r>
            <a:endParaRPr lang="en-US" sz="2000" dirty="0" smtClean="0"/>
          </a:p>
          <a:p>
            <a:r>
              <a:rPr lang="en-US" sz="2200" dirty="0" smtClean="0"/>
              <a:t>Norway: </a:t>
            </a:r>
          </a:p>
          <a:p>
            <a:pPr lvl="1"/>
            <a:r>
              <a:rPr lang="en-US" sz="2000" dirty="0" smtClean="0"/>
              <a:t>LNU – </a:t>
            </a:r>
            <a:r>
              <a:rPr lang="en-US" sz="2000" dirty="0" err="1" smtClean="0"/>
              <a:t>Landsrådet</a:t>
            </a:r>
            <a:r>
              <a:rPr lang="en-US" sz="2000" dirty="0" smtClean="0"/>
              <a:t> for </a:t>
            </a:r>
            <a:r>
              <a:rPr lang="en-US" sz="2000" dirty="0" err="1" smtClean="0"/>
              <a:t>Norges</a:t>
            </a:r>
            <a:r>
              <a:rPr lang="en-US" sz="2000" dirty="0" smtClean="0"/>
              <a:t> </a:t>
            </a:r>
            <a:r>
              <a:rPr lang="en-US" sz="2000" dirty="0" err="1" smtClean="0"/>
              <a:t>barne</a:t>
            </a:r>
            <a:r>
              <a:rPr lang="en-US" sz="2000" dirty="0" smtClean="0"/>
              <a:t> – </a:t>
            </a:r>
            <a:r>
              <a:rPr lang="en-US" sz="2000" dirty="0" err="1" smtClean="0"/>
              <a:t>og</a:t>
            </a:r>
            <a:r>
              <a:rPr lang="en-US" sz="2000" dirty="0" smtClean="0"/>
              <a:t> </a:t>
            </a:r>
            <a:r>
              <a:rPr lang="en-US" sz="2000" dirty="0" err="1" smtClean="0"/>
              <a:t>ungdomsorganisationer</a:t>
            </a:r>
            <a:endParaRPr lang="en-US" sz="2000" dirty="0" smtClean="0"/>
          </a:p>
          <a:p>
            <a:r>
              <a:rPr lang="en-US" sz="2200" dirty="0" smtClean="0"/>
              <a:t>Sweden:</a:t>
            </a:r>
          </a:p>
          <a:p>
            <a:pPr lvl="1"/>
            <a:r>
              <a:rPr lang="en-US" sz="2000" dirty="0" smtClean="0"/>
              <a:t>LSU – </a:t>
            </a:r>
            <a:r>
              <a:rPr lang="en-US" sz="2000" dirty="0" err="1" smtClean="0"/>
              <a:t>Landsrådet</a:t>
            </a:r>
            <a:r>
              <a:rPr lang="en-US" sz="2000" dirty="0" smtClean="0"/>
              <a:t> </a:t>
            </a:r>
            <a:r>
              <a:rPr lang="en-US" sz="2000" dirty="0" err="1" smtClean="0"/>
              <a:t>för</a:t>
            </a:r>
            <a:r>
              <a:rPr lang="en-US" sz="2000" dirty="0" smtClean="0"/>
              <a:t> </a:t>
            </a:r>
            <a:r>
              <a:rPr lang="en-US" sz="2000" dirty="0" err="1" smtClean="0"/>
              <a:t>Sveriges</a:t>
            </a:r>
            <a:r>
              <a:rPr lang="en-US" sz="2000" dirty="0" smtClean="0"/>
              <a:t> </a:t>
            </a:r>
            <a:r>
              <a:rPr lang="en-US" sz="2000" dirty="0" err="1" smtClean="0"/>
              <a:t>Ungdomsorganisationer</a:t>
            </a:r>
            <a:endParaRPr lang="en-US" sz="2000" dirty="0" smtClean="0"/>
          </a:p>
          <a:p>
            <a:r>
              <a:rPr lang="en-US" sz="2200" dirty="0" smtClean="0"/>
              <a:t>Iceland:</a:t>
            </a:r>
          </a:p>
          <a:p>
            <a:pPr lvl="1"/>
            <a:r>
              <a:rPr lang="en-US" sz="2000" dirty="0" smtClean="0"/>
              <a:t>LUF – </a:t>
            </a:r>
            <a:r>
              <a:rPr lang="en-US" sz="2000" dirty="0" err="1" smtClean="0"/>
              <a:t>Landssamband</a:t>
            </a:r>
            <a:r>
              <a:rPr lang="en-US" sz="2000" dirty="0" smtClean="0"/>
              <a:t> </a:t>
            </a:r>
            <a:r>
              <a:rPr lang="en-US" sz="2000" dirty="0" err="1" smtClean="0"/>
              <a:t>ungmennafélaga</a:t>
            </a:r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Nordic Youth Councils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44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way to engage with different stakeholders </a:t>
            </a:r>
          </a:p>
          <a:p>
            <a:r>
              <a:rPr lang="en-US" dirty="0" smtClean="0"/>
              <a:t>Partnerships – national and international</a:t>
            </a:r>
          </a:p>
          <a:p>
            <a:r>
              <a:rPr lang="en-US" dirty="0" smtClean="0"/>
              <a:t>Funding </a:t>
            </a:r>
          </a:p>
          <a:p>
            <a:r>
              <a:rPr lang="en-US" dirty="0" smtClean="0"/>
              <a:t>Lobbying and advocacy </a:t>
            </a:r>
          </a:p>
          <a:p>
            <a:r>
              <a:rPr lang="en-US" dirty="0" smtClean="0"/>
              <a:t>Opportunities </a:t>
            </a:r>
          </a:p>
          <a:p>
            <a:r>
              <a:rPr lang="en-US" dirty="0" smtClean="0"/>
              <a:t>Legislation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we work with NYCs?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244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UK:  </a:t>
            </a:r>
            <a:r>
              <a:rPr lang="en-US" dirty="0"/>
              <a:t>“rain tax” to avoid that they should pay "sewer" taxes in all small properties scouts have </a:t>
            </a:r>
          </a:p>
          <a:p>
            <a:r>
              <a:rPr lang="en-US" b="1" dirty="0"/>
              <a:t>France: </a:t>
            </a:r>
            <a:r>
              <a:rPr lang="en-US" dirty="0"/>
              <a:t>regulation for scout camps and access to do camping. Training of scouting </a:t>
            </a:r>
            <a:r>
              <a:rPr lang="en-US" dirty="0" smtClean="0"/>
              <a:t>recognized </a:t>
            </a:r>
            <a:r>
              <a:rPr lang="en-US" dirty="0"/>
              <a:t>as state diploma</a:t>
            </a:r>
          </a:p>
          <a:p>
            <a:r>
              <a:rPr lang="en-US" b="1" dirty="0"/>
              <a:t>Sea scout Finland: </a:t>
            </a:r>
            <a:r>
              <a:rPr lang="en-US" dirty="0"/>
              <a:t>training of scouting is </a:t>
            </a:r>
            <a:r>
              <a:rPr lang="en-US" dirty="0" smtClean="0"/>
              <a:t>recognized </a:t>
            </a:r>
            <a:r>
              <a:rPr lang="en-US" dirty="0"/>
              <a:t>as official diploma to conduct a boat. </a:t>
            </a:r>
          </a:p>
          <a:p>
            <a:r>
              <a:rPr lang="en-US" b="1" dirty="0"/>
              <a:t>UK, Cyprus, Israel, US: </a:t>
            </a:r>
            <a:r>
              <a:rPr lang="en-US" dirty="0"/>
              <a:t>specific law protecting the brand scouting to avoid that any other </a:t>
            </a:r>
            <a:r>
              <a:rPr lang="en-US" dirty="0" smtClean="0"/>
              <a:t>organizations </a:t>
            </a:r>
            <a:r>
              <a:rPr lang="en-US" dirty="0"/>
              <a:t>call themselves </a:t>
            </a:r>
            <a:r>
              <a:rPr lang="en-US" dirty="0" smtClean="0"/>
              <a:t>scouting</a:t>
            </a:r>
          </a:p>
          <a:p>
            <a:r>
              <a:rPr lang="en-US" b="1" dirty="0" smtClean="0"/>
              <a:t>DK</a:t>
            </a:r>
            <a:r>
              <a:rPr lang="en-US" dirty="0" smtClean="0"/>
              <a:t>: A reform of the weapon regulation disproportionally affected Scouting  -&gt; was changed after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180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Board members </a:t>
            </a:r>
          </a:p>
          <a:p>
            <a:r>
              <a:rPr lang="en-US" dirty="0" smtClean="0"/>
              <a:t>Volunteers in teams / committees </a:t>
            </a:r>
          </a:p>
          <a:p>
            <a:r>
              <a:rPr lang="en-US" dirty="0" smtClean="0"/>
              <a:t>Send representatives to general assembly</a:t>
            </a:r>
          </a:p>
          <a:p>
            <a:r>
              <a:rPr lang="en-US" dirty="0" smtClean="0"/>
              <a:t>Get involved in the policy making and decision making processes </a:t>
            </a:r>
          </a:p>
          <a:p>
            <a:r>
              <a:rPr lang="en-US" dirty="0" smtClean="0"/>
              <a:t>Use the resources and opportunities offered from the NYCs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engage with NYCs?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907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small groups (3-5 people) </a:t>
            </a:r>
          </a:p>
          <a:p>
            <a:endParaRPr lang="en-US" dirty="0" smtClean="0"/>
          </a:p>
          <a:p>
            <a:r>
              <a:rPr lang="en-US" dirty="0" smtClean="0"/>
              <a:t>Talk about the following question:</a:t>
            </a:r>
          </a:p>
          <a:p>
            <a:r>
              <a:rPr lang="en-US" dirty="0" smtClean="0"/>
              <a:t>If we are a non-political movement, should we care about youth policy and advocacy? 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657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Why</a:t>
            </a:r>
            <a:r>
              <a:rPr lang="de-DE" dirty="0" smtClean="0"/>
              <a:t> do WOSM </a:t>
            </a:r>
            <a:r>
              <a:rPr lang="de-DE" dirty="0" err="1" smtClean="0"/>
              <a:t>and</a:t>
            </a:r>
            <a:r>
              <a:rPr lang="de-DE" dirty="0" smtClean="0"/>
              <a:t> WAGGGS </a:t>
            </a:r>
            <a:r>
              <a:rPr lang="de-DE" dirty="0" err="1" smtClean="0"/>
              <a:t>engage</a:t>
            </a:r>
            <a:r>
              <a:rPr lang="de-DE" dirty="0" smtClean="0"/>
              <a:t> in </a:t>
            </a:r>
            <a:r>
              <a:rPr lang="de-DE" dirty="0" err="1" smtClean="0"/>
              <a:t>advocacy</a:t>
            </a:r>
            <a:r>
              <a:rPr lang="de-DE" dirty="0" smtClean="0"/>
              <a:t> on European </a:t>
            </a:r>
            <a:r>
              <a:rPr lang="de-DE" dirty="0" err="1" smtClean="0"/>
              <a:t>level</a:t>
            </a:r>
            <a:r>
              <a:rPr lang="de-DE" dirty="0" smtClean="0"/>
              <a:t>?</a:t>
            </a:r>
          </a:p>
          <a:p>
            <a:pPr lvl="1"/>
            <a:r>
              <a:rPr lang="de-DE" dirty="0" err="1" smtClean="0"/>
              <a:t>Civic</a:t>
            </a:r>
            <a:r>
              <a:rPr lang="de-DE" dirty="0" smtClean="0"/>
              <a:t> </a:t>
            </a:r>
            <a:r>
              <a:rPr lang="de-DE" dirty="0" err="1" smtClean="0"/>
              <a:t>education</a:t>
            </a:r>
            <a:r>
              <a:rPr lang="de-DE" dirty="0" smtClean="0"/>
              <a:t> </a:t>
            </a:r>
            <a:r>
              <a:rPr lang="de-DE" dirty="0" err="1" smtClean="0"/>
              <a:t>cannot</a:t>
            </a:r>
            <a:r>
              <a:rPr lang="de-DE" dirty="0" smtClean="0"/>
              <a:t> </a:t>
            </a:r>
            <a:r>
              <a:rPr lang="de-DE" dirty="0" err="1" smtClean="0"/>
              <a:t>take</a:t>
            </a:r>
            <a:r>
              <a:rPr lang="de-DE" dirty="0" smtClean="0"/>
              <a:t> </a:t>
            </a:r>
            <a:r>
              <a:rPr lang="de-DE" dirty="0" err="1" smtClean="0"/>
              <a:t>place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vacuum</a:t>
            </a:r>
            <a:endParaRPr lang="de-DE" dirty="0" smtClean="0"/>
          </a:p>
          <a:p>
            <a:pPr lvl="1"/>
            <a:r>
              <a:rPr lang="de-DE" dirty="0" err="1" smtClean="0"/>
              <a:t>We</a:t>
            </a:r>
            <a:r>
              <a:rPr lang="de-DE" dirty="0" smtClean="0"/>
              <a:t> must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able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defend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values</a:t>
            </a:r>
            <a:endParaRPr lang="de-DE" dirty="0" smtClean="0"/>
          </a:p>
          <a:p>
            <a:pPr lvl="1"/>
            <a:r>
              <a:rPr lang="de-DE" dirty="0" err="1" smtClean="0"/>
              <a:t>We</a:t>
            </a:r>
            <a:r>
              <a:rPr lang="de-DE" dirty="0" smtClean="0"/>
              <a:t> must </a:t>
            </a:r>
            <a:r>
              <a:rPr lang="de-DE" dirty="0" err="1" smtClean="0"/>
              <a:t>create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best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conditions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education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provide</a:t>
            </a:r>
            <a:endParaRPr lang="de-DE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Advocacy on European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499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education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an individual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creating</a:t>
            </a:r>
            <a:r>
              <a:rPr lang="de-DE" dirty="0" smtClean="0"/>
              <a:t> </a:t>
            </a:r>
            <a:r>
              <a:rPr lang="de-DE" dirty="0" err="1" smtClean="0"/>
              <a:t>opportunities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participate</a:t>
            </a:r>
            <a:endParaRPr lang="de-DE" dirty="0" smtClean="0"/>
          </a:p>
          <a:p>
            <a:pPr lvl="0"/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empowering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making</a:t>
            </a:r>
            <a:r>
              <a:rPr lang="de-DE" dirty="0" smtClean="0"/>
              <a:t> </a:t>
            </a:r>
            <a:r>
              <a:rPr lang="de-DE" dirty="0" err="1" smtClean="0"/>
              <a:t>sure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voices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heard</a:t>
            </a:r>
            <a:endParaRPr lang="de-DE" dirty="0" smtClean="0"/>
          </a:p>
          <a:p>
            <a:pPr lvl="0"/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strengthening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individual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strengthening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civil</a:t>
            </a:r>
            <a:r>
              <a:rPr lang="de-DE" dirty="0" smtClean="0"/>
              <a:t> </a:t>
            </a:r>
            <a:r>
              <a:rPr lang="de-DE" dirty="0" err="1" smtClean="0"/>
              <a:t>society</a:t>
            </a:r>
            <a:endParaRPr lang="de-DE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role in youth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974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ustom 3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941B9A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557</TotalTime>
  <Words>1454</Words>
  <Application>Microsoft Macintosh PowerPoint</Application>
  <PresentationFormat>On-screen Show (4:3)</PresentationFormat>
  <Paragraphs>235</Paragraphs>
  <Slides>25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Waveform</vt:lpstr>
      <vt:lpstr>Role of Scouting and Guiding in youth policy </vt:lpstr>
      <vt:lpstr>National Youth Councils (NYCs)</vt:lpstr>
      <vt:lpstr>Nordic Youth Councils</vt:lpstr>
      <vt:lpstr>Why should we work with NYCs?</vt:lpstr>
      <vt:lpstr>National examples</vt:lpstr>
      <vt:lpstr>How can we engage with NYCs?</vt:lpstr>
      <vt:lpstr>Group discussion</vt:lpstr>
      <vt:lpstr>Advocacy on European level</vt:lpstr>
      <vt:lpstr>Our role in youth policy</vt:lpstr>
      <vt:lpstr>What do we want to influence?</vt:lpstr>
      <vt:lpstr>Who do we want to influence?</vt:lpstr>
      <vt:lpstr>European stakeholders</vt:lpstr>
      <vt:lpstr>European Youth Forum (YFJ)</vt:lpstr>
      <vt:lpstr>YFJ structure</vt:lpstr>
      <vt:lpstr>EU Institutions</vt:lpstr>
      <vt:lpstr>Council of Europe</vt:lpstr>
      <vt:lpstr>How do we want to influence?</vt:lpstr>
      <vt:lpstr>How do we want to influence?</vt:lpstr>
      <vt:lpstr>Crucial timing</vt:lpstr>
      <vt:lpstr>From an exrep point of view</vt:lpstr>
      <vt:lpstr>Overall goal</vt:lpstr>
      <vt:lpstr>Concretely this means…</vt:lpstr>
      <vt:lpstr>The political system and our contribution</vt:lpstr>
      <vt:lpstr>PowerPoint Presentation</vt:lpstr>
      <vt:lpstr>Thank you!</vt:lpstr>
    </vt:vector>
  </TitlesOfParts>
  <Company>Skjaldgaard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Scouting and Guiding in youth policy </dc:title>
  <dc:creator>Natascha Skjaldgaard</dc:creator>
  <cp:lastModifiedBy>Natascha Skjaldgaard</cp:lastModifiedBy>
  <cp:revision>13</cp:revision>
  <dcterms:created xsi:type="dcterms:W3CDTF">2018-05-10T14:44:41Z</dcterms:created>
  <dcterms:modified xsi:type="dcterms:W3CDTF">2018-05-11T00:03:11Z</dcterms:modified>
</cp:coreProperties>
</file>